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2" r:id="rId1"/>
  </p:sldMasterIdLst>
  <p:sldIdLst>
    <p:sldId id="256" r:id="rId2"/>
    <p:sldId id="276" r:id="rId3"/>
    <p:sldId id="258" r:id="rId4"/>
    <p:sldId id="328" r:id="rId5"/>
    <p:sldId id="272" r:id="rId6"/>
    <p:sldId id="260" r:id="rId7"/>
    <p:sldId id="273" r:id="rId8"/>
    <p:sldId id="278" r:id="rId9"/>
    <p:sldId id="275" r:id="rId10"/>
    <p:sldId id="280" r:id="rId11"/>
    <p:sldId id="277" r:id="rId12"/>
    <p:sldId id="274" r:id="rId13"/>
    <p:sldId id="281" r:id="rId14"/>
    <p:sldId id="282" r:id="rId15"/>
    <p:sldId id="285" r:id="rId16"/>
    <p:sldId id="329" r:id="rId17"/>
    <p:sldId id="284" r:id="rId18"/>
    <p:sldId id="286" r:id="rId19"/>
    <p:sldId id="287" r:id="rId20"/>
    <p:sldId id="330" r:id="rId21"/>
    <p:sldId id="289" r:id="rId22"/>
    <p:sldId id="290" r:id="rId23"/>
    <p:sldId id="302" r:id="rId24"/>
    <p:sldId id="304" r:id="rId25"/>
    <p:sldId id="308" r:id="rId26"/>
    <p:sldId id="325" r:id="rId27"/>
    <p:sldId id="327" r:id="rId28"/>
    <p:sldId id="306" r:id="rId29"/>
    <p:sldId id="326" r:id="rId30"/>
    <p:sldId id="301" r:id="rId31"/>
    <p:sldId id="300" r:id="rId32"/>
    <p:sldId id="303" r:id="rId33"/>
    <p:sldId id="305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24E6"/>
    <a:srgbClr val="B4EB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7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942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542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3590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204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6856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176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06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357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100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527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088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520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641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61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847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987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416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emf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3BFFF920-A250-4631-9F1A-1DFAA86C36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2122" y="3843867"/>
            <a:ext cx="8137320" cy="1947333"/>
          </a:xfrm>
        </p:spPr>
        <p:txBody>
          <a:bodyPr>
            <a:normAutofit/>
          </a:bodyPr>
          <a:lstStyle/>
          <a:p>
            <a:endParaRPr lang="es-MX" dirty="0"/>
          </a:p>
          <a:p>
            <a:pPr algn="ctr"/>
            <a:r>
              <a:rPr lang="es-MX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INFORME DE RENDICION DE CUENTAS </a:t>
            </a:r>
          </a:p>
          <a:p>
            <a:pPr algn="ctr"/>
            <a:r>
              <a:rPr lang="es-MX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EJERCICIO ECONOMICO 2022</a:t>
            </a:r>
            <a:endParaRPr lang="es-EC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B5E7339-BAB0-4B42-86A7-27E5CF171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676" y="369520"/>
            <a:ext cx="5401524" cy="107298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8F5B367-90C0-4520-90B6-01BA0E26A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0903" y="429796"/>
            <a:ext cx="1707028" cy="664522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976DD592-5553-4A7A-B539-6FB44D93AFAC}"/>
              </a:ext>
            </a:extLst>
          </p:cNvPr>
          <p:cNvSpPr/>
          <p:nvPr/>
        </p:nvSpPr>
        <p:spPr>
          <a:xfrm>
            <a:off x="822122" y="1696278"/>
            <a:ext cx="8137320" cy="19473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UTMACH EP - EMPRESA PUBLICA DE PRODUCCION Y DESARROLLO ESTRATEGICO DE LA UNIVERSIDAD TECNICA DE MACHALA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3628730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69612B57-AEC8-4C1C-9675-6F0CF9D67F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4785" y="307367"/>
            <a:ext cx="4092015" cy="56176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5066484-EEFA-4267-8F2C-59A63B2FC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6822" y="290816"/>
            <a:ext cx="1707028" cy="56176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B594F2C-3BD5-4481-86E4-D8FA1F0E06F2}"/>
              </a:ext>
            </a:extLst>
          </p:cNvPr>
          <p:cNvSpPr txBox="1"/>
          <p:nvPr/>
        </p:nvSpPr>
        <p:spPr>
          <a:xfrm>
            <a:off x="2478157" y="1267636"/>
            <a:ext cx="72754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BANANERA   HACIENDA PAGUA 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D3A8A50-7938-417B-AA97-6E9199661E11}"/>
              </a:ext>
            </a:extLst>
          </p:cNvPr>
          <p:cNvSpPr txBox="1"/>
          <p:nvPr/>
        </p:nvSpPr>
        <p:spPr>
          <a:xfrm>
            <a:off x="569843" y="2189356"/>
            <a:ext cx="864126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MX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bicada en el sitio Pagua, parroquia  Rio Bonito, cantón el Guabo, con una extensión de 40 hectáreas de plantación de banano.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encontraban arrendadas, hasta el 2024, </a:t>
            </a:r>
          </a:p>
          <a:p>
            <a:pPr algn="just"/>
            <a:endParaRPr lang="es-MX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COMPROMISO .- N</a:t>
            </a:r>
            <a:r>
              <a:rPr lang="es-MX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encontramos invirtiendo en la recuperación de 20 has.</a:t>
            </a:r>
          </a:p>
          <a:p>
            <a:pPr algn="just"/>
            <a:r>
              <a:rPr lang="es-MX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s-MX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3201337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A65908-4B86-4CCD-AC03-5133DA0DD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288" y="1261290"/>
            <a:ext cx="8534400" cy="543219"/>
          </a:xfrm>
        </p:spPr>
        <p:txBody>
          <a:bodyPr>
            <a:normAutofit fontScale="90000"/>
          </a:bodyPr>
          <a:lstStyle/>
          <a:p>
            <a:pPr algn="ctr"/>
            <a:r>
              <a:rPr lang="es-EC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PROGRAMA GANADERO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69612B57-AEC8-4C1C-9675-6F0CF9D67F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2375" y="289901"/>
            <a:ext cx="5401524" cy="107298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5066484-EEFA-4267-8F2C-59A63B2FC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8008" y="332661"/>
            <a:ext cx="1707028" cy="66452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62B0F38-FC10-42BC-AFB5-AAED1B26BAFD}"/>
              </a:ext>
            </a:extLst>
          </p:cNvPr>
          <p:cNvSpPr txBox="1"/>
          <p:nvPr/>
        </p:nvSpPr>
        <p:spPr>
          <a:xfrm>
            <a:off x="383369" y="2271816"/>
            <a:ext cx="9490473" cy="4988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20700" indent="-342900">
              <a:spcBef>
                <a:spcPts val="1325"/>
              </a:spcBef>
              <a:buFont typeface="Wingdings" panose="05000000000000000000" pitchFamily="2" charset="2"/>
              <a:buChar char="Ø"/>
              <a:tabLst>
                <a:tab pos="1067435" algn="l"/>
                <a:tab pos="1068070" algn="l"/>
                <a:tab pos="6109335" algn="l"/>
              </a:tabLst>
            </a:pP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la Finca Santa </a:t>
            </a:r>
            <a:r>
              <a:rPr lang="es-EC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Ines</a:t>
            </a: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cuenta con un e</a:t>
            </a:r>
            <a:r>
              <a:rPr lang="es-EC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stablo con equipo de ordeño automatizado - hato ganadero de aproximadamente 40 cabezas de ganado entre ganado adulto y terneros, con aproximadamente 7 has., de potrero, donde se realiza un manejo regenerativo con cerca eléctrica</a:t>
            </a:r>
          </a:p>
          <a:p>
            <a:pPr marL="520700" indent="-342900">
              <a:spcBef>
                <a:spcPts val="1325"/>
              </a:spcBef>
              <a:buFont typeface="Wingdings" panose="05000000000000000000" pitchFamily="2" charset="2"/>
              <a:buChar char="Ø"/>
              <a:tabLst>
                <a:tab pos="1067435" algn="l"/>
                <a:tab pos="1068070" algn="l"/>
                <a:tab pos="6109335" algn="l"/>
              </a:tabLst>
            </a:pPr>
            <a:r>
              <a:rPr lang="es-EC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la hacienda Pagua propiedad de esta EP</a:t>
            </a: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se cuenta con 80 has destinadas al cultivo de pastos donde se mantienen 165 animales </a:t>
            </a:r>
            <a:r>
              <a:rPr lang="es-EC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diferentes razas y cruces </a:t>
            </a: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s-EC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rahman, Brown Swiss, </a:t>
            </a:r>
            <a:r>
              <a:rPr lang="es-EC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simenthal</a:t>
            </a:r>
            <a:r>
              <a:rPr lang="es-EC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s-EC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s-EC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yr</a:t>
            </a: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También hemos iniciado el manejo con cerca eléctrica.</a:t>
            </a:r>
          </a:p>
          <a:p>
            <a:pPr marL="520700" indent="-342900">
              <a:spcBef>
                <a:spcPts val="1325"/>
              </a:spcBef>
              <a:buFont typeface="Wingdings" panose="05000000000000000000" pitchFamily="2" charset="2"/>
              <a:buChar char="Ø"/>
              <a:tabLst>
                <a:tab pos="1067435" algn="l"/>
                <a:tab pos="1068070" algn="l"/>
                <a:tab pos="6109335" algn="l"/>
              </a:tabLst>
            </a:pPr>
            <a:endParaRPr lang="es-EC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79400" algn="just">
              <a:spcBef>
                <a:spcPts val="1325"/>
              </a:spcBef>
              <a:tabLst>
                <a:tab pos="1067435" algn="l"/>
                <a:tab pos="1068070" algn="l"/>
                <a:tab pos="6109335" algn="l"/>
              </a:tabLst>
            </a:pP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COMPROMISO.- Ser </a:t>
            </a:r>
            <a:r>
              <a:rPr lang="es-EC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 laboratorio en donde los estudiantes de Veterinaria pueden realizar sus prácticas, para lo cual se prestan las debidas facilidades, siempre y cuando sean debidamente programadas.</a:t>
            </a:r>
          </a:p>
          <a:p>
            <a:pPr marL="457200" indent="-279400" algn="just">
              <a:spcBef>
                <a:spcPts val="1325"/>
              </a:spcBef>
              <a:tabLst>
                <a:tab pos="1067435" algn="l"/>
                <a:tab pos="1068070" algn="l"/>
                <a:tab pos="6109335" algn="l"/>
              </a:tabLst>
            </a:pPr>
            <a:r>
              <a:rPr lang="es-EC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lang="es-EC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79400" algn="just">
              <a:spcBef>
                <a:spcPts val="1325"/>
              </a:spcBef>
              <a:spcAft>
                <a:spcPts val="0"/>
              </a:spcAft>
              <a:tabLst>
                <a:tab pos="1067435" algn="l"/>
                <a:tab pos="1068070" algn="l"/>
                <a:tab pos="6109335" algn="l"/>
              </a:tabLst>
            </a:pPr>
            <a:endParaRPr lang="es-EC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497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3BFFF920-A250-4631-9F1A-1DFAA86C36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1609736"/>
            <a:ext cx="8795857" cy="4943463"/>
          </a:xfrm>
        </p:spPr>
        <p:txBody>
          <a:bodyPr>
            <a:normAutofit fontScale="32500" lnSpcReduction="20000"/>
          </a:bodyPr>
          <a:lstStyle/>
          <a:p>
            <a:endParaRPr lang="es-EC" sz="1800" dirty="0">
              <a:effectLst/>
              <a:latin typeface="Bahnschrift Semi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C" sz="5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endParaRPr lang="es-EC" sz="5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indent="-1143000" algn="just">
              <a:buFont typeface="Wingdings" panose="05000000000000000000" pitchFamily="2" charset="2"/>
              <a:buChar char="Ø"/>
            </a:pPr>
            <a:r>
              <a:rPr lang="es-EC" sz="6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Contamos con una moderna granja porcina</a:t>
            </a:r>
            <a:r>
              <a:rPr lang="es-EC" sz="6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capaces de albergar 50 madres reproductoras, con áreas especializadas para Gestación, Maternidad, </a:t>
            </a:r>
            <a:r>
              <a:rPr lang="es-EC" sz="6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Lechonera</a:t>
            </a:r>
            <a:r>
              <a:rPr lang="es-EC" sz="6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Crecimiento y Engorde. </a:t>
            </a:r>
            <a:endParaRPr lang="es-EC" sz="6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indent="-1143000" algn="just">
              <a:buFont typeface="Wingdings" panose="05000000000000000000" pitchFamily="2" charset="2"/>
              <a:buChar char="Ø"/>
            </a:pPr>
            <a:r>
              <a:rPr lang="es-EC" sz="6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Contamos también con un área para verracos, con  un moderno laboratorio completamente equipado para extracción y procesamiento de semen para inseminación artificial.</a:t>
            </a:r>
          </a:p>
          <a:p>
            <a:pPr marL="1143000" indent="-1143000" algn="just">
              <a:buFont typeface="Wingdings" panose="05000000000000000000" pitchFamily="2" charset="2"/>
              <a:buChar char="Ø"/>
            </a:pPr>
            <a:endParaRPr lang="es-EC" sz="62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C" sz="6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COMPROMISO.- Estas modernas instalaciones a mas de ser productivas, servirán para las practicas debidamente programadas y cumpliendo las normas de bioseguridad que requiere una explotación de este tipo, poniendo a esta Alma Mater a la vanguardia en tecnología porcina.</a:t>
            </a:r>
            <a:endParaRPr lang="es-EC" sz="6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DBDBB424-93B9-45F8-8BC8-DF7ACF401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0783" y="217353"/>
            <a:ext cx="1705768" cy="66673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3412B29-204A-4908-B8D9-E868D5215453}"/>
              </a:ext>
            </a:extLst>
          </p:cNvPr>
          <p:cNvSpPr txBox="1"/>
          <p:nvPr/>
        </p:nvSpPr>
        <p:spPr>
          <a:xfrm>
            <a:off x="3330787" y="1203078"/>
            <a:ext cx="61049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GRANJA PORCINA 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Marcador de contenido 3">
            <a:extLst>
              <a:ext uri="{FF2B5EF4-FFF2-40B4-BE49-F238E27FC236}">
                <a16:creationId xmlns:a16="http://schemas.microsoft.com/office/drawing/2014/main" id="{6BAB9936-D62D-5B31-8970-4886F3D96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44" y="371657"/>
            <a:ext cx="5401524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983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A65908-4B86-4CCD-AC03-5133DA0DD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938" y="1393738"/>
            <a:ext cx="9060057" cy="2975983"/>
          </a:xfrm>
        </p:spPr>
        <p:txBody>
          <a:bodyPr>
            <a:normAutofit/>
          </a:bodyPr>
          <a:lstStyle/>
          <a:p>
            <a:r>
              <a:rPr lang="es-MX" sz="6600" dirty="0"/>
              <a:t>                </a:t>
            </a:r>
            <a:r>
              <a:rPr lang="es-MX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					</a:t>
            </a:r>
            <a:r>
              <a:rPr lang="es-MX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ACADEMICO</a:t>
            </a:r>
            <a:endParaRPr lang="es-EC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69612B57-AEC8-4C1C-9675-6F0CF9D67F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144" y="371657"/>
            <a:ext cx="5401524" cy="107298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5066484-EEFA-4267-8F2C-59A63B2FC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0039" y="372046"/>
            <a:ext cx="1707028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39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DBDBB424-93B9-45F8-8BC8-DF7ACF401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2361" y="193998"/>
            <a:ext cx="1705768" cy="559312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2ECD6CFD-87AA-4CF0-A93F-3BFA8A4DA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468" y="217353"/>
            <a:ext cx="3857603" cy="63429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C0747FB-583E-46D3-AE6A-558883BBE63F}"/>
              </a:ext>
            </a:extLst>
          </p:cNvPr>
          <p:cNvSpPr txBox="1"/>
          <p:nvPr/>
        </p:nvSpPr>
        <p:spPr>
          <a:xfrm>
            <a:off x="5430343" y="1054204"/>
            <a:ext cx="41237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DIRECCIÓN DE                         	POSGRADOS</a:t>
            </a:r>
          </a:p>
        </p:txBody>
      </p:sp>
      <p:sp>
        <p:nvSpPr>
          <p:cNvPr id="4" name="Flecha: cheurón 3">
            <a:extLst>
              <a:ext uri="{FF2B5EF4-FFF2-40B4-BE49-F238E27FC236}">
                <a16:creationId xmlns:a16="http://schemas.microsoft.com/office/drawing/2014/main" id="{4AFDB45A-3745-470D-95A1-D0855B1F8E51}"/>
              </a:ext>
            </a:extLst>
          </p:cNvPr>
          <p:cNvSpPr/>
          <p:nvPr/>
        </p:nvSpPr>
        <p:spPr>
          <a:xfrm>
            <a:off x="4554071" y="1431037"/>
            <a:ext cx="652329" cy="484632"/>
          </a:xfrm>
          <a:prstGeom prst="chevron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F37C0C9-5BCD-45ED-9EAF-BF3A5E67880D}"/>
              </a:ext>
            </a:extLst>
          </p:cNvPr>
          <p:cNvSpPr txBox="1"/>
          <p:nvPr/>
        </p:nvSpPr>
        <p:spPr>
          <a:xfrm>
            <a:off x="230735" y="4683095"/>
            <a:ext cx="944310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279400" algn="just">
              <a:spcBef>
                <a:spcPts val="1325"/>
              </a:spcBef>
              <a:spcAft>
                <a:spcPts val="0"/>
              </a:spcAft>
              <a:tabLst>
                <a:tab pos="1067435" algn="l"/>
                <a:tab pos="1068070" algn="l"/>
                <a:tab pos="6109335" algn="l"/>
              </a:tabLst>
            </a:pP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En este 2022 se continuo con los procesos ya aperturados en años anteriores, continuando con los </a:t>
            </a:r>
            <a:r>
              <a:rPr lang="es-EC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procesos de incorporación de los Magísteres de las diferentes ramas y se dio inicio a nuevas  cohortes y nuevos programas de estudios quedando para este 2022 los siguientes: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3BA0833-D553-48A7-B8D4-413B50CE823A}"/>
              </a:ext>
            </a:extLst>
          </p:cNvPr>
          <p:cNvSpPr txBox="1"/>
          <p:nvPr/>
        </p:nvSpPr>
        <p:spPr>
          <a:xfrm>
            <a:off x="659483" y="2593397"/>
            <a:ext cx="9159635" cy="1906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RETOS.- Administración y gestión de los programas de estudio de cuarto nivel  para los diferentes profesionales no solo de este Cantón y Provincia sino que a nivel Nacional y de los países vecinos  que requieran un titulo de cuarto nivel. Todo esto de conformidad a lo establecido den los lineamientos de la resolución No. 429-2018, aprobada por el  Consejo Universitario de la UTMACH, de Julio 9 del año 2018.</a:t>
            </a:r>
            <a:endParaRPr lang="es-MX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856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69612B57-AEC8-4C1C-9675-6F0CF9D67F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3085" y="192723"/>
            <a:ext cx="3896844" cy="80236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5066484-EEFA-4267-8F2C-59A63B2FC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8106" y="244864"/>
            <a:ext cx="2432808" cy="64436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538A955-B5CA-4E4E-8388-CFB6F696A312}"/>
              </a:ext>
            </a:extLst>
          </p:cNvPr>
          <p:cNvSpPr txBox="1"/>
          <p:nvPr/>
        </p:nvSpPr>
        <p:spPr>
          <a:xfrm>
            <a:off x="3052482" y="3244334"/>
            <a:ext cx="6104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C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7411CBD-9A1F-B894-EF9A-2E877A1BAA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2632" y="1285461"/>
            <a:ext cx="6677636" cy="394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503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A319AF64-AADB-9FA1-AFD2-8255D7CE9C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3280" y="920537"/>
            <a:ext cx="8757920" cy="544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18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3BFFF920-A250-4631-9F1A-1DFAA86C36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2306" y="3038243"/>
            <a:ext cx="7859415" cy="2986038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administra y gestionan los ingresos de cursos y seminarios que la UTMACH ofrece a la comunidad a través del Centro de Educación Continua.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Todo esto de conformidad a lo establecido den los lineamientos de la resolución No. 429-2018, aprobada por el  Consejo Universitario de la UTMACH, de Julio 9 del año 2018.</a:t>
            </a:r>
            <a:endParaRPr lang="es-EC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Pese a las dificultades por la Pandemia hemos desarrollado varios cursos entre los que tenemos</a:t>
            </a:r>
          </a:p>
          <a:p>
            <a:pPr algn="just"/>
            <a:endPara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DBDBB424-93B9-45F8-8BC8-DF7ACF401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4608" y="228360"/>
            <a:ext cx="1598192" cy="529716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2ECD6CFD-87AA-4CF0-A93F-3BFA8A4DA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860" y="257121"/>
            <a:ext cx="4171986" cy="64249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485F5FB-00B3-4857-AE7D-CF54F3F85E81}"/>
              </a:ext>
            </a:extLst>
          </p:cNvPr>
          <p:cNvSpPr txBox="1"/>
          <p:nvPr/>
        </p:nvSpPr>
        <p:spPr>
          <a:xfrm>
            <a:off x="4504889" y="1326864"/>
            <a:ext cx="546962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C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CENTRO DE EDUCACION</a:t>
            </a:r>
          </a:p>
          <a:p>
            <a:pPr algn="just"/>
            <a:r>
              <a:rPr lang="es-EC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CONTINUA</a:t>
            </a:r>
            <a:endParaRPr lang="es-EC" sz="3200" dirty="0"/>
          </a:p>
        </p:txBody>
      </p:sp>
      <p:sp>
        <p:nvSpPr>
          <p:cNvPr id="8" name="Flecha: cheurón 7">
            <a:extLst>
              <a:ext uri="{FF2B5EF4-FFF2-40B4-BE49-F238E27FC236}">
                <a16:creationId xmlns:a16="http://schemas.microsoft.com/office/drawing/2014/main" id="{6247C0B7-FC44-49C7-B2EA-14B7D55700E4}"/>
              </a:ext>
            </a:extLst>
          </p:cNvPr>
          <p:cNvSpPr/>
          <p:nvPr/>
        </p:nvSpPr>
        <p:spPr>
          <a:xfrm>
            <a:off x="3808603" y="1533779"/>
            <a:ext cx="528506" cy="484632"/>
          </a:xfrm>
          <a:prstGeom prst="chevron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355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DBDBB424-93B9-45F8-8BC8-DF7ACF401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1435" y="201263"/>
            <a:ext cx="1705768" cy="495023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2ECD6CFD-87AA-4CF0-A93F-3BFA8A4DA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068" y="184485"/>
            <a:ext cx="2306971" cy="66673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7B31C14-FF03-4675-924E-BCDBAFCA2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069" y="989901"/>
            <a:ext cx="7256476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248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5BB74E-13C2-43B5-925C-2010CBD22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3846" y="1161424"/>
            <a:ext cx="4026715" cy="1212929"/>
          </a:xfrm>
        </p:spPr>
        <p:txBody>
          <a:bodyPr>
            <a:normAutofit/>
          </a:bodyPr>
          <a:lstStyle/>
          <a:p>
            <a:r>
              <a:rPr lang="es-EC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DIRECCION DE</a:t>
            </a:r>
            <a:br>
              <a:rPr lang="es-EC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INVESTIGACION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BEDDE51-1F1D-45A0-AD1C-FB1B4016F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93" y="302979"/>
            <a:ext cx="3040736" cy="64013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03FB1A1-B834-4432-BE84-AB983AAE7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0561" y="357451"/>
            <a:ext cx="1702965" cy="49326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82BF082-90EA-4ADD-86E6-D3F40B6BBFF5}"/>
              </a:ext>
            </a:extLst>
          </p:cNvPr>
          <p:cNvSpPr txBox="1"/>
          <p:nvPr/>
        </p:nvSpPr>
        <p:spPr>
          <a:xfrm>
            <a:off x="728870" y="2668492"/>
            <a:ext cx="8650022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C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Durante el presente año 2022, la  Dirección de Investigación de la UTMACH, efectuó la capacitación de cursos y seminarios.</a:t>
            </a:r>
          </a:p>
          <a:p>
            <a:pPr algn="just"/>
            <a:endPara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0BA52D8-5E6E-C8C9-4EFD-E566910F0E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461" y="3947516"/>
            <a:ext cx="6526634" cy="1832500"/>
          </a:xfrm>
          <a:prstGeom prst="rect">
            <a:avLst/>
          </a:prstGeom>
        </p:spPr>
      </p:pic>
      <p:sp>
        <p:nvSpPr>
          <p:cNvPr id="4" name="Flecha: cheurón 3">
            <a:extLst>
              <a:ext uri="{FF2B5EF4-FFF2-40B4-BE49-F238E27FC236}">
                <a16:creationId xmlns:a16="http://schemas.microsoft.com/office/drawing/2014/main" id="{92F947C8-2677-A819-E797-24072CD5BF16}"/>
              </a:ext>
            </a:extLst>
          </p:cNvPr>
          <p:cNvSpPr/>
          <p:nvPr/>
        </p:nvSpPr>
        <p:spPr>
          <a:xfrm>
            <a:off x="4748170" y="1533778"/>
            <a:ext cx="612396" cy="631138"/>
          </a:xfrm>
          <a:prstGeom prst="chevron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376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B5E7339-BAB0-4B42-86A7-27E5CF171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744" y="281122"/>
            <a:ext cx="5401524" cy="107298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8F5B367-90C0-4520-90B6-01BA0E26A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7427" y="281122"/>
            <a:ext cx="1707028" cy="664522"/>
          </a:xfrm>
          <a:prstGeom prst="rect">
            <a:avLst/>
          </a:prstGeom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DC9C0D45-E197-4D2D-A850-F364DE1F92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459" y="2698379"/>
            <a:ext cx="9043825" cy="2823881"/>
          </a:xfrm>
        </p:spPr>
        <p:txBody>
          <a:bodyPr>
            <a:noAutofit/>
          </a:bodyPr>
          <a:lstStyle/>
          <a:p>
            <a:pPr algn="just"/>
            <a:br>
              <a:rPr lang="es-MX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MX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MX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000" b="1" i="0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UTMACH EP, </a:t>
            </a:r>
            <a:r>
              <a:rPr lang="es-MX" sz="2000" i="0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Empresa Pública de Producción y Desarrollo </a:t>
            </a:r>
            <a:r>
              <a:rPr lang="es-MX" sz="20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MX" sz="2000" i="0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stratégico de la Universidad </a:t>
            </a:r>
            <a:r>
              <a:rPr lang="es-MX" sz="20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MX" sz="2000" i="0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écnica de </a:t>
            </a:r>
            <a:r>
              <a:rPr lang="es-MX" sz="20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MX" sz="2000" i="0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achala, </a:t>
            </a:r>
            <a:r>
              <a:rPr lang="es-MX" sz="20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fue creada como una persona jurídica de derecho público, de nacionalidad Ecuatoriana, con patrimonio propio, dotada de autonomía presupuestaria, financiera, económica administrativa y de gestión, con domicilio principal en el cantón Machala, provincia de El Oro, República del Ecuador, pudiendo prestar sus servicios en el ámbito cantonal, provincial, regional, directa o a través de la creación de empresas filiales, subsidiarias, agencias o unidades de negocio, por asociación o subcontratación, dentro o fuera del país, de conformidad con la Ley.  </a:t>
            </a:r>
            <a:br>
              <a:rPr lang="es-MX" sz="20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MX" sz="20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MX" sz="20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C" sz="2000" dirty="0">
              <a:solidFill>
                <a:schemeClr val="tx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F6931FE-7DF0-4866-9982-3958C80EA25F}"/>
              </a:ext>
            </a:extLst>
          </p:cNvPr>
          <p:cNvSpPr txBox="1"/>
          <p:nvPr/>
        </p:nvSpPr>
        <p:spPr>
          <a:xfrm>
            <a:off x="645459" y="5056094"/>
            <a:ext cx="9043825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MX" sz="2000" i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nició sus actividades comerciales el 28 de septiembre del año 2015 por creación mediante resolución 116/2012 de junio 26 del año 2012 del consejo universitario de la </a:t>
            </a:r>
            <a:r>
              <a:rPr lang="es-MX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UTMACH</a:t>
            </a:r>
            <a:r>
              <a:rPr lang="es-MX" sz="2000" i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s-MX" sz="2800" i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28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s-EC" sz="28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C" sz="280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89AB0BE-45A7-C4E5-7E43-AA1D88E6E67E}"/>
              </a:ext>
            </a:extLst>
          </p:cNvPr>
          <p:cNvSpPr/>
          <p:nvPr/>
        </p:nvSpPr>
        <p:spPr>
          <a:xfrm>
            <a:off x="3048000" y="1234828"/>
            <a:ext cx="5605670" cy="5959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QUIENES SOMOS:</a:t>
            </a:r>
          </a:p>
        </p:txBody>
      </p:sp>
    </p:spTree>
    <p:extLst>
      <p:ext uri="{BB962C8B-B14F-4D97-AF65-F5344CB8AC3E}">
        <p14:creationId xmlns:p14="http://schemas.microsoft.com/office/powerpoint/2010/main" val="1464401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5BB74E-13C2-43B5-925C-2010CBD22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3846" y="1161424"/>
            <a:ext cx="4026715" cy="1212929"/>
          </a:xfrm>
        </p:spPr>
        <p:txBody>
          <a:bodyPr>
            <a:normAutofit/>
          </a:bodyPr>
          <a:lstStyle/>
          <a:p>
            <a:r>
              <a:rPr lang="es-EC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DIRECCION DE</a:t>
            </a:r>
            <a:br>
              <a:rPr lang="es-EC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VINCULACION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BEDDE51-1F1D-45A0-AD1C-FB1B4016F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93" y="302979"/>
            <a:ext cx="3040736" cy="64013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03FB1A1-B834-4432-BE84-AB983AAE7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0561" y="357451"/>
            <a:ext cx="1702965" cy="49326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82BF082-90EA-4ADD-86E6-D3F40B6BBFF5}"/>
              </a:ext>
            </a:extLst>
          </p:cNvPr>
          <p:cNvSpPr txBox="1"/>
          <p:nvPr/>
        </p:nvSpPr>
        <p:spPr>
          <a:xfrm>
            <a:off x="728870" y="2668492"/>
            <a:ext cx="8650022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C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Durante el año 2022, la  Dirección de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Vinculación</a:t>
            </a:r>
            <a:r>
              <a:rPr lang="es-EC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la UTMACH, efectuó la capacitación de cursos y seminarios. PROSPERA I Y II</a:t>
            </a:r>
          </a:p>
          <a:p>
            <a:pPr algn="just"/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C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Dirigido a personas en calidad de migrantes y refugiados, en su mayoría de nacionalidad venezolanos.</a:t>
            </a:r>
          </a:p>
          <a:p>
            <a:pPr algn="just"/>
            <a:endParaRPr lang="es-EC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Servicio contratado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las fundaciones HIAS y OIM</a:t>
            </a:r>
          </a:p>
          <a:p>
            <a:pPr algn="just"/>
            <a:endPara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Monto de 119 000.00 USD</a:t>
            </a:r>
            <a:endPara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echa: cheurón 3">
            <a:extLst>
              <a:ext uri="{FF2B5EF4-FFF2-40B4-BE49-F238E27FC236}">
                <a16:creationId xmlns:a16="http://schemas.microsoft.com/office/drawing/2014/main" id="{92F947C8-2677-A819-E797-24072CD5BF16}"/>
              </a:ext>
            </a:extLst>
          </p:cNvPr>
          <p:cNvSpPr/>
          <p:nvPr/>
        </p:nvSpPr>
        <p:spPr>
          <a:xfrm>
            <a:off x="4748170" y="1533778"/>
            <a:ext cx="612396" cy="631138"/>
          </a:xfrm>
          <a:prstGeom prst="chevron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16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DBDBB424-93B9-45F8-8BC8-DF7ACF401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8824" y="189144"/>
            <a:ext cx="1705768" cy="565372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2ECD6CFD-87AA-4CF0-A93F-3BFA8A4DA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1" y="189144"/>
            <a:ext cx="1993563" cy="64249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48CB2CB-A552-4515-B05D-DE46A393A49F}"/>
              </a:ext>
            </a:extLst>
          </p:cNvPr>
          <p:cNvSpPr txBox="1"/>
          <p:nvPr/>
        </p:nvSpPr>
        <p:spPr>
          <a:xfrm>
            <a:off x="3231776" y="2016169"/>
            <a:ext cx="572844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PROYECTOS   EXTERNOS</a:t>
            </a:r>
            <a:endParaRPr lang="es-EC" sz="6000" dirty="0"/>
          </a:p>
        </p:txBody>
      </p:sp>
    </p:spTree>
    <p:extLst>
      <p:ext uri="{BB962C8B-B14F-4D97-AF65-F5344CB8AC3E}">
        <p14:creationId xmlns:p14="http://schemas.microsoft.com/office/powerpoint/2010/main" val="3553433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7BEDDE51-1F1D-45A0-AD1C-FB1B4016F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964" y="153493"/>
            <a:ext cx="2895600" cy="60958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03FB1A1-B834-4432-BE84-AB983AAE7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8951" y="153493"/>
            <a:ext cx="1003568" cy="33332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FB3DF69-6B41-4E37-A689-B088CD225B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451" y="941338"/>
            <a:ext cx="9609500" cy="525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1804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5BB74E-13C2-43B5-925C-2010CBD22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906" y="2273049"/>
            <a:ext cx="7619999" cy="1507067"/>
          </a:xfrm>
        </p:spPr>
        <p:txBody>
          <a:bodyPr>
            <a:noAutofit/>
          </a:bodyPr>
          <a:lstStyle/>
          <a:p>
            <a:pPr algn="ctr"/>
            <a:r>
              <a:rPr lang="es-EC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INFORMACION FINANCIERA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BEDDE51-1F1D-45A0-AD1C-FB1B4016F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93" y="302979"/>
            <a:ext cx="3040736" cy="64013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03FB1A1-B834-4432-BE84-AB983AAE7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9396" y="339556"/>
            <a:ext cx="1707028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865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6000">
              <a:schemeClr val="bg2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7BEDDE51-1F1D-45A0-AD1C-FB1B4016F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87" y="191491"/>
            <a:ext cx="3040736" cy="64013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03FB1A1-B834-4432-BE84-AB983AAE7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9834" y="123862"/>
            <a:ext cx="1512001" cy="5022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FE610F19-DA37-452C-B162-A01B6443C2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687" y="1300162"/>
            <a:ext cx="10290148" cy="483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3505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43B7563-6DB1-A983-AD17-6C9E8094A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87" y="191491"/>
            <a:ext cx="3040736" cy="64013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9C83630-FA50-E39B-83D4-9E5C348AC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9834" y="123862"/>
            <a:ext cx="1512001" cy="5022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950C63D-E19B-4541-8A78-9AC99714F8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676" y="931178"/>
            <a:ext cx="7575259" cy="521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0425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B00AE70-D4D8-4062-9AFE-D054E8E83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794" y="1197670"/>
            <a:ext cx="7214532" cy="446265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E3840B9-B378-4187-A47F-3757621A9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87" y="191491"/>
            <a:ext cx="3040736" cy="64013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AB0DFF8-0625-43AD-A9CA-B878D45E59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9834" y="191490"/>
            <a:ext cx="1692357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1051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Interfaz de usuario gráfica, Aplicación, Tabla, Excel&#10;&#10;Descripción generada automáticamente">
            <a:extLst>
              <a:ext uri="{FF2B5EF4-FFF2-40B4-BE49-F238E27FC236}">
                <a16:creationId xmlns:a16="http://schemas.microsoft.com/office/drawing/2014/main" id="{2A302733-23E1-74C8-0C1F-CF937B758E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299" t="20270" r="10844" b="12002"/>
          <a:stretch/>
        </p:blipFill>
        <p:spPr>
          <a:xfrm>
            <a:off x="1955799" y="578972"/>
            <a:ext cx="7375527" cy="459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3277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227F896-48B4-FE4D-15F5-4A25D80BD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146" y="143342"/>
            <a:ext cx="2986948" cy="62881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98CA456-3EA3-E9C4-6F3F-5B2697082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662" y="168509"/>
            <a:ext cx="1656275" cy="55012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463392A-02FE-4A5B-A452-0AE5A68050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177" y="922789"/>
            <a:ext cx="7499758" cy="477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6191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A9B5403-AF66-4B52-AD1D-60C57DFA0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517" y="1400961"/>
            <a:ext cx="6098797" cy="444531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B4C0407-E184-4FCA-BAD6-BA5FA2A79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87" y="191491"/>
            <a:ext cx="2165403" cy="60546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9593074-2DD3-46CE-A66A-68EC8BAB31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9834" y="191490"/>
            <a:ext cx="1692357" cy="46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125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F8DF6FD8-2359-4BAC-8760-662AAB037D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1124" y="424737"/>
            <a:ext cx="5401524" cy="107298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1D3AC2F-22A5-4323-B60A-39495441F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9172" y="592145"/>
            <a:ext cx="1707028" cy="66452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2CAEBEB-3E3D-C8C1-24D0-F0E525C21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384" y="2401967"/>
            <a:ext cx="8596668" cy="2830433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2016</a:t>
            </a:r>
            <a:br>
              <a:rPr lang="es-ES" dirty="0"/>
            </a:br>
            <a:r>
              <a:rPr lang="es-ES" dirty="0"/>
              <a:t>2017</a:t>
            </a:r>
            <a:br>
              <a:rPr lang="es-ES" dirty="0"/>
            </a:br>
            <a:r>
              <a:rPr lang="es-ES" dirty="0"/>
              <a:t>2018</a:t>
            </a:r>
            <a:br>
              <a:rPr lang="es-ES" dirty="0"/>
            </a:br>
            <a:r>
              <a:rPr lang="es-ES" dirty="0"/>
              <a:t>2019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19845272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DBDBB424-93B9-45F8-8BC8-DF7ACF401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8824" y="189144"/>
            <a:ext cx="1705768" cy="565372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2ECD6CFD-87AA-4CF0-A93F-3BFA8A4DA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1" y="189144"/>
            <a:ext cx="1993563" cy="64249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D94F7E1-A91E-4CDC-AB8F-F0E183F0056A}"/>
              </a:ext>
            </a:extLst>
          </p:cNvPr>
          <p:cNvSpPr txBox="1"/>
          <p:nvPr/>
        </p:nvSpPr>
        <p:spPr>
          <a:xfrm>
            <a:off x="1416424" y="2329934"/>
            <a:ext cx="77724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PROCESOS DE CONTRATACION PUBLICA</a:t>
            </a:r>
            <a:endParaRPr lang="es-EC" sz="4000" dirty="0"/>
          </a:p>
        </p:txBody>
      </p:sp>
    </p:spTree>
    <p:extLst>
      <p:ext uri="{BB962C8B-B14F-4D97-AF65-F5344CB8AC3E}">
        <p14:creationId xmlns:p14="http://schemas.microsoft.com/office/powerpoint/2010/main" val="36871946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7BEDDE51-1F1D-45A0-AD1C-FB1B4016F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93" y="302979"/>
            <a:ext cx="3040736" cy="64013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03FB1A1-B834-4432-BE84-AB983AAE7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9396" y="339556"/>
            <a:ext cx="1707028" cy="56697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D0BE91C-EDBF-40E8-A9EE-879433EF39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9510"/>
          <a:stretch/>
        </p:blipFill>
        <p:spPr>
          <a:xfrm>
            <a:off x="1549699" y="1219797"/>
            <a:ext cx="7844117" cy="256988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DE475BB-24AA-8939-8827-7963E0546BB8}"/>
              </a:ext>
            </a:extLst>
          </p:cNvPr>
          <p:cNvSpPr txBox="1"/>
          <p:nvPr/>
        </p:nvSpPr>
        <p:spPr>
          <a:xfrm flipH="1">
            <a:off x="2155161" y="4531360"/>
            <a:ext cx="69443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Participamos en 7 procesos como oferentes por un monto de </a:t>
            </a:r>
          </a:p>
          <a:p>
            <a:pPr algn="ctr"/>
            <a:r>
              <a:rPr lang="es-ES" sz="2800" dirty="0"/>
              <a:t>1466 907,71 USD</a:t>
            </a:r>
            <a:endParaRPr lang="es-US" sz="2800" dirty="0"/>
          </a:p>
        </p:txBody>
      </p:sp>
    </p:spTree>
    <p:extLst>
      <p:ext uri="{BB962C8B-B14F-4D97-AF65-F5344CB8AC3E}">
        <p14:creationId xmlns:p14="http://schemas.microsoft.com/office/powerpoint/2010/main" val="5502736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7BEDDE51-1F1D-45A0-AD1C-FB1B4016F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93" y="302979"/>
            <a:ext cx="3040736" cy="64013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03FB1A1-B834-4432-BE84-AB983AAE7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9396" y="339556"/>
            <a:ext cx="1707028" cy="56697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FECA94C-CC42-4C56-9F90-81806FF4D3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919" y="1239751"/>
            <a:ext cx="9457764" cy="531527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B90717DA-6FFC-4FB5-B9C4-FA2F0E50FE8F}"/>
              </a:ext>
            </a:extLst>
          </p:cNvPr>
          <p:cNvSpPr txBox="1"/>
          <p:nvPr/>
        </p:nvSpPr>
        <p:spPr>
          <a:xfrm>
            <a:off x="977154" y="1497106"/>
            <a:ext cx="856129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Somos el Socio Estratégico para tu crecimiento Empresarial</a:t>
            </a:r>
          </a:p>
        </p:txBody>
      </p:sp>
    </p:spTree>
    <p:extLst>
      <p:ext uri="{BB962C8B-B14F-4D97-AF65-F5344CB8AC3E}">
        <p14:creationId xmlns:p14="http://schemas.microsoft.com/office/powerpoint/2010/main" val="8484161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DBDBB424-93B9-45F8-8BC8-DF7ACF401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908" y="158209"/>
            <a:ext cx="3378225" cy="1119703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2ECD6CFD-87AA-4CF0-A93F-3BFA8A4DA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1" y="189144"/>
            <a:ext cx="4396104" cy="1729303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54F9E1C7-68D6-4B4F-AE1D-9E0D9FADDCEB}"/>
              </a:ext>
            </a:extLst>
          </p:cNvPr>
          <p:cNvSpPr/>
          <p:nvPr/>
        </p:nvSpPr>
        <p:spPr>
          <a:xfrm>
            <a:off x="1046923" y="3183842"/>
            <a:ext cx="8746434" cy="1384995"/>
          </a:xfrm>
          <a:prstGeom prst="rect">
            <a:avLst/>
          </a:prstGeom>
          <a:noFill/>
          <a:scene3d>
            <a:camera prst="perspectiveRelaxed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s-EC" sz="8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 R A C I A S</a:t>
            </a:r>
            <a:endParaRPr lang="es-EC" sz="8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3807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A65908-4B86-4CCD-AC03-5133DA0DD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1666876"/>
            <a:ext cx="8501734" cy="5000624"/>
          </a:xfrm>
        </p:spPr>
        <p:txBody>
          <a:bodyPr>
            <a:normAutofit fontScale="90000"/>
          </a:bodyPr>
          <a:lstStyle/>
          <a:p>
            <a:pPr algn="r"/>
            <a:r>
              <a:rPr lang="es-MX" b="1" dirty="0">
                <a:solidFill>
                  <a:schemeClr val="tx1"/>
                </a:solidFill>
                <a:latin typeface="Castellar" panose="020A0402060406010301" pitchFamily="18" charset="0"/>
              </a:rPr>
              <a:t>MISION</a:t>
            </a:r>
            <a:br>
              <a:rPr lang="es-MX" b="1" dirty="0">
                <a:solidFill>
                  <a:schemeClr val="tx1"/>
                </a:solidFill>
              </a:rPr>
            </a:br>
            <a:r>
              <a:rPr lang="es-ES_tradnl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s-ES_tradnl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Somos una empresa pública de servicios, enfocados en la generación de programas y proyectos, a través de modelos de gestión certificados, transparentes, sustentables y rentables con capacidad de respuesta y calidad para el beneficio de toda la comunidad</a:t>
            </a:r>
            <a:r>
              <a:rPr lang="es-ES_tradn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br>
              <a:rPr lang="es-EC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C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b="1" dirty="0">
                <a:solidFill>
                  <a:schemeClr val="tx1"/>
                </a:solidFill>
                <a:latin typeface="Castellar" panose="020A0402060406010301" pitchFamily="18" charset="0"/>
              </a:rPr>
              <a:t>VISION</a:t>
            </a:r>
            <a:br>
              <a:rPr lang="es-MX" sz="2200" b="1" dirty="0">
                <a:solidFill>
                  <a:schemeClr val="tx1"/>
                </a:solidFill>
              </a:rPr>
            </a:br>
            <a:br>
              <a:rPr lang="es-MX" sz="2200" b="1" dirty="0">
                <a:solidFill>
                  <a:schemeClr val="tx1"/>
                </a:solidFill>
              </a:rPr>
            </a:br>
            <a:r>
              <a:rPr lang="es-ES_tradn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s-ES_tradnl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 un referente de servicios a nivel nacional e internacional para beneficio de la sociedad, constituyéndose en un importante gestor de recursos de la Universidad Técnica de Machala</a:t>
            </a:r>
            <a:r>
              <a:rPr lang="es-ES_tradn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s-ES_tradnl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s-EC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F8DF6FD8-2359-4BAC-8760-662AAB037D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1124" y="424737"/>
            <a:ext cx="5401524" cy="107298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1D3AC2F-22A5-4323-B60A-39495441F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9172" y="592145"/>
            <a:ext cx="1707028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177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6CD83851-FF9F-4D2E-8139-C2307D755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37" y="2152112"/>
            <a:ext cx="9185215" cy="3986305"/>
          </a:xfrm>
        </p:spPr>
        <p:txBody>
          <a:bodyPr>
            <a:normAutofit/>
          </a:bodyPr>
          <a:lstStyle/>
          <a:p>
            <a:pPr algn="just"/>
            <a:r>
              <a:rPr lang="es-EC" b="1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</a:t>
            </a:r>
            <a:br>
              <a:rPr lang="es-EC" sz="6600" b="1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C" sz="2200" b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UTMACH  EP,  </a:t>
            </a:r>
            <a:r>
              <a:rPr lang="es-EC" sz="22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Empresa Pública de Producción y Desarrollo Estratégico de la Universidad Técnica de Machala, tiene por objeto la administración y la gestión logística, operativa y comercial de bienes, productos y  servicios; la consultoría especializada, los  proyectos de investigación; las adquisiciones; la ejecución de obras de construcción,  la prestación de servicios; la administración de los bienes muebles e inmuebles, y las diferentes operaciones comerciales y de negocios que supongan una relación y vinculación de base comercial con entes externos a la Universidad y con la Universidad</a:t>
            </a:r>
            <a:r>
              <a:rPr lang="es-EC" sz="31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C" sz="3100" dirty="0">
              <a:solidFill>
                <a:schemeClr val="tx1"/>
              </a:solidFill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69612B57-AEC8-4C1C-9675-6F0CF9D67F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954" y="409867"/>
            <a:ext cx="3281176" cy="66452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5066484-EEFA-4267-8F2C-59A63B2FC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7975" y="328580"/>
            <a:ext cx="1707028" cy="664522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1A6C6BA-0D73-5399-2B6D-125D3DA6D17F}"/>
              </a:ext>
            </a:extLst>
          </p:cNvPr>
          <p:cNvSpPr/>
          <p:nvPr/>
        </p:nvSpPr>
        <p:spPr>
          <a:xfrm>
            <a:off x="1917148" y="1234662"/>
            <a:ext cx="6467061" cy="11714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NUESTRO OBJETO SOCIAL</a:t>
            </a:r>
          </a:p>
        </p:txBody>
      </p:sp>
    </p:spTree>
    <p:extLst>
      <p:ext uri="{BB962C8B-B14F-4D97-AF65-F5344CB8AC3E}">
        <p14:creationId xmlns:p14="http://schemas.microsoft.com/office/powerpoint/2010/main" val="2946838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>
            <a:extLst>
              <a:ext uri="{FF2B5EF4-FFF2-40B4-BE49-F238E27FC236}">
                <a16:creationId xmlns:a16="http://schemas.microsoft.com/office/drawing/2014/main" id="{6ACA95F6-2195-404B-B4CB-DAF939EFA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97" y="2832680"/>
            <a:ext cx="1585913" cy="1007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3BFFF920-A250-4631-9F1A-1DFAA86C36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636105"/>
            <a:ext cx="10393363" cy="1100186"/>
          </a:xfrm>
        </p:spPr>
        <p:txBody>
          <a:bodyPr>
            <a:normAutofit/>
          </a:bodyPr>
          <a:lstStyle/>
          <a:p>
            <a:r>
              <a:rPr lang="es-MX" dirty="0"/>
              <a:t>  </a:t>
            </a:r>
          </a:p>
          <a:p>
            <a:r>
              <a:rPr lang="es-MX" sz="32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                                                                              </a:t>
            </a:r>
            <a:endParaRPr lang="es-EC" sz="11200" b="1" dirty="0">
              <a:solidFill>
                <a:schemeClr val="tx1"/>
              </a:solidFill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DBDBB424-93B9-45F8-8BC8-DF7ACF401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7231" y="289424"/>
            <a:ext cx="1536921" cy="600737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2ECD6CFD-87AA-4CF0-A93F-3BFA8A4DA9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4696" y="324714"/>
            <a:ext cx="2950255" cy="666735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0ADEB65C-111D-416E-8EAD-D9569AEF8B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6453" y="2622202"/>
            <a:ext cx="2359094" cy="1528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BB1C2579-A0B3-41CB-8A6F-27EAB50F8161}"/>
              </a:ext>
            </a:extLst>
          </p:cNvPr>
          <p:cNvSpPr txBox="1"/>
          <p:nvPr/>
        </p:nvSpPr>
        <p:spPr>
          <a:xfrm>
            <a:off x="5011399" y="2252869"/>
            <a:ext cx="20255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dirty="0"/>
              <a:t>COMPROMISO</a:t>
            </a:r>
            <a:endParaRPr lang="es-EC" b="1" dirty="0"/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22B24B2C-4336-4291-A8F6-11C9EB6178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9327871" y="2796210"/>
            <a:ext cx="1635853" cy="1080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" name="CuadroTexto 34">
            <a:extLst>
              <a:ext uri="{FF2B5EF4-FFF2-40B4-BE49-F238E27FC236}">
                <a16:creationId xmlns:a16="http://schemas.microsoft.com/office/drawing/2014/main" id="{A250857C-2A19-46F9-AF70-686E3032443C}"/>
              </a:ext>
            </a:extLst>
          </p:cNvPr>
          <p:cNvSpPr txBox="1"/>
          <p:nvPr/>
        </p:nvSpPr>
        <p:spPr>
          <a:xfrm rot="10800000" flipV="1">
            <a:off x="9229687" y="2250152"/>
            <a:ext cx="22985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dirty="0"/>
              <a:t> RESPONSABILIDAD</a:t>
            </a:r>
            <a:endParaRPr lang="es-EC" dirty="0"/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B8544051-0427-4051-A730-FEF6C4DE6E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82373" y="4769556"/>
            <a:ext cx="2072820" cy="1331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C5AF0D68-7A70-45AB-83D4-A8894BF684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8242" y="4769557"/>
            <a:ext cx="1725318" cy="1213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BF41AC02-63EA-405A-9B25-9D120BC47C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11399" y="4821284"/>
            <a:ext cx="1903816" cy="1279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" name="CuadroTexto 39">
            <a:extLst>
              <a:ext uri="{FF2B5EF4-FFF2-40B4-BE49-F238E27FC236}">
                <a16:creationId xmlns:a16="http://schemas.microsoft.com/office/drawing/2014/main" id="{37DE21D5-3DD5-4649-8796-6DC6D67D3A7A}"/>
              </a:ext>
            </a:extLst>
          </p:cNvPr>
          <p:cNvSpPr txBox="1"/>
          <p:nvPr/>
        </p:nvSpPr>
        <p:spPr>
          <a:xfrm>
            <a:off x="9250815" y="4124733"/>
            <a:ext cx="17129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</a:t>
            </a:r>
            <a:r>
              <a:rPr lang="es-MX" b="1" dirty="0"/>
              <a:t>HONESTIDAD</a:t>
            </a:r>
            <a:endParaRPr lang="es-EC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B6129FC-1D8D-4DB6-8B36-2D740C2705D2}"/>
              </a:ext>
            </a:extLst>
          </p:cNvPr>
          <p:cNvSpPr txBox="1"/>
          <p:nvPr/>
        </p:nvSpPr>
        <p:spPr>
          <a:xfrm>
            <a:off x="5191408" y="4332063"/>
            <a:ext cx="17129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dirty="0"/>
              <a:t>INNOVACION</a:t>
            </a:r>
            <a:endParaRPr lang="es-EC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48CC192-EABB-4383-9627-561B8ECE4021}"/>
              </a:ext>
            </a:extLst>
          </p:cNvPr>
          <p:cNvSpPr txBox="1"/>
          <p:nvPr/>
        </p:nvSpPr>
        <p:spPr>
          <a:xfrm>
            <a:off x="606336" y="4281909"/>
            <a:ext cx="2494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dirty="0"/>
              <a:t>TRABAJO EN EQUIPO</a:t>
            </a:r>
            <a:endParaRPr lang="es-EC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2ACB7B6-6F71-4987-B85C-78D228770F1F}"/>
              </a:ext>
            </a:extLst>
          </p:cNvPr>
          <p:cNvSpPr txBox="1"/>
          <p:nvPr/>
        </p:nvSpPr>
        <p:spPr>
          <a:xfrm flipH="1">
            <a:off x="878242" y="2252870"/>
            <a:ext cx="1453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dirty="0"/>
              <a:t>RESPETO</a:t>
            </a:r>
            <a:endParaRPr lang="es-EC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28668B2-DD43-6E82-F7FD-5D9680915390}"/>
              </a:ext>
            </a:extLst>
          </p:cNvPr>
          <p:cNvSpPr/>
          <p:nvPr/>
        </p:nvSpPr>
        <p:spPr>
          <a:xfrm>
            <a:off x="3935896" y="1129692"/>
            <a:ext cx="4745561" cy="7418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b="1" dirty="0">
                <a:latin typeface="Bookman Old Style" panose="02050604050505020204" pitchFamily="18" charset="0"/>
              </a:rPr>
              <a:t>NUESTROS VALORES</a:t>
            </a:r>
          </a:p>
        </p:txBody>
      </p:sp>
    </p:spTree>
    <p:extLst>
      <p:ext uri="{BB962C8B-B14F-4D97-AF65-F5344CB8AC3E}">
        <p14:creationId xmlns:p14="http://schemas.microsoft.com/office/powerpoint/2010/main" val="2187693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DBDBB424-93B9-45F8-8BC8-DF7ACF401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068" y="477650"/>
            <a:ext cx="1705768" cy="666734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2ECD6CFD-87AA-4CF0-A93F-3BFA8A4DA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497" y="432011"/>
            <a:ext cx="5399532" cy="107289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A43E37A-5A38-418C-A9C1-0362B31D27FA}"/>
              </a:ext>
            </a:extLst>
          </p:cNvPr>
          <p:cNvSpPr txBox="1"/>
          <p:nvPr/>
        </p:nvSpPr>
        <p:spPr>
          <a:xfrm>
            <a:off x="2590800" y="3080504"/>
            <a:ext cx="258183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1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AGROPECUARIO</a:t>
            </a:r>
            <a:endParaRPr lang="es-EC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1E2B18F7-E822-4006-AD6F-11FBBE3D5065}"/>
              </a:ext>
            </a:extLst>
          </p:cNvPr>
          <p:cNvCxnSpPr>
            <a:cxnSpLocks/>
          </p:cNvCxnSpPr>
          <p:nvPr/>
        </p:nvCxnSpPr>
        <p:spPr>
          <a:xfrm flipV="1">
            <a:off x="5351930" y="2668797"/>
            <a:ext cx="1377418" cy="5791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69A2D9B5-E2D6-4AF4-A06C-69D1CBD62384}"/>
              </a:ext>
            </a:extLst>
          </p:cNvPr>
          <p:cNvCxnSpPr>
            <a:cxnSpLocks/>
          </p:cNvCxnSpPr>
          <p:nvPr/>
        </p:nvCxnSpPr>
        <p:spPr>
          <a:xfrm>
            <a:off x="5351930" y="3270266"/>
            <a:ext cx="1377418" cy="5666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F62B410C-D0FC-443F-8397-EAF08C497AD3}"/>
              </a:ext>
            </a:extLst>
          </p:cNvPr>
          <p:cNvCxnSpPr>
            <a:cxnSpLocks/>
          </p:cNvCxnSpPr>
          <p:nvPr/>
        </p:nvCxnSpPr>
        <p:spPr>
          <a:xfrm flipV="1">
            <a:off x="5327945" y="3265170"/>
            <a:ext cx="1425388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F295B6C-A624-4A09-9716-C7057818AE63}"/>
              </a:ext>
            </a:extLst>
          </p:cNvPr>
          <p:cNvSpPr txBox="1"/>
          <p:nvPr/>
        </p:nvSpPr>
        <p:spPr>
          <a:xfrm>
            <a:off x="9783405" y="4142071"/>
            <a:ext cx="1899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CONSULTORIAS</a:t>
            </a:r>
            <a:endParaRPr lang="es-EC" b="1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A1F7E103-C485-4553-80B5-D5FA6C04D797}"/>
              </a:ext>
            </a:extLst>
          </p:cNvPr>
          <p:cNvSpPr txBox="1"/>
          <p:nvPr/>
        </p:nvSpPr>
        <p:spPr>
          <a:xfrm>
            <a:off x="6840071" y="3663007"/>
            <a:ext cx="21050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dirty="0"/>
              <a:t>PORCINO</a:t>
            </a:r>
            <a:endParaRPr lang="es-EC" b="1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487B4C9-664B-43F1-A7FA-886676404C97}"/>
              </a:ext>
            </a:extLst>
          </p:cNvPr>
          <p:cNvSpPr txBox="1"/>
          <p:nvPr/>
        </p:nvSpPr>
        <p:spPr>
          <a:xfrm>
            <a:off x="6840071" y="3073588"/>
            <a:ext cx="2437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dirty="0"/>
              <a:t>GANADERO</a:t>
            </a:r>
            <a:endParaRPr lang="es-EC" b="1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CD63D24-F2E7-42CA-BBFE-246EB6BE9A2C}"/>
              </a:ext>
            </a:extLst>
          </p:cNvPr>
          <p:cNvSpPr txBox="1"/>
          <p:nvPr/>
        </p:nvSpPr>
        <p:spPr>
          <a:xfrm>
            <a:off x="508708" y="4853580"/>
            <a:ext cx="175039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sz="1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ACADÉMICO</a:t>
            </a:r>
            <a:endParaRPr lang="es-EC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822C3821-533C-4132-88AD-52EF150C7342}"/>
              </a:ext>
            </a:extLst>
          </p:cNvPr>
          <p:cNvCxnSpPr>
            <a:cxnSpLocks/>
          </p:cNvCxnSpPr>
          <p:nvPr/>
        </p:nvCxnSpPr>
        <p:spPr>
          <a:xfrm flipV="1">
            <a:off x="2408595" y="4440270"/>
            <a:ext cx="1377418" cy="5791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23AEBFD8-E47B-431A-A062-5DC4F3EE9225}"/>
              </a:ext>
            </a:extLst>
          </p:cNvPr>
          <p:cNvCxnSpPr>
            <a:cxnSpLocks/>
          </p:cNvCxnSpPr>
          <p:nvPr/>
        </p:nvCxnSpPr>
        <p:spPr>
          <a:xfrm>
            <a:off x="2408595" y="5038102"/>
            <a:ext cx="137741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0B22DF97-CA8A-4335-A166-9FDAD56D4C79}"/>
              </a:ext>
            </a:extLst>
          </p:cNvPr>
          <p:cNvCxnSpPr>
            <a:cxnSpLocks/>
          </p:cNvCxnSpPr>
          <p:nvPr/>
        </p:nvCxnSpPr>
        <p:spPr>
          <a:xfrm>
            <a:off x="2457974" y="5083728"/>
            <a:ext cx="1260922" cy="7256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" name="CuadroTexto 31">
            <a:extLst>
              <a:ext uri="{FF2B5EF4-FFF2-40B4-BE49-F238E27FC236}">
                <a16:creationId xmlns:a16="http://schemas.microsoft.com/office/drawing/2014/main" id="{D8CBDD58-6672-46D5-AED6-F5003DE7E1DD}"/>
              </a:ext>
            </a:extLst>
          </p:cNvPr>
          <p:cNvSpPr txBox="1"/>
          <p:nvPr/>
        </p:nvSpPr>
        <p:spPr>
          <a:xfrm>
            <a:off x="6334870" y="4771154"/>
            <a:ext cx="178319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1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EXTERNOS</a:t>
            </a:r>
            <a:endParaRPr lang="es-EC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F12C7980-C85D-4959-8941-C49C49351FF9}"/>
              </a:ext>
            </a:extLst>
          </p:cNvPr>
          <p:cNvCxnSpPr>
            <a:cxnSpLocks/>
          </p:cNvCxnSpPr>
          <p:nvPr/>
        </p:nvCxnSpPr>
        <p:spPr>
          <a:xfrm flipV="1">
            <a:off x="8306678" y="4326737"/>
            <a:ext cx="1377418" cy="5791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2C09893F-04FB-4048-AE24-A2242371B5A7}"/>
              </a:ext>
            </a:extLst>
          </p:cNvPr>
          <p:cNvCxnSpPr>
            <a:cxnSpLocks/>
          </p:cNvCxnSpPr>
          <p:nvPr/>
        </p:nvCxnSpPr>
        <p:spPr>
          <a:xfrm>
            <a:off x="8337179" y="4925856"/>
            <a:ext cx="1316127" cy="6988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" name="CuadroTexto 38">
            <a:extLst>
              <a:ext uri="{FF2B5EF4-FFF2-40B4-BE49-F238E27FC236}">
                <a16:creationId xmlns:a16="http://schemas.microsoft.com/office/drawing/2014/main" id="{0D59A175-3DA1-4577-8DAC-D8AAB33BE2D7}"/>
              </a:ext>
            </a:extLst>
          </p:cNvPr>
          <p:cNvSpPr txBox="1"/>
          <p:nvPr/>
        </p:nvSpPr>
        <p:spPr>
          <a:xfrm>
            <a:off x="3880263" y="4221837"/>
            <a:ext cx="1810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POSGRADOS</a:t>
            </a:r>
            <a:endParaRPr lang="es-EC" b="1" dirty="0"/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B5911775-8911-4FF3-8163-1D03AEB2520D}"/>
              </a:ext>
            </a:extLst>
          </p:cNvPr>
          <p:cNvSpPr txBox="1"/>
          <p:nvPr/>
        </p:nvSpPr>
        <p:spPr>
          <a:xfrm>
            <a:off x="3837351" y="4834720"/>
            <a:ext cx="1853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EDUCACION CONTINUA</a:t>
            </a:r>
            <a:endParaRPr lang="es-EC" b="1" dirty="0"/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0C555749-56C2-469D-BC83-5BE77EC40AA4}"/>
              </a:ext>
            </a:extLst>
          </p:cNvPr>
          <p:cNvSpPr txBox="1"/>
          <p:nvPr/>
        </p:nvSpPr>
        <p:spPr>
          <a:xfrm>
            <a:off x="3822559" y="5606721"/>
            <a:ext cx="1954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INVESTIGACION</a:t>
            </a:r>
            <a:endParaRPr lang="es-EC" b="1" dirty="0"/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44315E18-93E5-495B-BB90-1DC5E3B012EC}"/>
              </a:ext>
            </a:extLst>
          </p:cNvPr>
          <p:cNvSpPr txBox="1"/>
          <p:nvPr/>
        </p:nvSpPr>
        <p:spPr>
          <a:xfrm>
            <a:off x="6840071" y="2481781"/>
            <a:ext cx="1810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AGRICOLA</a:t>
            </a:r>
            <a:endParaRPr lang="es-EC" b="1" dirty="0"/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61EA357D-3003-45FB-8638-AD728427B320}"/>
              </a:ext>
            </a:extLst>
          </p:cNvPr>
          <p:cNvSpPr txBox="1"/>
          <p:nvPr/>
        </p:nvSpPr>
        <p:spPr>
          <a:xfrm>
            <a:off x="9505911" y="5570192"/>
            <a:ext cx="2454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PROYECTOS VARIOS</a:t>
            </a:r>
            <a:endParaRPr lang="es-EC" b="1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479D945-D7A2-41ED-5998-D9FB46D9A3CD}"/>
              </a:ext>
            </a:extLst>
          </p:cNvPr>
          <p:cNvSpPr/>
          <p:nvPr/>
        </p:nvSpPr>
        <p:spPr>
          <a:xfrm>
            <a:off x="3326177" y="1495040"/>
            <a:ext cx="5618922" cy="5918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b="1" dirty="0">
                <a:latin typeface="Bookman Old Style" panose="02050604050505020204" pitchFamily="18" charset="0"/>
              </a:rPr>
              <a:t>NUESTROS PROYECTOS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E6559A7D-2482-4F87-A876-053CCE2EA982}"/>
              </a:ext>
            </a:extLst>
          </p:cNvPr>
          <p:cNvSpPr txBox="1"/>
          <p:nvPr/>
        </p:nvSpPr>
        <p:spPr>
          <a:xfrm>
            <a:off x="3801765" y="6108989"/>
            <a:ext cx="1930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VINCULACION</a:t>
            </a:r>
            <a:endParaRPr lang="es-EC" b="1" dirty="0"/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13ABB5F2-7EAD-4243-885E-22AB26F92C26}"/>
              </a:ext>
            </a:extLst>
          </p:cNvPr>
          <p:cNvCxnSpPr>
            <a:cxnSpLocks/>
          </p:cNvCxnSpPr>
          <p:nvPr/>
        </p:nvCxnSpPr>
        <p:spPr>
          <a:xfrm>
            <a:off x="2408595" y="5083728"/>
            <a:ext cx="1365506" cy="13422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CuadroTexto 33">
            <a:extLst>
              <a:ext uri="{FF2B5EF4-FFF2-40B4-BE49-F238E27FC236}">
                <a16:creationId xmlns:a16="http://schemas.microsoft.com/office/drawing/2014/main" id="{06B61060-06FC-4676-A1C2-93BDE6C4DA63}"/>
              </a:ext>
            </a:extLst>
          </p:cNvPr>
          <p:cNvSpPr txBox="1"/>
          <p:nvPr/>
        </p:nvSpPr>
        <p:spPr>
          <a:xfrm>
            <a:off x="9623106" y="4696220"/>
            <a:ext cx="2454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OBRAS DE INFRAESTRUCTURA</a:t>
            </a:r>
            <a:endParaRPr lang="es-EC" b="1" dirty="0"/>
          </a:p>
        </p:txBody>
      </p: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92833C97-C210-4800-B8F0-E9996EE6A160}"/>
              </a:ext>
            </a:extLst>
          </p:cNvPr>
          <p:cNvCxnSpPr>
            <a:cxnSpLocks/>
            <a:endCxn id="34" idx="1"/>
          </p:cNvCxnSpPr>
          <p:nvPr/>
        </p:nvCxnSpPr>
        <p:spPr>
          <a:xfrm>
            <a:off x="8279934" y="4924338"/>
            <a:ext cx="1343172" cy="950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998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69612B57-AEC8-4C1C-9675-6F0CF9D67F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853" y="293584"/>
            <a:ext cx="5401524" cy="107298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5066484-EEFA-4267-8F2C-59A63B2FC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3058" y="449623"/>
            <a:ext cx="1707028" cy="66452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FBA007E-36DF-42AF-BE40-D041363891AC}"/>
              </a:ext>
            </a:extLst>
          </p:cNvPr>
          <p:cNvSpPr txBox="1"/>
          <p:nvPr/>
        </p:nvSpPr>
        <p:spPr>
          <a:xfrm>
            <a:off x="681833" y="1770361"/>
            <a:ext cx="100391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PROGRAMAS AGRICOLA - BANANERO</a:t>
            </a:r>
            <a:endParaRPr lang="es-EC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29BA9FF-A44D-2DD5-1EAD-8D6DB3BD23DC}"/>
              </a:ext>
            </a:extLst>
          </p:cNvPr>
          <p:cNvSpPr txBox="1"/>
          <p:nvPr/>
        </p:nvSpPr>
        <p:spPr>
          <a:xfrm>
            <a:off x="2663687" y="3114261"/>
            <a:ext cx="5314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s-EC" sz="3600" dirty="0"/>
              <a:t>Hacienda Pagua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s-EC" sz="3600" dirty="0"/>
              <a:t>Finca Santa Inés.</a:t>
            </a:r>
          </a:p>
        </p:txBody>
      </p:sp>
    </p:spTree>
    <p:extLst>
      <p:ext uri="{BB962C8B-B14F-4D97-AF65-F5344CB8AC3E}">
        <p14:creationId xmlns:p14="http://schemas.microsoft.com/office/powerpoint/2010/main" val="3927723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DBDBB424-93B9-45F8-8BC8-DF7ACF401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0198" y="189632"/>
            <a:ext cx="1705768" cy="666734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2ECD6CFD-87AA-4CF0-A93F-3BFA8A4DA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468" y="176380"/>
            <a:ext cx="5399532" cy="89372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4FC4B2A-C2C9-46ED-92D9-5D54941E8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956" y="1513840"/>
            <a:ext cx="8467230" cy="406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0221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Azul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3379</TotalTime>
  <Words>1024</Words>
  <Application>Microsoft Office PowerPoint</Application>
  <PresentationFormat>Panorámica</PresentationFormat>
  <Paragraphs>82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5" baseType="lpstr">
      <vt:lpstr>Arial</vt:lpstr>
      <vt:lpstr>Bahnschrift</vt:lpstr>
      <vt:lpstr>Bahnschrift SemiCondensed</vt:lpstr>
      <vt:lpstr>Berlin Sans FB Demi</vt:lpstr>
      <vt:lpstr>Bookman Old Style</vt:lpstr>
      <vt:lpstr>Calibri</vt:lpstr>
      <vt:lpstr>Castellar</vt:lpstr>
      <vt:lpstr>Times New Roman</vt:lpstr>
      <vt:lpstr>Trebuchet MS</vt:lpstr>
      <vt:lpstr>Wingdings</vt:lpstr>
      <vt:lpstr>Wingdings 3</vt:lpstr>
      <vt:lpstr>Faceta</vt:lpstr>
      <vt:lpstr>Presentación de PowerPoint</vt:lpstr>
      <vt:lpstr>    UTMACH EP, Empresa Pública de Producción y Desarrollo Estratégico de la Universidad Técnica de Machala, fue creada como una persona jurídica de derecho público, de nacionalidad Ecuatoriana, con patrimonio propio, dotada de autonomía presupuestaria, financiera, económica administrativa y de gestión, con domicilio principal en el cantón Machala, provincia de El Oro, República del Ecuador, pudiendo prestar sus servicios en el ámbito cantonal, provincial, regional, directa o a través de la creación de empresas filiales, subsidiarias, agencias o unidades de negocio, por asociación o subcontratación, dentro o fuera del país, de conformidad con la Ley.     </vt:lpstr>
      <vt:lpstr>2016 2017 2018 2019</vt:lpstr>
      <vt:lpstr>MISION "Somos una empresa pública de servicios, enfocados en la generación de programas y proyectos, a través de modelos de gestión certificados, transparentes, sustentables y rentables con capacidad de respuesta y calidad para el beneficio de toda la comunidad".  VISION  " Ser un referente de servicios a nivel nacional e internacional para beneficio de la sociedad, constituyéndose en un importante gestor de recursos de la Universidad Técnica de Machala ". </vt:lpstr>
      <vt:lpstr>                                                   UTMACH  EP,  Empresa Pública de Producción y Desarrollo Estratégico de la Universidad Técnica de Machala, tiene por objeto la administración y la gestión logística, operativa y comercial de bienes, productos y  servicios; la consultoría especializada, los  proyectos de investigación; las adquisiciones; la ejecución de obras de construcción,  la prestación de servicios; la administración de los bienes muebles e inmuebles, y las diferentes operaciones comerciales y de negocios que supongan una relación y vinculación de base comercial con entes externos a la Universidad y con la Universidad.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PROGRAMA GANADERO</vt:lpstr>
      <vt:lpstr>Presentación de PowerPoint</vt:lpstr>
      <vt:lpstr>                                                           ACADEMICO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DIRECCION DE INVESTIGACION</vt:lpstr>
      <vt:lpstr>DIRECCION DE VINCULACION</vt:lpstr>
      <vt:lpstr>Presentación de PowerPoint</vt:lpstr>
      <vt:lpstr>Presentación de PowerPoint</vt:lpstr>
      <vt:lpstr>INFORMACION FINANCIERA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</dc:creator>
  <cp:lastModifiedBy>UTMACH-EP (2)</cp:lastModifiedBy>
  <cp:revision>185</cp:revision>
  <dcterms:created xsi:type="dcterms:W3CDTF">2023-03-22T18:22:57Z</dcterms:created>
  <dcterms:modified xsi:type="dcterms:W3CDTF">2023-05-30T14:28:09Z</dcterms:modified>
</cp:coreProperties>
</file>