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2" r:id="rId1"/>
  </p:sldMasterIdLst>
  <p:sldIdLst>
    <p:sldId id="256" r:id="rId2"/>
    <p:sldId id="257" r:id="rId3"/>
    <p:sldId id="259" r:id="rId4"/>
    <p:sldId id="274" r:id="rId5"/>
    <p:sldId id="303" r:id="rId6"/>
    <p:sldId id="260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89" r:id="rId20"/>
    <p:sldId id="291" r:id="rId21"/>
    <p:sldId id="307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301" r:id="rId31"/>
    <p:sldId id="302" r:id="rId32"/>
    <p:sldId id="306" r:id="rId3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440BF-70EE-484E-4579-A474C8739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4B555B-4752-FB6D-5CF1-999982D60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15DEC5-6235-C3F8-752E-E25FA70B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61ADA7-B1F8-F675-A0F6-868BC64C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17F618-6FC7-2981-9F95-5DC6A11B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6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CB902-C39A-2A0E-5AB8-D16AF8AB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8898A3-6834-4818-8F9F-F445DEE78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A466FA-104D-FF78-FB8A-66865A0E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41AEA2-6B39-8AD9-B759-0560D2BC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7C460C-50D9-BBB8-FB7F-9563FF15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9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E62D47-BEC4-DA3D-F892-556AFFAB3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309502-2854-7A75-047E-B2A060D74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38359D-B061-EDD4-B587-20A1CF32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42DB25-8091-8E37-195E-EA476761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B87BD-393B-8DCF-B793-CCF205A0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6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88A95-1DE5-4C61-07BA-AA06DCCA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2EF503-C5F6-2ECD-5D4F-40B3C086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1CE1AC-ABC7-FD9E-C5BC-F66E0F1C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98C551-033A-3489-8240-E454E73C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D6D21A-C9B0-9D35-A045-C481F6D7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6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41D57-BF81-5CB8-0D7E-BE3D83DA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3C05BE-54FD-27A2-1904-06E459BAF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229692-5BFE-D8A7-055E-9FF77608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FE7EE7-94EE-EE4E-3D65-2A0D8D10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88B683-276E-D3FB-3CDC-BD5BC884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0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EBB32-BABE-DC29-8769-39AED4A8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A61C2A-2E0D-07E7-60F4-FC85CB1A9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71547C-4168-070E-2E18-99E08A337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60CBD5-89F7-8D71-6A61-0E2AAFD5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F3129D-968D-3AB7-2814-3DB04480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EEBDCE-C3F7-8417-0982-684E2EF3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9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BC096-4989-DFD6-598A-FE6B08E75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C71A60-C977-EA89-1938-946B0606B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48D75E-F49B-9662-ED34-CECADE46C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78AB44-220C-D96A-DB3B-70AE5541B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F6C879-BB99-B1BF-5E0F-D804B3F4D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1DF9EB5-CF96-6DDD-CDDC-37A3EB56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33A19FC-B082-989E-6D53-C63CCE96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C03F74-08F2-D70A-22A6-A8444A8F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F98C2-A439-91D1-0275-14FCE990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340822-63E2-7CF1-BD17-1A3A4B8B4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35572D-16F2-A6CF-9BBB-45C7BBEE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81C295-29A5-3443-2178-A765693C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6D9759-A3C0-B389-34A8-C51EEED9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14DDCF-10CD-61A1-C951-F56055C8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760370-4321-5506-7646-A8E03912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8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D7D5F-286A-1922-133A-898F446F2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C54137-E2DB-906F-969C-2DA3ABA75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DA2711-D546-1E0A-18F1-E3E7B8F6F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56A00A-8E5D-9474-EACA-2AC694E7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79252A-0B9A-C32B-63B4-8D60764F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2486C5-D9CD-ECBA-AF6E-B2B4CBD7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981F2-67C2-260F-4F20-59B4042A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D192DC-3AD3-A543-DBA2-A1644C3BB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4B97CA-EA11-83CC-9D50-17140A48F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97B34A-9AC5-E578-5500-FA943EA7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F1FF6B-2804-32E6-B2D8-42652159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187443-DF6D-3205-551C-C8C8CE39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7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69D622-2C39-BA9C-C465-5578B44AA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1F4B0C-FA81-DBE1-95DA-2C137B534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E43137-5EB4-6155-4CD0-6E5BF921A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EDD33-4EFF-2A2A-7CDA-4A0F0F4C6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A804E6-1593-93B2-0DF1-A3CA2D8A4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9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B14E0-B739-E8D4-BA31-2D64934C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C" dirty="0"/>
            </a:b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DCBBD9-8E0A-5EF2-B0BC-7DFB5E8B3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41"/>
            <a:ext cx="12199172" cy="68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7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C1D814-4AB0-58E4-D495-B22AA3084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61" y="1771919"/>
            <a:ext cx="8432678" cy="45322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B840BF-0315-A951-6A33-59E165B0DB6C}"/>
              </a:ext>
            </a:extLst>
          </p:cNvPr>
          <p:cNvSpPr txBox="1">
            <a:spLocks/>
          </p:cNvSpPr>
          <p:nvPr/>
        </p:nvSpPr>
        <p:spPr>
          <a:xfrm>
            <a:off x="2000390" y="804212"/>
            <a:ext cx="6052930" cy="70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PRESUPUESTO APROBADO</a:t>
            </a:r>
          </a:p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 EJECUTADO</a:t>
            </a:r>
            <a:endParaRPr lang="es-EC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705EAF-CB7B-DDA6-B8BA-DAD34F3FA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12" y="659983"/>
            <a:ext cx="930576" cy="99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8E5C548-8893-4692-B57A-EF6E7637F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815" y="1714173"/>
            <a:ext cx="5716615" cy="50765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CDB54CE-EB07-A84B-62E9-14A1D2416057}"/>
              </a:ext>
            </a:extLst>
          </p:cNvPr>
          <p:cNvSpPr txBox="1">
            <a:spLocks/>
          </p:cNvSpPr>
          <p:nvPr/>
        </p:nvSpPr>
        <p:spPr>
          <a:xfrm>
            <a:off x="1704968" y="804212"/>
            <a:ext cx="6052930" cy="70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LOGROS DE GESTIÓN</a:t>
            </a:r>
          </a:p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ALCANZADOS</a:t>
            </a:r>
            <a:endParaRPr lang="es-EC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4EA953F-01F9-9B2E-D66F-1AFF99654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17" y="689316"/>
            <a:ext cx="879014" cy="9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6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0C75D54-1B77-7D36-9373-2C45AA30C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58" y="1082753"/>
            <a:ext cx="9553884" cy="4692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50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62BE88-AC17-1651-6C56-93764C08C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" y="1167618"/>
            <a:ext cx="9981492" cy="4597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906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8049F5B-4CBD-7ECE-144C-FD391283B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460" y="1744392"/>
            <a:ext cx="6595080" cy="475253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3167E37-E952-0565-9DFA-3A241D277914}"/>
              </a:ext>
            </a:extLst>
          </p:cNvPr>
          <p:cNvSpPr txBox="1">
            <a:spLocks/>
          </p:cNvSpPr>
          <p:nvPr/>
        </p:nvSpPr>
        <p:spPr>
          <a:xfrm>
            <a:off x="1775306" y="874552"/>
            <a:ext cx="6052930" cy="70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GASTOS EN</a:t>
            </a:r>
          </a:p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REMUNERACIONES</a:t>
            </a:r>
            <a:endParaRPr lang="es-EC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EE2CE8-B139-013D-35D8-CFCCF6BA3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06" y="815926"/>
            <a:ext cx="895708" cy="7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4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D0B53299-A3F6-B407-C4E8-58A08F9C959A}"/>
              </a:ext>
            </a:extLst>
          </p:cNvPr>
          <p:cNvGrpSpPr/>
          <p:nvPr/>
        </p:nvGrpSpPr>
        <p:grpSpPr>
          <a:xfrm>
            <a:off x="1309824" y="2029278"/>
            <a:ext cx="9572352" cy="4040218"/>
            <a:chOff x="1245703" y="2029278"/>
            <a:chExt cx="9572352" cy="404021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3C678BE8-CBC0-ACF9-C75D-D7C4A9A78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703" y="2029279"/>
              <a:ext cx="4747133" cy="4040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46491F4-6C6E-1AD7-3592-DDF64A93D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2" y="2029278"/>
              <a:ext cx="4417253" cy="4040218"/>
            </a:xfrm>
            <a:prstGeom prst="rect">
              <a:avLst/>
            </a:prstGeom>
            <a:noFill/>
          </p:spPr>
        </p:pic>
      </p:grpSp>
      <p:sp>
        <p:nvSpPr>
          <p:cNvPr id="4" name="Título 1">
            <a:extLst>
              <a:ext uri="{FF2B5EF4-FFF2-40B4-BE49-F238E27FC236}">
                <a16:creationId xmlns:a16="http://schemas.microsoft.com/office/drawing/2014/main" id="{2ECEA151-A8DC-8AD7-25BA-005F15A2C5E7}"/>
              </a:ext>
            </a:extLst>
          </p:cNvPr>
          <p:cNvSpPr txBox="1">
            <a:spLocks/>
          </p:cNvSpPr>
          <p:nvPr/>
        </p:nvSpPr>
        <p:spPr>
          <a:xfrm>
            <a:off x="1831578" y="874552"/>
            <a:ext cx="6052930" cy="70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DISTRIBUCIÓN MANO DE OBRA</a:t>
            </a:r>
          </a:p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AL 01 DE DICIEMBRE DEL 2023</a:t>
            </a:r>
            <a:endParaRPr lang="es-EC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331A1D6-131C-3BA7-6125-12D291B1B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66" y="695488"/>
            <a:ext cx="1082845" cy="10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C3996C-B896-4622-805B-44068F7C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17"/>
          <a:stretch/>
        </p:blipFill>
        <p:spPr>
          <a:xfrm>
            <a:off x="2435100" y="1854578"/>
            <a:ext cx="7321800" cy="422894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06419A2-37E7-5724-10F6-CF8BB1E057E7}"/>
              </a:ext>
            </a:extLst>
          </p:cNvPr>
          <p:cNvSpPr txBox="1">
            <a:spLocks/>
          </p:cNvSpPr>
          <p:nvPr/>
        </p:nvSpPr>
        <p:spPr>
          <a:xfrm>
            <a:off x="1859714" y="874551"/>
            <a:ext cx="8212754" cy="982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DETALLE DE INGRESOS Y EGRESOS DE PROGRAMAS DE</a:t>
            </a:r>
          </a:p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MAESTRÍAS APERTURADAS EN EL EJERCICIO ECONÓMICO 2023</a:t>
            </a:r>
            <a:endParaRPr lang="es-EC" sz="18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FFC7CE-0233-D6A0-5AD9-8165E9ADC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52" y="868399"/>
            <a:ext cx="994686" cy="99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40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1A09A2-9991-45A4-9ADE-F026B5DDA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210" y="1730328"/>
            <a:ext cx="6059580" cy="4599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09025B8-1BD2-0AFF-22FB-FBED230ECEC5}"/>
              </a:ext>
            </a:extLst>
          </p:cNvPr>
          <p:cNvSpPr txBox="1">
            <a:spLocks/>
          </p:cNvSpPr>
          <p:nvPr/>
        </p:nvSpPr>
        <p:spPr>
          <a:xfrm>
            <a:off x="2045895" y="874551"/>
            <a:ext cx="8212754" cy="982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PROGRAMAS OFERTADOS POR EL </a:t>
            </a:r>
          </a:p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CENTRO DE EDUCACIÓN CONTINUA</a:t>
            </a:r>
            <a:endParaRPr lang="es-EC" sz="18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EA23D7-265A-652E-D6A8-218978D5B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31" y="838397"/>
            <a:ext cx="1194692" cy="105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91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F7E115-31A8-44E5-84C4-A9C62DCB0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498" y="2600586"/>
            <a:ext cx="7323004" cy="18036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DDE4B3-F2F4-9BC7-1243-2B66D9D00A8C}"/>
              </a:ext>
            </a:extLst>
          </p:cNvPr>
          <p:cNvSpPr txBox="1">
            <a:spLocks/>
          </p:cNvSpPr>
          <p:nvPr/>
        </p:nvSpPr>
        <p:spPr>
          <a:xfrm>
            <a:off x="1662766" y="874551"/>
            <a:ext cx="8212754" cy="982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SEMINARIOS Y TALLERES OFERTADOS POR LA</a:t>
            </a:r>
          </a:p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DIRECCIÓN DE INVESTIGACIÓN</a:t>
            </a:r>
            <a:endParaRPr lang="es-EC" sz="18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A21C6E-816C-3372-958B-3AEB559DD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36" y="931499"/>
            <a:ext cx="900130" cy="8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34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7B2542-CC30-4F86-83BE-78B03CB79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91" y="1913291"/>
            <a:ext cx="6107474" cy="47481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0AC858C-FF12-5A77-47AC-368F845F60FC}"/>
              </a:ext>
            </a:extLst>
          </p:cNvPr>
          <p:cNvSpPr txBox="1">
            <a:spLocks/>
          </p:cNvSpPr>
          <p:nvPr/>
        </p:nvSpPr>
        <p:spPr>
          <a:xfrm>
            <a:off x="1620563" y="874551"/>
            <a:ext cx="8212754" cy="982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CLÍNICA</a:t>
            </a:r>
          </a:p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VETERINARIA</a:t>
            </a:r>
            <a:endParaRPr lang="es-EC" sz="18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C29DFA-ECDD-EBBF-2803-23ABAC95C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93" y="868874"/>
            <a:ext cx="749240" cy="98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4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FAF871-C13B-BDF3-329B-38B24F480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41"/>
            <a:ext cx="12199172" cy="68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35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BF29D5-602C-11B6-B613-B961B6128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8"/>
          <a:stretch/>
        </p:blipFill>
        <p:spPr bwMode="auto">
          <a:xfrm>
            <a:off x="2626362" y="1700106"/>
            <a:ext cx="6939276" cy="46797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5D6206-CE1A-4105-3553-2B94C9AAD7F2}"/>
              </a:ext>
            </a:extLst>
          </p:cNvPr>
          <p:cNvSpPr txBox="1">
            <a:spLocks/>
          </p:cNvSpPr>
          <p:nvPr/>
        </p:nvSpPr>
        <p:spPr>
          <a:xfrm>
            <a:off x="1887848" y="874551"/>
            <a:ext cx="8212754" cy="982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PRODUCTIVO: </a:t>
            </a:r>
            <a:r>
              <a:rPr lang="es-ES" sz="1800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Los ingresos por la producción agrícola, porcino y ganadero en el ejercicio económico 2023, se muestra de la siguiente manera:</a:t>
            </a:r>
            <a:endParaRPr lang="es-EC" sz="1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EE84D7-2D66-AD49-0A44-94F70024B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12" y="704883"/>
            <a:ext cx="983256" cy="9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11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07EEB4E4-8EA8-9291-9206-2992E6F697A6}"/>
              </a:ext>
            </a:extLst>
          </p:cNvPr>
          <p:cNvGrpSpPr/>
          <p:nvPr/>
        </p:nvGrpSpPr>
        <p:grpSpPr>
          <a:xfrm>
            <a:off x="1535852" y="2156142"/>
            <a:ext cx="9120296" cy="4173350"/>
            <a:chOff x="1535852" y="2156142"/>
            <a:chExt cx="9120296" cy="4173350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605077F8-69D2-44CE-B73C-CEEA2CA75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5852" y="2156143"/>
              <a:ext cx="3128706" cy="4173349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36B665F-18DD-4E15-8D73-43A2D51C6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7520" y="2156142"/>
              <a:ext cx="5448628" cy="4173350"/>
            </a:xfrm>
            <a:prstGeom prst="rect">
              <a:avLst/>
            </a:prstGeom>
          </p:spPr>
        </p:pic>
      </p:grpSp>
      <p:sp>
        <p:nvSpPr>
          <p:cNvPr id="4" name="Título 1">
            <a:extLst>
              <a:ext uri="{FF2B5EF4-FFF2-40B4-BE49-F238E27FC236}">
                <a16:creationId xmlns:a16="http://schemas.microsoft.com/office/drawing/2014/main" id="{4607AB2F-527C-1E39-CF61-B74C9B5D3AD5}"/>
              </a:ext>
            </a:extLst>
          </p:cNvPr>
          <p:cNvSpPr txBox="1">
            <a:spLocks/>
          </p:cNvSpPr>
          <p:nvPr/>
        </p:nvSpPr>
        <p:spPr>
          <a:xfrm>
            <a:off x="1817510" y="874551"/>
            <a:ext cx="8212754" cy="982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DETALLE VENTA CAJAS DE BANANO</a:t>
            </a:r>
            <a:endParaRPr lang="es-EC" sz="1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CB75330-2500-3207-9534-1EBCF5CEE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49" y="872197"/>
            <a:ext cx="1060148" cy="9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20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7EBDB19-7275-1A6B-63AA-A18324D0D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43" y="1800665"/>
            <a:ext cx="7641314" cy="44979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9233F0B-C4EE-C422-8E91-2FC84B2FA281}"/>
              </a:ext>
            </a:extLst>
          </p:cNvPr>
          <p:cNvSpPr txBox="1">
            <a:spLocks/>
          </p:cNvSpPr>
          <p:nvPr/>
        </p:nvSpPr>
        <p:spPr>
          <a:xfrm>
            <a:off x="1493953" y="874551"/>
            <a:ext cx="8212754" cy="982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EXTERNOS</a:t>
            </a:r>
            <a:endParaRPr lang="es-EC" sz="1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43CF90-5C7C-14F1-F0BE-47DEFA1E1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81" y="874551"/>
            <a:ext cx="733272" cy="7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43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B87F97-3BE8-1B95-0E47-65E747AB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28" y="2258571"/>
            <a:ext cx="9029345" cy="373385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51AB6B8-2815-F864-FF88-4475FF50D781}"/>
              </a:ext>
            </a:extLst>
          </p:cNvPr>
          <p:cNvSpPr txBox="1">
            <a:spLocks/>
          </p:cNvSpPr>
          <p:nvPr/>
        </p:nvSpPr>
        <p:spPr>
          <a:xfrm>
            <a:off x="1409547" y="874551"/>
            <a:ext cx="8212754" cy="982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ANÁLISIS COMPARATIVO</a:t>
            </a:r>
          </a:p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INDICADORES FINANCIEROS</a:t>
            </a:r>
            <a:endParaRPr lang="es-EC" sz="1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4D701F-FDD2-46C8-B12A-08491194F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59" y="1008237"/>
            <a:ext cx="641988" cy="71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08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BAF66C-5E73-ED89-6AA8-51582FF56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" y="1561513"/>
            <a:ext cx="10946295" cy="4467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54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9D782D5-280F-02BE-25F0-32C8EF3D7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4" y="1162267"/>
            <a:ext cx="10681252" cy="4533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362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3A06CBD-6A26-712F-CA48-12F864AF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5" y="1110176"/>
            <a:ext cx="10919791" cy="4637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433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6D5DE13-4949-9930-461E-A99C398D7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18" y="1266092"/>
            <a:ext cx="10843364" cy="44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11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A840933-F74B-5FAA-B7D4-F4559B1B9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80" y="851452"/>
            <a:ext cx="9787240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89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8F383B-7EEF-E801-2C8F-CC6DA6D9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04" y="2204397"/>
            <a:ext cx="9041191" cy="244920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3D4C705-82C1-BFD1-01CF-AC4FEE3BDA65}"/>
              </a:ext>
            </a:extLst>
          </p:cNvPr>
          <p:cNvSpPr txBox="1">
            <a:spLocks/>
          </p:cNvSpPr>
          <p:nvPr/>
        </p:nvSpPr>
        <p:spPr>
          <a:xfrm>
            <a:off x="1747172" y="874551"/>
            <a:ext cx="8212754" cy="982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CONTRATACIÓN DE OBRAS </a:t>
            </a:r>
          </a:p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Y SERVICIOS</a:t>
            </a:r>
            <a:endParaRPr lang="es-EC" sz="1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FB651B-CF6D-FA08-A68B-AAA4BFB2A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65" y="805959"/>
            <a:ext cx="984007" cy="9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2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D965ABA-4ED0-D552-0A2A-B5EB02DD1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8" y="-3877"/>
            <a:ext cx="12206068" cy="68578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E7003A1-C507-F407-5471-BC48F190DD8B}"/>
              </a:ext>
            </a:extLst>
          </p:cNvPr>
          <p:cNvSpPr txBox="1"/>
          <p:nvPr/>
        </p:nvSpPr>
        <p:spPr>
          <a:xfrm>
            <a:off x="1637414" y="1403498"/>
            <a:ext cx="372139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UTMACH EP</a:t>
            </a:r>
            <a: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 ser la Empresa Pública de la Universidad</a:t>
            </a:r>
            <a:b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de Machala, sus ingresos se fundamentan, por la</a:t>
            </a:r>
            <a:b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propia Autogestión que ejecuta su Gerente General, ya que</a:t>
            </a:r>
            <a:b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recibe presupuesto del Estado, siendo su principal</a:t>
            </a:r>
            <a:b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el desarrollo de la Administración financiera de los</a:t>
            </a:r>
            <a:b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y proyectos que se ejecutan por la aplicación del</a:t>
            </a:r>
            <a:b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 de Alianza Estratégica y Cooperación Institucional</a:t>
            </a:r>
            <a:b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firmado entre la UTMACH y la UTMACH EP.  </a:t>
            </a:r>
            <a:b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b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700" dirty="0"/>
          </a:p>
        </p:txBody>
      </p:sp>
    </p:spTree>
    <p:extLst>
      <p:ext uri="{BB962C8B-B14F-4D97-AF65-F5344CB8AC3E}">
        <p14:creationId xmlns:p14="http://schemas.microsoft.com/office/powerpoint/2010/main" val="817227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B14D1CB-10E4-119B-F0D1-CEE304548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16" y="819330"/>
            <a:ext cx="8916368" cy="52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81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7D732C2-2EC1-CA38-E924-CAD4F9167159}"/>
              </a:ext>
            </a:extLst>
          </p:cNvPr>
          <p:cNvSpPr txBox="1">
            <a:spLocks/>
          </p:cNvSpPr>
          <p:nvPr/>
        </p:nvSpPr>
        <p:spPr>
          <a:xfrm>
            <a:off x="1892247" y="874551"/>
            <a:ext cx="8212754" cy="982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COMPROMISOS ASUMIDOS</a:t>
            </a:r>
          </a:p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 LA COMUNIDAD</a:t>
            </a:r>
            <a:endParaRPr lang="es-EC" sz="1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C3F5AF-4AE7-9C0D-A1A6-00C1C40B8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89" y="780675"/>
            <a:ext cx="1125558" cy="11701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18B01C4-B13E-FAD3-756B-E5DF66155570}"/>
              </a:ext>
            </a:extLst>
          </p:cNvPr>
          <p:cNvSpPr txBox="1"/>
          <p:nvPr/>
        </p:nvSpPr>
        <p:spPr>
          <a:xfrm>
            <a:off x="766689" y="2152357"/>
            <a:ext cx="106586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067435" algn="l"/>
                <a:tab pos="1068070" algn="l"/>
                <a:tab pos="6109335" algn="l"/>
              </a:tabLst>
            </a:pPr>
            <a:r>
              <a:rPr lang="es-EC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 los principales objetivos con la comunidad es el dar cumplimiento a los requerimientos de la Universidad Técnica de Machala y de nuestros clientes externos, entre los principales compromisos asumidos y resueltos están: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1067435" algn="l"/>
                <a:tab pos="1068070" algn="l"/>
                <a:tab pos="6109335" algn="l"/>
              </a:tabLst>
            </a:pPr>
            <a:r>
              <a:rPr lang="es-EC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Dialogo constante con nuestros Maestrandos </a:t>
            </a:r>
            <a:r>
              <a:rPr lang="es-EC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dar atención con prontitud y responsabilidad a sus requerimientos y necesidades, para el logro de sus objetivos.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1067435" algn="l"/>
                <a:tab pos="1068070" algn="l"/>
                <a:tab pos="6109335" algn="l"/>
              </a:tabLst>
            </a:pPr>
            <a:r>
              <a:rPr lang="es-EC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Asistencia logística, administrativa y financiera</a:t>
            </a:r>
            <a:r>
              <a:rPr lang="es-EC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por parte del personal de UTMACH EP, a cada uno de los programas y proyectos que se ejecutan.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1067435" algn="l"/>
                <a:tab pos="1068070" algn="l"/>
                <a:tab pos="6109335" algn="l"/>
              </a:tabLst>
            </a:pPr>
            <a:r>
              <a:rPr lang="es-EC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Participar en reuniones y/o eventos </a:t>
            </a:r>
            <a:r>
              <a:rPr lang="es-EC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realizados por Autoridades de la UTMACH, Coordinadores, Docentes y Maestrantes en beneficio de los programas Académicos.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1067435" algn="l"/>
                <a:tab pos="1068070" algn="l"/>
                <a:tab pos="6109335" algn="l"/>
              </a:tabLst>
            </a:pPr>
            <a:r>
              <a:rPr lang="es-EC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Mantener el diálogo constante con la Comunidad universitaria </a:t>
            </a:r>
            <a:r>
              <a:rPr lang="es-EC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el desempeño de sus labores pre preparatorios para su profesionalización.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1067435" algn="l"/>
                <a:tab pos="1068070" algn="l"/>
                <a:tab pos="6109335" algn="l"/>
              </a:tabLst>
            </a:pPr>
            <a:r>
              <a:rPr lang="es-EC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Acompañamiento a los estudiantes de las diferentes carreras </a:t>
            </a:r>
            <a:r>
              <a:rPr lang="es-EC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las practicas que realizan en la granja Santa Inés y sus programas productivos.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25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55ABE1-6038-F17E-7378-EB1A16657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41"/>
            <a:ext cx="12192000" cy="68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1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7CFBE-F971-6324-EDF1-8AAED9D5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467" y="931132"/>
            <a:ext cx="7757007" cy="1011029"/>
          </a:xfrm>
        </p:spPr>
        <p:txBody>
          <a:bodyPr/>
          <a:lstStyle/>
          <a:p>
            <a:r>
              <a:rPr lang="es-ES" sz="18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ANTECEDENTES</a:t>
            </a:r>
            <a:endParaRPr lang="es-EC" dirty="0">
              <a:solidFill>
                <a:srgbClr val="0070C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9E359B-0B52-A8E7-95B4-44AEBF8C0CDB}"/>
              </a:ext>
            </a:extLst>
          </p:cNvPr>
          <p:cNvSpPr txBox="1"/>
          <p:nvPr/>
        </p:nvSpPr>
        <p:spPr>
          <a:xfrm>
            <a:off x="1219200" y="2376775"/>
            <a:ext cx="9866142" cy="1809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cumplimiento con la Ley Orgánica de Participación Ciudadana.- </a:t>
            </a:r>
            <a:r>
              <a:rPr lang="es-E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C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Artículo 90. 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Están obligados a rendir cuentas: </a:t>
            </a:r>
            <a:r>
              <a:rPr lang="es-EC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autoridades del Estado, electas o de libre remoción, representantes legales de las empresas públicas o personas jurídicas del sector privado que manejen fondos públicos o desarrollen actividades de interés público, los medios de comunicación social, a través de sus representantes legales.</a:t>
            </a: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BCE164-0CF4-B619-2588-3EDC94EDEE63}"/>
              </a:ext>
            </a:extLst>
          </p:cNvPr>
          <p:cNvSpPr txBox="1"/>
          <p:nvPr/>
        </p:nvSpPr>
        <p:spPr>
          <a:xfrm>
            <a:off x="1219200" y="4314741"/>
            <a:ext cx="986614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Ley Orgánica del Consejo de Participación Ciudadana y Control Social</a:t>
            </a:r>
            <a:endParaRPr lang="es-EC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9.- Rendición de cuentas.</a:t>
            </a:r>
          </a:p>
          <a:p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10 Contenido de la Rendición de Cuentas.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580BF5-88A8-2770-732E-7C2EB183E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93" y="894868"/>
            <a:ext cx="1053874" cy="105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934DD53-016B-475E-A39C-FFC1D0235EDC}"/>
              </a:ext>
            </a:extLst>
          </p:cNvPr>
          <p:cNvSpPr txBox="1"/>
          <p:nvPr/>
        </p:nvSpPr>
        <p:spPr>
          <a:xfrm>
            <a:off x="1541246" y="862518"/>
            <a:ext cx="5064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APORTES CIUDADANOS EN RENDICIÓN</a:t>
            </a:r>
          </a:p>
          <a:p>
            <a:r>
              <a:rPr lang="es-ES" b="1" dirty="0">
                <a:solidFill>
                  <a:srgbClr val="0070C0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DE CUENTAS DEL 2022</a:t>
            </a:r>
            <a:endParaRPr lang="es-EC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BC13D0-A97F-736E-205E-62E1832E4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77" y="756219"/>
            <a:ext cx="782335" cy="85892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0143E7-9476-D79E-9CED-7E5583F2A155}"/>
              </a:ext>
            </a:extLst>
          </p:cNvPr>
          <p:cNvSpPr txBox="1"/>
          <p:nvPr/>
        </p:nvSpPr>
        <p:spPr>
          <a:xfrm>
            <a:off x="766689" y="1941343"/>
            <a:ext cx="10658622" cy="4013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067435" algn="l"/>
                <a:tab pos="1068070" algn="l"/>
                <a:tab pos="6109335" algn="l"/>
              </a:tabLst>
            </a:pPr>
            <a:r>
              <a:rPr lang="es-EC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el ejercicio económico 2022 se recibieron las siguientes sugerencias, las cuales se han considerado en este ejercicio económico 2023, y con ello hemos mejorado como institución y a su vez hemos contribuido con la colectividad a través de: </a:t>
            </a:r>
          </a:p>
          <a:p>
            <a:pPr algn="just">
              <a:lnSpc>
                <a:spcPct val="115000"/>
              </a:lnSpc>
              <a:tabLst>
                <a:tab pos="1067435" algn="l"/>
                <a:tab pos="1068070" algn="l"/>
                <a:tab pos="6109335" algn="l"/>
              </a:tabLst>
            </a:pPr>
            <a:r>
              <a:rPr lang="es-EC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  <a:tabLst>
                <a:tab pos="1067435" algn="l"/>
                <a:tab pos="1068070" algn="l"/>
                <a:tab pos="6109335" algn="l"/>
              </a:tabLst>
            </a:pPr>
            <a:r>
              <a:rPr lang="es-EC" sz="13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Potenciar la Imagen de la Universidad</a:t>
            </a:r>
            <a:r>
              <a:rPr lang="es-EC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asociada a las empresas que manejan programas ganaderos y porcinos. – Repotencializando los programas productivos en las granjas Santa Inés y Pagua. </a:t>
            </a:r>
          </a:p>
          <a:p>
            <a:pPr marL="457200" algn="just">
              <a:lnSpc>
                <a:spcPct val="115000"/>
              </a:lnSpc>
              <a:tabLst>
                <a:tab pos="1067435" algn="l"/>
                <a:tab pos="1068070" algn="l"/>
                <a:tab pos="6109335" algn="l"/>
              </a:tabLst>
            </a:pPr>
            <a:r>
              <a:rPr lang="es-EC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  <a:tabLst>
                <a:tab pos="1067435" algn="l"/>
                <a:tab pos="1068070" algn="l"/>
                <a:tab pos="6109335" algn="l"/>
              </a:tabLst>
            </a:pPr>
            <a:r>
              <a:rPr lang="es-EC" sz="13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Comunicar o difundir la información a la comunidad Universitaria </a:t>
            </a:r>
            <a:r>
              <a:rPr lang="es-EC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la Implementación y uso de la página web de UTMACH EP incursionando en las redes sociales como son Facebook, Instagram, para conseguir nuevas aperturas de programas académicos. </a:t>
            </a:r>
          </a:p>
          <a:p>
            <a:pPr marL="457200">
              <a:lnSpc>
                <a:spcPct val="120000"/>
              </a:lnSpc>
            </a:pPr>
            <a:r>
              <a:rPr lang="es-EC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  <a:tabLst>
                <a:tab pos="1067435" algn="l"/>
                <a:tab pos="1068070" algn="l"/>
                <a:tab pos="6109335" algn="l"/>
              </a:tabLst>
            </a:pPr>
            <a:r>
              <a:rPr lang="es-EC" sz="13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Contribuir con el Ministerio de Agricultura y ganadería</a:t>
            </a:r>
            <a:r>
              <a:rPr lang="es-EC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la Dirección Distrital 07D02 Machala – MAG, con la entrega de Bioles, mismos que servirán para la Distribución a pequeños productores de la Agricultura Familiar Campesina de la Provincia de El Oro. </a:t>
            </a:r>
          </a:p>
          <a:p>
            <a:pPr marL="457200">
              <a:lnSpc>
                <a:spcPct val="120000"/>
              </a:lnSpc>
            </a:pPr>
            <a:r>
              <a:rPr lang="es-EC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15000"/>
              </a:lnSpc>
              <a:tabLst>
                <a:tab pos="1067435" algn="l"/>
                <a:tab pos="1068070" algn="l"/>
                <a:tab pos="6109335" algn="l"/>
              </a:tabLst>
            </a:pPr>
            <a:r>
              <a:rPr lang="es-EC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Estamos trabajando en nuevos proyectos que ayudarían a la comunidad, como son:</a:t>
            </a:r>
          </a:p>
          <a:p>
            <a:pPr marL="457200">
              <a:lnSpc>
                <a:spcPct val="120000"/>
              </a:lnSpc>
            </a:pPr>
            <a:r>
              <a:rPr lang="es-EC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  <a:tabLst>
                <a:tab pos="1067435" algn="l"/>
                <a:tab pos="1068070" algn="l"/>
                <a:tab pos="6109335" algn="l"/>
              </a:tabLst>
            </a:pPr>
            <a:r>
              <a:rPr lang="es-EC" sz="13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Generar venta directa de productos agrícolas a la comunidad a través de un comisariato Universitario,</a:t>
            </a:r>
            <a:r>
              <a:rPr lang="es-EC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el cual se considera retomar el proyecto FERIA, COMISARIATO Y CAFETERIA RESTAURANT, junto con Asociaciones, Gremios y Emprendedores Orenses, junto la Universidad Técnica de Machala, el cual se está socializando con la comunidad y la Prefectura de El Oro. </a:t>
            </a:r>
          </a:p>
        </p:txBody>
      </p:sp>
    </p:spTree>
    <p:extLst>
      <p:ext uri="{BB962C8B-B14F-4D97-AF65-F5344CB8AC3E}">
        <p14:creationId xmlns:p14="http://schemas.microsoft.com/office/powerpoint/2010/main" val="12754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34FDC-ED8C-9C15-C973-41B4A69AB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956" y="1098836"/>
            <a:ext cx="4974961" cy="587718"/>
          </a:xfrm>
        </p:spPr>
        <p:txBody>
          <a:bodyPr/>
          <a:lstStyle/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ATRIBUCIONES Y RESPONSABILIDADES</a:t>
            </a:r>
            <a:b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 LA UTMACH EP</a:t>
            </a:r>
            <a:endParaRPr lang="es-EC" b="1" u="sng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AC8C2E-32D9-C657-DB63-5FBA3C50728F}"/>
              </a:ext>
            </a:extLst>
          </p:cNvPr>
          <p:cNvSpPr txBox="1"/>
          <p:nvPr/>
        </p:nvSpPr>
        <p:spPr>
          <a:xfrm>
            <a:off x="1217161" y="2321498"/>
            <a:ext cx="102505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acuerdo a los estatutos de creación, Art. Tercero. Para el Cumplimiento de su Objeto Social, le corresponde a UTMACH EP Empresa Pública de Producción y Desarrollo Estratégico de la Universidad Técnica de Machala: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A2E7C6-B420-673E-0518-D51DDB764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59" y="794359"/>
            <a:ext cx="1104008" cy="11040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774BF9-7AB2-AF1F-213D-2777AE2EF809}"/>
              </a:ext>
            </a:extLst>
          </p:cNvPr>
          <p:cNvSpPr txBox="1"/>
          <p:nvPr/>
        </p:nvSpPr>
        <p:spPr>
          <a:xfrm>
            <a:off x="1885071" y="4909625"/>
            <a:ext cx="195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</a:t>
            </a:r>
          </a:p>
          <a:p>
            <a:pPr algn="ctr"/>
            <a:r>
              <a:rPr lang="es-EC" sz="18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Agropecuaria</a:t>
            </a:r>
            <a:endParaRPr lang="es-EC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1CB90C-C005-260A-82B6-F95BE9DF21ED}"/>
              </a:ext>
            </a:extLst>
          </p:cNvPr>
          <p:cNvSpPr txBox="1"/>
          <p:nvPr/>
        </p:nvSpPr>
        <p:spPr>
          <a:xfrm>
            <a:off x="4164036" y="4909625"/>
            <a:ext cx="195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Área de Educación </a:t>
            </a:r>
            <a:endParaRPr lang="es-EC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A3E8EE-2B49-BCAB-7ACB-CAC87F2E4E17}"/>
              </a:ext>
            </a:extLst>
          </p:cNvPr>
          <p:cNvSpPr txBox="1"/>
          <p:nvPr/>
        </p:nvSpPr>
        <p:spPr>
          <a:xfrm>
            <a:off x="6316394" y="4909625"/>
            <a:ext cx="195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Área Empresaria</a:t>
            </a:r>
            <a:r>
              <a:rPr lang="es-EC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</a:t>
            </a:r>
            <a:endParaRPr lang="es-EC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A59F0-5FD7-0587-7E8A-1E67ACD5A2B7}"/>
              </a:ext>
            </a:extLst>
          </p:cNvPr>
          <p:cNvSpPr txBox="1"/>
          <p:nvPr/>
        </p:nvSpPr>
        <p:spPr>
          <a:xfrm>
            <a:off x="8478129" y="4909625"/>
            <a:ext cx="1955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Área de Ingeniería Civil e Informática</a:t>
            </a:r>
            <a:r>
              <a:rPr lang="es-EC" dirty="0">
                <a:solidFill>
                  <a:srgbClr val="0070C0"/>
                </a:solidFill>
                <a:effectLst/>
                <a:latin typeface="Palatino Linotype" panose="02040502050505030304" pitchFamily="18" charset="0"/>
              </a:rPr>
              <a:t> </a:t>
            </a:r>
            <a:endParaRPr lang="es-EC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B277A90-4944-F83F-CF8E-71D731038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598" y="3549328"/>
            <a:ext cx="1170354" cy="117035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B0E1EC8-EF59-87FA-1410-9B59062A5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96" y="3429000"/>
            <a:ext cx="1383287" cy="129068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C651ED9-3108-99EB-6913-A2F6465AB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94" y="3428998"/>
            <a:ext cx="1443607" cy="129068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4DE5CA7-67AC-7E68-04AC-72397A736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4812" y="3428998"/>
            <a:ext cx="1266836" cy="12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2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1CC03-DA3E-C546-F606-E6DB7B6D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884" y="1001470"/>
            <a:ext cx="4530000" cy="706230"/>
          </a:xfrm>
        </p:spPr>
        <p:txBody>
          <a:bodyPr>
            <a:normAutofit/>
          </a:bodyPr>
          <a:lstStyle/>
          <a:p>
            <a:r>
              <a:rPr lang="es-ES" sz="18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OBJETIVOS DE</a:t>
            </a:r>
            <a:br>
              <a:rPr lang="es-ES" sz="18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 UTMACH EP</a:t>
            </a:r>
            <a:endParaRPr lang="es-EC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30BA8C-0CB9-A0A1-968F-CD04F7242DF7}"/>
              </a:ext>
            </a:extLst>
          </p:cNvPr>
          <p:cNvSpPr txBox="1"/>
          <p:nvPr/>
        </p:nvSpPr>
        <p:spPr>
          <a:xfrm>
            <a:off x="1099929" y="2101952"/>
            <a:ext cx="10575235" cy="374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s-EC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OBJETIVOS ESTRATÉGICOS</a:t>
            </a:r>
            <a:endParaRPr lang="es-EC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EC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Administración y gestión logística, operativa y comercial de bienes, productos y servicios; la consultoría especializada y los productos de proyectos de investigación; las adquisiciones; la ejecución de obras de construcción y la prestación de servicios; la administración de los bienes muebles e inmuebles, y las diferentes operaciones comerciales y de negocios que supongan una relación y vinculación de base comercial con entes externos a la Universidad y con la Universidad.</a:t>
            </a:r>
          </a:p>
          <a:p>
            <a:pPr algn="just">
              <a:lnSpc>
                <a:spcPct val="120000"/>
              </a:lnSpc>
            </a:pP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s-EC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OBJETIVOS OPERATIVOS</a:t>
            </a:r>
            <a:endParaRPr lang="es-EC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C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Incrementar y gestionar el uso eficiente del presupuesto de la UTMACH EP con la finalidad de brindar un óptimo servicio. 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C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Incrementar la eficiencia de los programas y proyectos mediante la aplicación eficaz de procesos productivos, administrativos, financieros y jurídicos.</a:t>
            </a:r>
          </a:p>
          <a:p>
            <a:pPr algn="just">
              <a:lnSpc>
                <a:spcPct val="120000"/>
              </a:lnSpc>
            </a:pPr>
            <a:endParaRPr lang="es-EC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90B370-767F-F9AB-48DA-5FEF594E3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34" y="815926"/>
            <a:ext cx="1019856" cy="10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C2580D-CDCA-3E7E-5327-53B4DA68B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97" y="1084647"/>
            <a:ext cx="7552606" cy="543779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0E4CB79-1805-552F-2166-2AC442634CA1}"/>
              </a:ext>
            </a:extLst>
          </p:cNvPr>
          <p:cNvSpPr txBox="1"/>
          <p:nvPr/>
        </p:nvSpPr>
        <p:spPr>
          <a:xfrm>
            <a:off x="2374708" y="695706"/>
            <a:ext cx="7442585" cy="400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Aft>
                <a:spcPts val="1000"/>
              </a:spcAft>
              <a:buSzPts val="1400"/>
            </a:pPr>
            <a:r>
              <a:rPr lang="es-ES" sz="18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ESTRUCTURA DE UTMACH EP</a:t>
            </a:r>
            <a:endParaRPr lang="es-EC" sz="1200" b="1" dirty="0">
              <a:solidFill>
                <a:srgbClr val="0070C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3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F0ED97-22C1-1175-714E-46031A44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349304"/>
            <a:ext cx="9520158" cy="3370260"/>
          </a:xfrm>
        </p:spPr>
        <p:txBody>
          <a:bodyPr>
            <a:normAutofit/>
          </a:bodyPr>
          <a:lstStyle/>
          <a:p>
            <a:pPr algn="just">
              <a:lnSpc>
                <a:spcPct val="148000"/>
              </a:lnSpc>
              <a:spcAft>
                <a:spcPts val="1000"/>
              </a:spcAft>
            </a:pPr>
            <a:r>
              <a:rPr lang="es-EC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programación anual de política pública institucional se elabora bajo directrices establecidas en los lineamientos emanados por el Consejo Universitario de la UTMACH Machala. </a:t>
            </a:r>
            <a:endParaRPr lang="es-EC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48000"/>
              </a:lnSpc>
              <a:spcAft>
                <a:spcPts val="1000"/>
              </a:spcAft>
            </a:pPr>
            <a:r>
              <a:rPr lang="es-EC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Planificación anual, está basado a los Ingresos que se proyecta obtener de los Programas Productivos Agropecuarios de la UTMACH administrados por esta EP, de los Proyectos generadores de valor de la UTMACH y de aquellos que según los lineamientos podamos atender con Procesos externos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07AD936-C354-4251-B27E-D54E9CE761F9}"/>
              </a:ext>
            </a:extLst>
          </p:cNvPr>
          <p:cNvSpPr txBox="1">
            <a:spLocks/>
          </p:cNvSpPr>
          <p:nvPr/>
        </p:nvSpPr>
        <p:spPr>
          <a:xfrm>
            <a:off x="2095884" y="1001470"/>
            <a:ext cx="4530000" cy="70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CUMPLIMIENTO DE LA </a:t>
            </a:r>
          </a:p>
          <a:p>
            <a:r>
              <a:rPr lang="es-ES" sz="1800" b="1" dirty="0">
                <a:solidFill>
                  <a:srgbClr val="0070C0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PLANIFICACIÓN ANUAL</a:t>
            </a:r>
            <a:endParaRPr lang="es-EC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2685643-7931-20A8-2D33-EE3BB3294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73" y="797738"/>
            <a:ext cx="1113693" cy="11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3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960</Words>
  <Application>Microsoft Macintosh PowerPoint</Application>
  <PresentationFormat>Panorámica</PresentationFormat>
  <Paragraphs>73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Palatino Linotype</vt:lpstr>
      <vt:lpstr>Symbol</vt:lpstr>
      <vt:lpstr>Tema de Office</vt:lpstr>
      <vt:lpstr> </vt:lpstr>
      <vt:lpstr>Presentación de PowerPoint</vt:lpstr>
      <vt:lpstr>Presentación de PowerPoint</vt:lpstr>
      <vt:lpstr>ANTECEDENTES</vt:lpstr>
      <vt:lpstr>Presentación de PowerPoint</vt:lpstr>
      <vt:lpstr>ATRIBUCIONES Y RESPONSABILIDADES DE LA UTMACH EP</vt:lpstr>
      <vt:lpstr>OBJETIVOS DE LA UTMACH EP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tanya yagual</dc:creator>
  <cp:lastModifiedBy>Denisse Maridueña</cp:lastModifiedBy>
  <cp:revision>21</cp:revision>
  <dcterms:created xsi:type="dcterms:W3CDTF">2024-02-22T04:00:12Z</dcterms:created>
  <dcterms:modified xsi:type="dcterms:W3CDTF">2024-03-11T16:47:10Z</dcterms:modified>
</cp:coreProperties>
</file>