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83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05483"/>
            <a:ext cx="12190476" cy="675099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4248" y="826389"/>
            <a:ext cx="9435591" cy="956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10211" y="1952564"/>
            <a:ext cx="9933940" cy="3938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6241"/>
            <a:ext cx="12191999" cy="57017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7014" y="1061720"/>
            <a:ext cx="174434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dirty="0"/>
              <a:t>OBJETIVOS</a:t>
            </a:r>
            <a:r>
              <a:rPr sz="1800" spc="-15" dirty="0"/>
              <a:t> </a:t>
            </a:r>
            <a:r>
              <a:rPr sz="1800" spc="-25" dirty="0"/>
              <a:t>DE </a:t>
            </a:r>
            <a:r>
              <a:rPr sz="1800" dirty="0"/>
              <a:t>LA</a:t>
            </a:r>
            <a:r>
              <a:rPr sz="1800" spc="-125" dirty="0"/>
              <a:t> </a:t>
            </a:r>
            <a:r>
              <a:rPr sz="1800" dirty="0"/>
              <a:t>UTMACH</a:t>
            </a:r>
            <a:r>
              <a:rPr sz="1800" spc="-55" dirty="0"/>
              <a:t> </a:t>
            </a:r>
            <a:r>
              <a:rPr sz="1800" spc="-25" dirty="0"/>
              <a:t>EP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843178" y="2086127"/>
            <a:ext cx="10506710" cy="40544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425"/>
              </a:spcBef>
            </a:pP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OBJETIVOS</a:t>
            </a:r>
            <a:r>
              <a:rPr sz="1600" b="1" spc="-8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ESTRATÉGICOS</a:t>
            </a:r>
            <a:endParaRPr sz="1600">
              <a:latin typeface="Arial"/>
              <a:cs typeface="Arial"/>
            </a:endParaRPr>
          </a:p>
          <a:p>
            <a:pPr marL="12700" marR="5080" algn="just">
              <a:lnSpc>
                <a:spcPts val="2300"/>
              </a:lnSpc>
              <a:spcBef>
                <a:spcPts val="80"/>
              </a:spcBef>
            </a:pPr>
            <a:r>
              <a:rPr sz="1600" dirty="0">
                <a:latin typeface="Arial"/>
                <a:cs typeface="Arial"/>
              </a:rPr>
              <a:t>Administración</a:t>
            </a:r>
            <a:r>
              <a:rPr sz="1600" spc="114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y</a:t>
            </a:r>
            <a:r>
              <a:rPr sz="1600" spc="11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gestión</a:t>
            </a:r>
            <a:r>
              <a:rPr sz="1600" spc="114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logística,</a:t>
            </a:r>
            <a:r>
              <a:rPr sz="1600" spc="114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operativa</a:t>
            </a:r>
            <a:r>
              <a:rPr sz="1600" spc="12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y</a:t>
            </a:r>
            <a:r>
              <a:rPr sz="1600" spc="11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comercial</a:t>
            </a:r>
            <a:r>
              <a:rPr sz="1600" spc="12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12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bienes,</a:t>
            </a:r>
            <a:r>
              <a:rPr sz="1600" spc="114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productos</a:t>
            </a:r>
            <a:r>
              <a:rPr sz="1600" spc="12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y</a:t>
            </a:r>
            <a:r>
              <a:rPr sz="1600" spc="11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servicios;</a:t>
            </a:r>
            <a:r>
              <a:rPr sz="1600" spc="114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la</a:t>
            </a:r>
            <a:r>
              <a:rPr sz="1600" spc="110" dirty="0">
                <a:latin typeface="Arial"/>
                <a:cs typeface="Arial"/>
              </a:rPr>
              <a:t>  </a:t>
            </a:r>
            <a:r>
              <a:rPr sz="1600" spc="-10" dirty="0">
                <a:latin typeface="Arial"/>
                <a:cs typeface="Arial"/>
              </a:rPr>
              <a:t>consultoría </a:t>
            </a:r>
            <a:r>
              <a:rPr sz="1600" dirty="0">
                <a:latin typeface="Arial"/>
                <a:cs typeface="Arial"/>
              </a:rPr>
              <a:t>especializada</a:t>
            </a:r>
            <a:r>
              <a:rPr sz="1600" spc="8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y</a:t>
            </a:r>
            <a:r>
              <a:rPr sz="1600" spc="7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los</a:t>
            </a:r>
            <a:r>
              <a:rPr sz="1600" spc="8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productos</a:t>
            </a:r>
            <a:r>
              <a:rPr sz="1600" spc="8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7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proyectos</a:t>
            </a:r>
            <a:r>
              <a:rPr sz="1600" spc="8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8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investigación;</a:t>
            </a:r>
            <a:r>
              <a:rPr sz="1600" spc="7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las</a:t>
            </a:r>
            <a:r>
              <a:rPr sz="1600" spc="8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adquisiciones;</a:t>
            </a:r>
            <a:r>
              <a:rPr sz="1600" spc="7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la</a:t>
            </a:r>
            <a:r>
              <a:rPr sz="1600" spc="80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ejecución</a:t>
            </a:r>
            <a:r>
              <a:rPr sz="1600" spc="7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75" dirty="0">
                <a:latin typeface="Arial"/>
                <a:cs typeface="Arial"/>
              </a:rPr>
              <a:t>  </a:t>
            </a:r>
            <a:r>
              <a:rPr sz="1600" dirty="0">
                <a:latin typeface="Arial"/>
                <a:cs typeface="Arial"/>
              </a:rPr>
              <a:t>obras</a:t>
            </a:r>
            <a:r>
              <a:rPr sz="1600" spc="80" dirty="0">
                <a:latin typeface="Arial"/>
                <a:cs typeface="Arial"/>
              </a:rPr>
              <a:t>  </a:t>
            </a:r>
            <a:r>
              <a:rPr sz="1600" spc="-25" dirty="0">
                <a:latin typeface="Arial"/>
                <a:cs typeface="Arial"/>
              </a:rPr>
              <a:t>de </a:t>
            </a:r>
            <a:r>
              <a:rPr sz="1600" dirty="0">
                <a:latin typeface="Arial"/>
                <a:cs typeface="Arial"/>
              </a:rPr>
              <a:t>construcción</a:t>
            </a:r>
            <a:r>
              <a:rPr sz="1600" spc="2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</a:t>
            </a:r>
            <a:r>
              <a:rPr sz="1600" spc="20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</a:t>
            </a:r>
            <a:r>
              <a:rPr sz="1600" spc="2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prestación</a:t>
            </a:r>
            <a:r>
              <a:rPr sz="1600" spc="2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2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servicios;</a:t>
            </a:r>
            <a:r>
              <a:rPr sz="1600" spc="2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</a:t>
            </a:r>
            <a:r>
              <a:rPr sz="1600" spc="2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administración</a:t>
            </a:r>
            <a:r>
              <a:rPr sz="1600" spc="2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2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los</a:t>
            </a:r>
            <a:r>
              <a:rPr sz="1600" spc="2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bienes</a:t>
            </a:r>
            <a:r>
              <a:rPr sz="1600" spc="2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muebles</a:t>
            </a:r>
            <a:r>
              <a:rPr sz="1600" spc="2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</a:t>
            </a:r>
            <a:r>
              <a:rPr sz="1600" spc="2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inmuebles,</a:t>
            </a:r>
            <a:r>
              <a:rPr sz="1600" spc="2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</a:t>
            </a:r>
            <a:r>
              <a:rPr sz="1600" spc="20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las</a:t>
            </a:r>
            <a:r>
              <a:rPr sz="1600" spc="2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diferentes </a:t>
            </a:r>
            <a:r>
              <a:rPr sz="1600" dirty="0">
                <a:latin typeface="Arial"/>
                <a:cs typeface="Arial"/>
              </a:rPr>
              <a:t>operaciones</a:t>
            </a:r>
            <a:r>
              <a:rPr sz="1600" spc="2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comerciales</a:t>
            </a:r>
            <a:r>
              <a:rPr sz="1600" spc="2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</a:t>
            </a:r>
            <a:r>
              <a:rPr sz="1600" spc="2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2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negocios</a:t>
            </a:r>
            <a:r>
              <a:rPr sz="1600" spc="2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que</a:t>
            </a:r>
            <a:r>
              <a:rPr sz="1600" spc="2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supongan</a:t>
            </a:r>
            <a:r>
              <a:rPr sz="1600" spc="2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una</a:t>
            </a:r>
            <a:r>
              <a:rPr sz="1600" spc="2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relación</a:t>
            </a:r>
            <a:r>
              <a:rPr sz="1600" spc="2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</a:t>
            </a:r>
            <a:r>
              <a:rPr sz="1600" spc="2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vinculación</a:t>
            </a:r>
            <a:r>
              <a:rPr sz="1600" spc="2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2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base</a:t>
            </a:r>
            <a:r>
              <a:rPr sz="1600" spc="2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comercial</a:t>
            </a:r>
            <a:r>
              <a:rPr sz="1600" spc="2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</a:t>
            </a:r>
            <a:r>
              <a:rPr sz="1600" spc="2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entes</a:t>
            </a:r>
            <a:endParaRPr sz="16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260"/>
              </a:spcBef>
            </a:pPr>
            <a:r>
              <a:rPr sz="1600" dirty="0">
                <a:latin typeface="Arial"/>
                <a:cs typeface="Arial"/>
              </a:rPr>
              <a:t>externos a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Universidad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Universidad.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70"/>
              </a:spcBef>
            </a:pPr>
            <a:endParaRPr sz="16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OBJETIVOS</a:t>
            </a:r>
            <a:r>
              <a:rPr sz="1600" b="1" spc="-8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OPERATIVOS</a:t>
            </a:r>
            <a:endParaRPr sz="16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45"/>
              </a:spcBef>
            </a:pPr>
            <a:r>
              <a:rPr sz="1600" dirty="0">
                <a:latin typeface="Arial"/>
                <a:cs typeface="Arial"/>
              </a:rPr>
              <a:t>Para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alcanzar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sus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metas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estratégicas,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UTMACH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EP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plantea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siguientes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objetivos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operativos: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Courier New"/>
              <a:buChar char="o"/>
              <a:tabLst>
                <a:tab pos="299085" algn="l"/>
              </a:tabLst>
            </a:pPr>
            <a:r>
              <a:rPr sz="1600" dirty="0">
                <a:latin typeface="Arial"/>
                <a:cs typeface="Arial"/>
              </a:rPr>
              <a:t>Incrementar</a:t>
            </a:r>
            <a:r>
              <a:rPr sz="1600" spc="2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</a:t>
            </a:r>
            <a:r>
              <a:rPr sz="1600" spc="2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gestionar</a:t>
            </a:r>
            <a:r>
              <a:rPr sz="1600" spc="25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eficientemente</a:t>
            </a:r>
            <a:r>
              <a:rPr sz="1600" spc="2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el</a:t>
            </a:r>
            <a:r>
              <a:rPr sz="1600" spc="2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uso</a:t>
            </a:r>
            <a:r>
              <a:rPr sz="1600" spc="2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del</a:t>
            </a:r>
            <a:r>
              <a:rPr sz="1600" spc="2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presupuesto</a:t>
            </a:r>
            <a:r>
              <a:rPr sz="1600" spc="2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institucional,</a:t>
            </a:r>
            <a:r>
              <a:rPr sz="1600" spc="2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garantizando</a:t>
            </a:r>
            <a:r>
              <a:rPr sz="1600" spc="2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una</a:t>
            </a:r>
            <a:r>
              <a:rPr sz="1600" spc="254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administración</a:t>
            </a:r>
            <a:endParaRPr sz="16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responsable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recursos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provisión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servicios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calidad.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Font typeface="Courier New"/>
              <a:buChar char="o"/>
              <a:tabLst>
                <a:tab pos="299085" algn="l"/>
              </a:tabLst>
            </a:pPr>
            <a:r>
              <a:rPr sz="1600" dirty="0">
                <a:latin typeface="Arial"/>
                <a:cs typeface="Arial"/>
              </a:rPr>
              <a:t>Mejorar</a:t>
            </a:r>
            <a:r>
              <a:rPr sz="1600" spc="25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</a:t>
            </a:r>
            <a:r>
              <a:rPr sz="1600" spc="2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eficiencia</a:t>
            </a:r>
            <a:r>
              <a:rPr sz="1600" spc="25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</a:t>
            </a:r>
            <a:r>
              <a:rPr sz="1600" spc="2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</a:t>
            </a:r>
            <a:r>
              <a:rPr sz="1600" spc="2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ejecución</a:t>
            </a:r>
            <a:r>
              <a:rPr sz="1600" spc="2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2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programas</a:t>
            </a:r>
            <a:r>
              <a:rPr sz="1600" spc="2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</a:t>
            </a:r>
            <a:r>
              <a:rPr sz="1600" spc="2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proyectos,</a:t>
            </a:r>
            <a:r>
              <a:rPr sz="1600" spc="2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mediante</a:t>
            </a:r>
            <a:r>
              <a:rPr sz="1600" spc="25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</a:t>
            </a:r>
            <a:r>
              <a:rPr sz="1600" spc="2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aplicación</a:t>
            </a:r>
            <a:r>
              <a:rPr sz="1600" spc="25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efectiva</a:t>
            </a:r>
            <a:r>
              <a:rPr sz="1600" spc="2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2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procesos </a:t>
            </a:r>
            <a:r>
              <a:rPr sz="1600" dirty="0">
                <a:latin typeface="Arial"/>
                <a:cs typeface="Arial"/>
              </a:rPr>
              <a:t>productivos,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administrativos,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financieros,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alineados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normativas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vigentes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enfoque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resultados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0628" y="898433"/>
            <a:ext cx="1020444" cy="937260"/>
          </a:xfrm>
          <a:custGeom>
            <a:avLst/>
            <a:gdLst/>
            <a:ahLst/>
            <a:cxnLst/>
            <a:rect l="l" t="t" r="r" b="b"/>
            <a:pathLst>
              <a:path w="1020444" h="937260">
                <a:moveTo>
                  <a:pt x="544451" y="0"/>
                </a:moveTo>
                <a:lnTo>
                  <a:pt x="478249" y="0"/>
                </a:lnTo>
                <a:lnTo>
                  <a:pt x="449641" y="2539"/>
                </a:lnTo>
                <a:lnTo>
                  <a:pt x="435391" y="5079"/>
                </a:lnTo>
                <a:lnTo>
                  <a:pt x="421153" y="6349"/>
                </a:lnTo>
                <a:lnTo>
                  <a:pt x="370993" y="16509"/>
                </a:lnTo>
                <a:lnTo>
                  <a:pt x="322593" y="31749"/>
                </a:lnTo>
                <a:lnTo>
                  <a:pt x="276290" y="50799"/>
                </a:lnTo>
                <a:lnTo>
                  <a:pt x="232423" y="74929"/>
                </a:lnTo>
                <a:lnTo>
                  <a:pt x="191332" y="102869"/>
                </a:lnTo>
                <a:lnTo>
                  <a:pt x="153355" y="133349"/>
                </a:lnTo>
                <a:lnTo>
                  <a:pt x="118830" y="167639"/>
                </a:lnTo>
                <a:lnTo>
                  <a:pt x="88098" y="204469"/>
                </a:lnTo>
                <a:lnTo>
                  <a:pt x="61496" y="245109"/>
                </a:lnTo>
                <a:lnTo>
                  <a:pt x="39364" y="287019"/>
                </a:lnTo>
                <a:lnTo>
                  <a:pt x="22040" y="331469"/>
                </a:lnTo>
                <a:lnTo>
                  <a:pt x="9863" y="377189"/>
                </a:lnTo>
                <a:lnTo>
                  <a:pt x="0" y="439419"/>
                </a:lnTo>
                <a:lnTo>
                  <a:pt x="0" y="497839"/>
                </a:lnTo>
                <a:lnTo>
                  <a:pt x="5716" y="538479"/>
                </a:lnTo>
                <a:lnTo>
                  <a:pt x="18640" y="596899"/>
                </a:lnTo>
                <a:lnTo>
                  <a:pt x="34506" y="640079"/>
                </a:lnTo>
                <a:lnTo>
                  <a:pt x="55181" y="681989"/>
                </a:lnTo>
                <a:lnTo>
                  <a:pt x="80325" y="721359"/>
                </a:lnTo>
                <a:lnTo>
                  <a:pt x="109600" y="759459"/>
                </a:lnTo>
                <a:lnTo>
                  <a:pt x="142667" y="793749"/>
                </a:lnTo>
                <a:lnTo>
                  <a:pt x="179187" y="825499"/>
                </a:lnTo>
                <a:lnTo>
                  <a:pt x="218821" y="853439"/>
                </a:lnTo>
                <a:lnTo>
                  <a:pt x="261232" y="878839"/>
                </a:lnTo>
                <a:lnTo>
                  <a:pt x="306079" y="899159"/>
                </a:lnTo>
                <a:lnTo>
                  <a:pt x="353024" y="915669"/>
                </a:lnTo>
                <a:lnTo>
                  <a:pt x="401729" y="927099"/>
                </a:lnTo>
                <a:lnTo>
                  <a:pt x="454014" y="934719"/>
                </a:lnTo>
                <a:lnTo>
                  <a:pt x="541901" y="937260"/>
                </a:lnTo>
                <a:lnTo>
                  <a:pt x="570449" y="934720"/>
                </a:lnTo>
                <a:lnTo>
                  <a:pt x="584736" y="932180"/>
                </a:lnTo>
                <a:lnTo>
                  <a:pt x="598997" y="930910"/>
                </a:lnTo>
                <a:lnTo>
                  <a:pt x="648081" y="920750"/>
                </a:lnTo>
                <a:lnTo>
                  <a:pt x="695572" y="906780"/>
                </a:lnTo>
                <a:lnTo>
                  <a:pt x="741132" y="887730"/>
                </a:lnTo>
                <a:lnTo>
                  <a:pt x="750751" y="882650"/>
                </a:lnTo>
                <a:lnTo>
                  <a:pt x="509343" y="882649"/>
                </a:lnTo>
                <a:lnTo>
                  <a:pt x="462463" y="880109"/>
                </a:lnTo>
                <a:lnTo>
                  <a:pt x="416025" y="873759"/>
                </a:lnTo>
                <a:lnTo>
                  <a:pt x="370458" y="862329"/>
                </a:lnTo>
                <a:lnTo>
                  <a:pt x="326192" y="847089"/>
                </a:lnTo>
                <a:lnTo>
                  <a:pt x="283656" y="826769"/>
                </a:lnTo>
                <a:lnTo>
                  <a:pt x="243281" y="802639"/>
                </a:lnTo>
                <a:lnTo>
                  <a:pt x="205496" y="773429"/>
                </a:lnTo>
                <a:lnTo>
                  <a:pt x="170443" y="740409"/>
                </a:lnTo>
                <a:lnTo>
                  <a:pt x="140119" y="704849"/>
                </a:lnTo>
                <a:lnTo>
                  <a:pt x="114559" y="666749"/>
                </a:lnTo>
                <a:lnTo>
                  <a:pt x="93798" y="627379"/>
                </a:lnTo>
                <a:lnTo>
                  <a:pt x="77871" y="585469"/>
                </a:lnTo>
                <a:lnTo>
                  <a:pt x="66813" y="543559"/>
                </a:lnTo>
                <a:lnTo>
                  <a:pt x="60658" y="500379"/>
                </a:lnTo>
                <a:lnTo>
                  <a:pt x="59621" y="463549"/>
                </a:lnTo>
                <a:lnTo>
                  <a:pt x="59664" y="454659"/>
                </a:lnTo>
                <a:lnTo>
                  <a:pt x="63090" y="415289"/>
                </a:lnTo>
                <a:lnTo>
                  <a:pt x="71967" y="370839"/>
                </a:lnTo>
                <a:lnTo>
                  <a:pt x="85778" y="328929"/>
                </a:lnTo>
                <a:lnTo>
                  <a:pt x="104667" y="288289"/>
                </a:lnTo>
                <a:lnTo>
                  <a:pt x="128669" y="248919"/>
                </a:lnTo>
                <a:lnTo>
                  <a:pt x="157820" y="210819"/>
                </a:lnTo>
                <a:lnTo>
                  <a:pt x="193801" y="173989"/>
                </a:lnTo>
                <a:lnTo>
                  <a:pt x="232929" y="142239"/>
                </a:lnTo>
                <a:lnTo>
                  <a:pt x="274721" y="115569"/>
                </a:lnTo>
                <a:lnTo>
                  <a:pt x="318694" y="92709"/>
                </a:lnTo>
                <a:lnTo>
                  <a:pt x="364364" y="76199"/>
                </a:lnTo>
                <a:lnTo>
                  <a:pt x="411251" y="64769"/>
                </a:lnTo>
                <a:lnTo>
                  <a:pt x="458869" y="57149"/>
                </a:lnTo>
                <a:lnTo>
                  <a:pt x="506737" y="54610"/>
                </a:lnTo>
                <a:lnTo>
                  <a:pt x="750414" y="54610"/>
                </a:lnTo>
                <a:lnTo>
                  <a:pt x="745166" y="52070"/>
                </a:lnTo>
                <a:lnTo>
                  <a:pt x="698477" y="33020"/>
                </a:lnTo>
                <a:lnTo>
                  <a:pt x="650332" y="17780"/>
                </a:lnTo>
                <a:lnTo>
                  <a:pt x="600729" y="6350"/>
                </a:lnTo>
                <a:lnTo>
                  <a:pt x="549670" y="1270"/>
                </a:lnTo>
                <a:lnTo>
                  <a:pt x="546981" y="1270"/>
                </a:lnTo>
                <a:lnTo>
                  <a:pt x="544451" y="0"/>
                </a:lnTo>
                <a:close/>
              </a:path>
              <a:path w="1020444" h="937260">
                <a:moveTo>
                  <a:pt x="968911" y="264160"/>
                </a:moveTo>
                <a:lnTo>
                  <a:pt x="900439" y="264160"/>
                </a:lnTo>
                <a:lnTo>
                  <a:pt x="921336" y="299720"/>
                </a:lnTo>
                <a:lnTo>
                  <a:pt x="938036" y="339090"/>
                </a:lnTo>
                <a:lnTo>
                  <a:pt x="950263" y="381000"/>
                </a:lnTo>
                <a:lnTo>
                  <a:pt x="957743" y="425450"/>
                </a:lnTo>
                <a:lnTo>
                  <a:pt x="960201" y="469900"/>
                </a:lnTo>
                <a:lnTo>
                  <a:pt x="957364" y="515620"/>
                </a:lnTo>
                <a:lnTo>
                  <a:pt x="948956" y="561340"/>
                </a:lnTo>
                <a:lnTo>
                  <a:pt x="934703" y="607060"/>
                </a:lnTo>
                <a:lnTo>
                  <a:pt x="914332" y="651510"/>
                </a:lnTo>
                <a:lnTo>
                  <a:pt x="887566" y="694690"/>
                </a:lnTo>
                <a:lnTo>
                  <a:pt x="854133" y="736600"/>
                </a:lnTo>
                <a:lnTo>
                  <a:pt x="813758" y="774700"/>
                </a:lnTo>
                <a:lnTo>
                  <a:pt x="775822" y="803910"/>
                </a:lnTo>
                <a:lnTo>
                  <a:pt x="735320" y="828040"/>
                </a:lnTo>
                <a:lnTo>
                  <a:pt x="692680" y="847090"/>
                </a:lnTo>
                <a:lnTo>
                  <a:pt x="648332" y="863600"/>
                </a:lnTo>
                <a:lnTo>
                  <a:pt x="602707" y="873760"/>
                </a:lnTo>
                <a:lnTo>
                  <a:pt x="556234" y="880110"/>
                </a:lnTo>
                <a:lnTo>
                  <a:pt x="509343" y="882649"/>
                </a:lnTo>
                <a:lnTo>
                  <a:pt x="750751" y="882650"/>
                </a:lnTo>
                <a:lnTo>
                  <a:pt x="825093" y="838200"/>
                </a:lnTo>
                <a:lnTo>
                  <a:pt x="862813" y="807720"/>
                </a:lnTo>
                <a:lnTo>
                  <a:pt x="897239" y="774700"/>
                </a:lnTo>
                <a:lnTo>
                  <a:pt x="928031" y="737870"/>
                </a:lnTo>
                <a:lnTo>
                  <a:pt x="954847" y="699770"/>
                </a:lnTo>
                <a:lnTo>
                  <a:pt x="977347" y="657860"/>
                </a:lnTo>
                <a:lnTo>
                  <a:pt x="995191" y="614680"/>
                </a:lnTo>
                <a:lnTo>
                  <a:pt x="1008038" y="570230"/>
                </a:lnTo>
                <a:lnTo>
                  <a:pt x="1016090" y="521970"/>
                </a:lnTo>
                <a:lnTo>
                  <a:pt x="1018497" y="505460"/>
                </a:lnTo>
                <a:lnTo>
                  <a:pt x="1018955" y="502920"/>
                </a:lnTo>
                <a:lnTo>
                  <a:pt x="1020151" y="497840"/>
                </a:lnTo>
                <a:lnTo>
                  <a:pt x="1020151" y="439420"/>
                </a:lnTo>
                <a:lnTo>
                  <a:pt x="1016858" y="415290"/>
                </a:lnTo>
                <a:lnTo>
                  <a:pt x="1003292" y="349250"/>
                </a:lnTo>
                <a:lnTo>
                  <a:pt x="989274" y="307340"/>
                </a:lnTo>
                <a:lnTo>
                  <a:pt x="971075" y="267970"/>
                </a:lnTo>
                <a:lnTo>
                  <a:pt x="968911" y="264160"/>
                </a:lnTo>
                <a:close/>
              </a:path>
              <a:path w="1020444" h="937260">
                <a:moveTo>
                  <a:pt x="516575" y="154940"/>
                </a:moveTo>
                <a:lnTo>
                  <a:pt x="471190" y="157479"/>
                </a:lnTo>
                <a:lnTo>
                  <a:pt x="425384" y="165099"/>
                </a:lnTo>
                <a:lnTo>
                  <a:pt x="379157" y="179069"/>
                </a:lnTo>
                <a:lnTo>
                  <a:pt x="327334" y="203199"/>
                </a:lnTo>
                <a:lnTo>
                  <a:pt x="282124" y="234949"/>
                </a:lnTo>
                <a:lnTo>
                  <a:pt x="243470" y="273049"/>
                </a:lnTo>
                <a:lnTo>
                  <a:pt x="211313" y="318769"/>
                </a:lnTo>
                <a:lnTo>
                  <a:pt x="189809" y="361949"/>
                </a:lnTo>
                <a:lnTo>
                  <a:pt x="176000" y="406399"/>
                </a:lnTo>
                <a:lnTo>
                  <a:pt x="169734" y="452119"/>
                </a:lnTo>
                <a:lnTo>
                  <a:pt x="170172" y="469899"/>
                </a:lnTo>
                <a:lnTo>
                  <a:pt x="170297" y="474979"/>
                </a:lnTo>
                <a:lnTo>
                  <a:pt x="170328" y="476249"/>
                </a:lnTo>
                <a:lnTo>
                  <a:pt x="170453" y="481329"/>
                </a:lnTo>
                <a:lnTo>
                  <a:pt x="170578" y="486409"/>
                </a:lnTo>
                <a:lnTo>
                  <a:pt x="170703" y="491489"/>
                </a:lnTo>
                <a:lnTo>
                  <a:pt x="170797" y="495299"/>
                </a:lnTo>
                <a:lnTo>
                  <a:pt x="179223" y="543559"/>
                </a:lnTo>
                <a:lnTo>
                  <a:pt x="194673" y="586739"/>
                </a:lnTo>
                <a:lnTo>
                  <a:pt x="217057" y="628649"/>
                </a:lnTo>
                <a:lnTo>
                  <a:pt x="246223" y="666749"/>
                </a:lnTo>
                <a:lnTo>
                  <a:pt x="282017" y="701039"/>
                </a:lnTo>
                <a:lnTo>
                  <a:pt x="319274" y="727709"/>
                </a:lnTo>
                <a:lnTo>
                  <a:pt x="359340" y="749299"/>
                </a:lnTo>
                <a:lnTo>
                  <a:pt x="401588" y="765809"/>
                </a:lnTo>
                <a:lnTo>
                  <a:pt x="445393" y="775969"/>
                </a:lnTo>
                <a:lnTo>
                  <a:pt x="490128" y="781049"/>
                </a:lnTo>
                <a:lnTo>
                  <a:pt x="535168" y="781050"/>
                </a:lnTo>
                <a:lnTo>
                  <a:pt x="579887" y="775970"/>
                </a:lnTo>
                <a:lnTo>
                  <a:pt x="623660" y="764540"/>
                </a:lnTo>
                <a:lnTo>
                  <a:pt x="665859" y="746760"/>
                </a:lnTo>
                <a:lnTo>
                  <a:pt x="703507" y="726440"/>
                </a:lnTo>
                <a:lnTo>
                  <a:pt x="501315" y="726439"/>
                </a:lnTo>
                <a:lnTo>
                  <a:pt x="453067" y="721359"/>
                </a:lnTo>
                <a:lnTo>
                  <a:pt x="406058" y="708659"/>
                </a:lnTo>
                <a:lnTo>
                  <a:pt x="361456" y="688339"/>
                </a:lnTo>
                <a:lnTo>
                  <a:pt x="320427" y="659129"/>
                </a:lnTo>
                <a:lnTo>
                  <a:pt x="285949" y="624839"/>
                </a:lnTo>
                <a:lnTo>
                  <a:pt x="259567" y="585469"/>
                </a:lnTo>
                <a:lnTo>
                  <a:pt x="241326" y="544829"/>
                </a:lnTo>
                <a:lnTo>
                  <a:pt x="231274" y="500379"/>
                </a:lnTo>
                <a:lnTo>
                  <a:pt x="229666" y="461009"/>
                </a:lnTo>
                <a:lnTo>
                  <a:pt x="229614" y="459739"/>
                </a:lnTo>
                <a:lnTo>
                  <a:pt x="229510" y="457199"/>
                </a:lnTo>
                <a:lnTo>
                  <a:pt x="235924" y="411479"/>
                </a:lnTo>
                <a:lnTo>
                  <a:pt x="250719" y="369569"/>
                </a:lnTo>
                <a:lnTo>
                  <a:pt x="273891" y="328929"/>
                </a:lnTo>
                <a:lnTo>
                  <a:pt x="305485" y="292099"/>
                </a:lnTo>
                <a:lnTo>
                  <a:pt x="344287" y="260349"/>
                </a:lnTo>
                <a:lnTo>
                  <a:pt x="386449" y="236219"/>
                </a:lnTo>
                <a:lnTo>
                  <a:pt x="430890" y="220979"/>
                </a:lnTo>
                <a:lnTo>
                  <a:pt x="476531" y="212089"/>
                </a:lnTo>
                <a:lnTo>
                  <a:pt x="522292" y="210820"/>
                </a:lnTo>
                <a:lnTo>
                  <a:pt x="755137" y="210820"/>
                </a:lnTo>
                <a:lnTo>
                  <a:pt x="754996" y="209550"/>
                </a:lnTo>
                <a:lnTo>
                  <a:pt x="754142" y="204470"/>
                </a:lnTo>
                <a:lnTo>
                  <a:pt x="693906" y="204470"/>
                </a:lnTo>
                <a:lnTo>
                  <a:pt x="650204" y="182880"/>
                </a:lnTo>
                <a:lnTo>
                  <a:pt x="606081" y="167640"/>
                </a:lnTo>
                <a:lnTo>
                  <a:pt x="561538" y="158750"/>
                </a:lnTo>
                <a:lnTo>
                  <a:pt x="516575" y="154940"/>
                </a:lnTo>
                <a:close/>
              </a:path>
              <a:path w="1020444" h="937260">
                <a:moveTo>
                  <a:pt x="802309" y="308610"/>
                </a:moveTo>
                <a:lnTo>
                  <a:pt x="729029" y="308610"/>
                </a:lnTo>
                <a:lnTo>
                  <a:pt x="753731" y="340360"/>
                </a:lnTo>
                <a:lnTo>
                  <a:pt x="772877" y="375920"/>
                </a:lnTo>
                <a:lnTo>
                  <a:pt x="785561" y="417830"/>
                </a:lnTo>
                <a:lnTo>
                  <a:pt x="790721" y="459740"/>
                </a:lnTo>
                <a:lnTo>
                  <a:pt x="790713" y="463550"/>
                </a:lnTo>
                <a:lnTo>
                  <a:pt x="788165" y="502920"/>
                </a:lnTo>
                <a:lnTo>
                  <a:pt x="788083" y="504190"/>
                </a:lnTo>
                <a:lnTo>
                  <a:pt x="775781" y="552450"/>
                </a:lnTo>
                <a:lnTo>
                  <a:pt x="753558" y="596900"/>
                </a:lnTo>
                <a:lnTo>
                  <a:pt x="720343" y="640080"/>
                </a:lnTo>
                <a:lnTo>
                  <a:pt x="683386" y="671830"/>
                </a:lnTo>
                <a:lnTo>
                  <a:pt x="641839" y="697230"/>
                </a:lnTo>
                <a:lnTo>
                  <a:pt x="596867" y="715010"/>
                </a:lnTo>
                <a:lnTo>
                  <a:pt x="549637" y="725170"/>
                </a:lnTo>
                <a:lnTo>
                  <a:pt x="501315" y="726439"/>
                </a:lnTo>
                <a:lnTo>
                  <a:pt x="703507" y="726440"/>
                </a:lnTo>
                <a:lnTo>
                  <a:pt x="746896" y="693420"/>
                </a:lnTo>
                <a:lnTo>
                  <a:pt x="781346" y="659130"/>
                </a:lnTo>
                <a:lnTo>
                  <a:pt x="809116" y="619760"/>
                </a:lnTo>
                <a:lnTo>
                  <a:pt x="830111" y="576580"/>
                </a:lnTo>
                <a:lnTo>
                  <a:pt x="844238" y="529590"/>
                </a:lnTo>
                <a:lnTo>
                  <a:pt x="850665" y="481330"/>
                </a:lnTo>
                <a:lnTo>
                  <a:pt x="849040" y="434340"/>
                </a:lnTo>
                <a:lnTo>
                  <a:pt x="839495" y="388620"/>
                </a:lnTo>
                <a:lnTo>
                  <a:pt x="822159" y="342900"/>
                </a:lnTo>
                <a:lnTo>
                  <a:pt x="802309" y="308610"/>
                </a:lnTo>
                <a:close/>
              </a:path>
              <a:path w="1020444" h="937260">
                <a:moveTo>
                  <a:pt x="504175" y="320040"/>
                </a:moveTo>
                <a:lnTo>
                  <a:pt x="441946" y="334009"/>
                </a:lnTo>
                <a:lnTo>
                  <a:pt x="395704" y="364489"/>
                </a:lnTo>
                <a:lnTo>
                  <a:pt x="356443" y="422909"/>
                </a:lnTo>
                <a:lnTo>
                  <a:pt x="348706" y="463549"/>
                </a:lnTo>
                <a:lnTo>
                  <a:pt x="353537" y="504189"/>
                </a:lnTo>
                <a:lnTo>
                  <a:pt x="370619" y="543559"/>
                </a:lnTo>
                <a:lnTo>
                  <a:pt x="399637" y="576579"/>
                </a:lnTo>
                <a:lnTo>
                  <a:pt x="437710" y="601979"/>
                </a:lnTo>
                <a:lnTo>
                  <a:pt x="480515" y="614679"/>
                </a:lnTo>
                <a:lnTo>
                  <a:pt x="525281" y="615950"/>
                </a:lnTo>
                <a:lnTo>
                  <a:pt x="569238" y="607060"/>
                </a:lnTo>
                <a:lnTo>
                  <a:pt x="609616" y="585470"/>
                </a:lnTo>
                <a:lnTo>
                  <a:pt x="633464" y="562610"/>
                </a:lnTo>
                <a:lnTo>
                  <a:pt x="505762" y="562610"/>
                </a:lnTo>
                <a:lnTo>
                  <a:pt x="470642" y="554989"/>
                </a:lnTo>
                <a:lnTo>
                  <a:pt x="439541" y="535939"/>
                </a:lnTo>
                <a:lnTo>
                  <a:pt x="418032" y="507999"/>
                </a:lnTo>
                <a:lnTo>
                  <a:pt x="408843" y="476249"/>
                </a:lnTo>
                <a:lnTo>
                  <a:pt x="412240" y="443229"/>
                </a:lnTo>
                <a:lnTo>
                  <a:pt x="428484" y="412749"/>
                </a:lnTo>
                <a:lnTo>
                  <a:pt x="455068" y="389889"/>
                </a:lnTo>
                <a:lnTo>
                  <a:pt x="487767" y="377189"/>
                </a:lnTo>
                <a:lnTo>
                  <a:pt x="522879" y="375920"/>
                </a:lnTo>
                <a:lnTo>
                  <a:pt x="655768" y="375920"/>
                </a:lnTo>
                <a:lnTo>
                  <a:pt x="665680" y="367030"/>
                </a:lnTo>
                <a:lnTo>
                  <a:pt x="689092" y="345440"/>
                </a:lnTo>
                <a:lnTo>
                  <a:pt x="600352" y="345440"/>
                </a:lnTo>
                <a:lnTo>
                  <a:pt x="569615" y="330200"/>
                </a:lnTo>
                <a:lnTo>
                  <a:pt x="537538" y="322580"/>
                </a:lnTo>
                <a:lnTo>
                  <a:pt x="504175" y="320040"/>
                </a:lnTo>
                <a:close/>
              </a:path>
              <a:path w="1020444" h="937260">
                <a:moveTo>
                  <a:pt x="662864" y="424180"/>
                </a:moveTo>
                <a:lnTo>
                  <a:pt x="598559" y="424180"/>
                </a:lnTo>
                <a:lnTo>
                  <a:pt x="610444" y="454660"/>
                </a:lnTo>
                <a:lnTo>
                  <a:pt x="609596" y="486410"/>
                </a:lnTo>
                <a:lnTo>
                  <a:pt x="597063" y="515620"/>
                </a:lnTo>
                <a:lnTo>
                  <a:pt x="573896" y="541020"/>
                </a:lnTo>
                <a:lnTo>
                  <a:pt x="541360" y="557530"/>
                </a:lnTo>
                <a:lnTo>
                  <a:pt x="505762" y="562610"/>
                </a:lnTo>
                <a:lnTo>
                  <a:pt x="633464" y="562610"/>
                </a:lnTo>
                <a:lnTo>
                  <a:pt x="641413" y="554990"/>
                </a:lnTo>
                <a:lnTo>
                  <a:pt x="662608" y="516890"/>
                </a:lnTo>
                <a:lnTo>
                  <a:pt x="671386" y="474980"/>
                </a:lnTo>
                <a:lnTo>
                  <a:pt x="665935" y="430530"/>
                </a:lnTo>
                <a:lnTo>
                  <a:pt x="662864" y="424180"/>
                </a:lnTo>
                <a:close/>
              </a:path>
              <a:path w="1020444" h="937260">
                <a:moveTo>
                  <a:pt x="655768" y="375920"/>
                </a:moveTo>
                <a:lnTo>
                  <a:pt x="522879" y="375920"/>
                </a:lnTo>
                <a:lnTo>
                  <a:pt x="556703" y="386080"/>
                </a:lnTo>
                <a:lnTo>
                  <a:pt x="554173" y="388620"/>
                </a:lnTo>
                <a:lnTo>
                  <a:pt x="551921" y="391160"/>
                </a:lnTo>
                <a:lnTo>
                  <a:pt x="549531" y="393700"/>
                </a:lnTo>
                <a:lnTo>
                  <a:pt x="519578" y="420370"/>
                </a:lnTo>
                <a:lnTo>
                  <a:pt x="489745" y="448309"/>
                </a:lnTo>
                <a:lnTo>
                  <a:pt x="481283" y="462279"/>
                </a:lnTo>
                <a:lnTo>
                  <a:pt x="481325" y="476249"/>
                </a:lnTo>
                <a:lnTo>
                  <a:pt x="489013" y="487679"/>
                </a:lnTo>
                <a:lnTo>
                  <a:pt x="503491" y="495300"/>
                </a:lnTo>
                <a:lnTo>
                  <a:pt x="511885" y="496570"/>
                </a:lnTo>
                <a:lnTo>
                  <a:pt x="519585" y="495300"/>
                </a:lnTo>
                <a:lnTo>
                  <a:pt x="526640" y="491490"/>
                </a:lnTo>
                <a:lnTo>
                  <a:pt x="533095" y="486410"/>
                </a:lnTo>
                <a:lnTo>
                  <a:pt x="561985" y="459740"/>
                </a:lnTo>
                <a:lnTo>
                  <a:pt x="576399" y="447040"/>
                </a:lnTo>
                <a:lnTo>
                  <a:pt x="590770" y="433070"/>
                </a:lnTo>
                <a:lnTo>
                  <a:pt x="593320" y="430530"/>
                </a:lnTo>
                <a:lnTo>
                  <a:pt x="595571" y="427990"/>
                </a:lnTo>
                <a:lnTo>
                  <a:pt x="598559" y="424180"/>
                </a:lnTo>
                <a:lnTo>
                  <a:pt x="662864" y="424180"/>
                </a:lnTo>
                <a:lnTo>
                  <a:pt x="644440" y="386080"/>
                </a:lnTo>
                <a:lnTo>
                  <a:pt x="655768" y="375920"/>
                </a:lnTo>
                <a:close/>
              </a:path>
              <a:path w="1020444" h="937260">
                <a:moveTo>
                  <a:pt x="755137" y="210820"/>
                </a:moveTo>
                <a:lnTo>
                  <a:pt x="522292" y="210820"/>
                </a:lnTo>
                <a:lnTo>
                  <a:pt x="567093" y="215900"/>
                </a:lnTo>
                <a:lnTo>
                  <a:pt x="609855" y="227330"/>
                </a:lnTo>
                <a:lnTo>
                  <a:pt x="649498" y="243840"/>
                </a:lnTo>
                <a:lnTo>
                  <a:pt x="684941" y="267970"/>
                </a:lnTo>
                <a:lnTo>
                  <a:pt x="600352" y="345440"/>
                </a:lnTo>
                <a:lnTo>
                  <a:pt x="689092" y="345440"/>
                </a:lnTo>
                <a:lnTo>
                  <a:pt x="729029" y="308610"/>
                </a:lnTo>
                <a:lnTo>
                  <a:pt x="802309" y="308610"/>
                </a:lnTo>
                <a:lnTo>
                  <a:pt x="797162" y="299720"/>
                </a:lnTo>
                <a:lnTo>
                  <a:pt x="859330" y="299720"/>
                </a:lnTo>
                <a:lnTo>
                  <a:pt x="864386" y="297180"/>
                </a:lnTo>
                <a:lnTo>
                  <a:pt x="871293" y="292100"/>
                </a:lnTo>
                <a:lnTo>
                  <a:pt x="878413" y="284480"/>
                </a:lnTo>
                <a:lnTo>
                  <a:pt x="885642" y="278130"/>
                </a:lnTo>
                <a:lnTo>
                  <a:pt x="900439" y="264160"/>
                </a:lnTo>
                <a:lnTo>
                  <a:pt x="968911" y="264160"/>
                </a:lnTo>
                <a:lnTo>
                  <a:pt x="958810" y="246380"/>
                </a:lnTo>
                <a:lnTo>
                  <a:pt x="829157" y="246380"/>
                </a:lnTo>
                <a:lnTo>
                  <a:pt x="757717" y="241300"/>
                </a:lnTo>
                <a:lnTo>
                  <a:pt x="756214" y="220980"/>
                </a:lnTo>
                <a:lnTo>
                  <a:pt x="756120" y="219710"/>
                </a:lnTo>
                <a:lnTo>
                  <a:pt x="755137" y="210820"/>
                </a:lnTo>
                <a:close/>
              </a:path>
              <a:path w="1020444" h="937260">
                <a:moveTo>
                  <a:pt x="859330" y="299720"/>
                </a:moveTo>
                <a:lnTo>
                  <a:pt x="797162" y="299720"/>
                </a:lnTo>
                <a:lnTo>
                  <a:pt x="818900" y="300990"/>
                </a:lnTo>
                <a:lnTo>
                  <a:pt x="829137" y="300990"/>
                </a:lnTo>
                <a:lnTo>
                  <a:pt x="839158" y="302260"/>
                </a:lnTo>
                <a:lnTo>
                  <a:pt x="848429" y="302260"/>
                </a:lnTo>
                <a:lnTo>
                  <a:pt x="856802" y="300990"/>
                </a:lnTo>
                <a:lnTo>
                  <a:pt x="859330" y="299720"/>
                </a:lnTo>
                <a:close/>
              </a:path>
              <a:path w="1020444" h="937260">
                <a:moveTo>
                  <a:pt x="882626" y="105410"/>
                </a:moveTo>
                <a:lnTo>
                  <a:pt x="822424" y="105410"/>
                </a:lnTo>
                <a:lnTo>
                  <a:pt x="823363" y="115570"/>
                </a:lnTo>
                <a:lnTo>
                  <a:pt x="825640" y="138430"/>
                </a:lnTo>
                <a:lnTo>
                  <a:pt x="826486" y="147320"/>
                </a:lnTo>
                <a:lnTo>
                  <a:pt x="858303" y="177800"/>
                </a:lnTo>
                <a:lnTo>
                  <a:pt x="869709" y="177800"/>
                </a:lnTo>
                <a:lnTo>
                  <a:pt x="904025" y="181610"/>
                </a:lnTo>
                <a:lnTo>
                  <a:pt x="904323" y="181610"/>
                </a:lnTo>
                <a:lnTo>
                  <a:pt x="904921" y="182880"/>
                </a:lnTo>
                <a:lnTo>
                  <a:pt x="903288" y="184150"/>
                </a:lnTo>
                <a:lnTo>
                  <a:pt x="901495" y="186690"/>
                </a:lnTo>
                <a:lnTo>
                  <a:pt x="899403" y="187960"/>
                </a:lnTo>
                <a:lnTo>
                  <a:pt x="884843" y="201930"/>
                </a:lnTo>
                <a:lnTo>
                  <a:pt x="870289" y="214630"/>
                </a:lnTo>
                <a:lnTo>
                  <a:pt x="855679" y="228600"/>
                </a:lnTo>
                <a:lnTo>
                  <a:pt x="840951" y="241300"/>
                </a:lnTo>
                <a:lnTo>
                  <a:pt x="837963" y="243840"/>
                </a:lnTo>
                <a:lnTo>
                  <a:pt x="833042" y="246380"/>
                </a:lnTo>
                <a:lnTo>
                  <a:pt x="958810" y="246380"/>
                </a:lnTo>
                <a:lnTo>
                  <a:pt x="948710" y="228600"/>
                </a:lnTo>
                <a:lnTo>
                  <a:pt x="947674" y="227330"/>
                </a:lnTo>
                <a:lnTo>
                  <a:pt x="946917" y="226060"/>
                </a:lnTo>
                <a:lnTo>
                  <a:pt x="945582" y="223520"/>
                </a:lnTo>
                <a:lnTo>
                  <a:pt x="957263" y="212090"/>
                </a:lnTo>
                <a:lnTo>
                  <a:pt x="969001" y="201930"/>
                </a:lnTo>
                <a:lnTo>
                  <a:pt x="980798" y="190500"/>
                </a:lnTo>
                <a:lnTo>
                  <a:pt x="1003077" y="161290"/>
                </a:lnTo>
                <a:lnTo>
                  <a:pt x="1003167" y="158750"/>
                </a:lnTo>
                <a:lnTo>
                  <a:pt x="974270" y="130810"/>
                </a:lnTo>
                <a:lnTo>
                  <a:pt x="898805" y="125730"/>
                </a:lnTo>
                <a:lnTo>
                  <a:pt x="894323" y="125730"/>
                </a:lnTo>
                <a:lnTo>
                  <a:pt x="889681" y="124460"/>
                </a:lnTo>
                <a:lnTo>
                  <a:pt x="884441" y="124460"/>
                </a:lnTo>
                <a:lnTo>
                  <a:pt x="882626" y="105410"/>
                </a:lnTo>
                <a:close/>
              </a:path>
              <a:path w="1020444" h="937260">
                <a:moveTo>
                  <a:pt x="750414" y="54610"/>
                </a:moveTo>
                <a:lnTo>
                  <a:pt x="506737" y="54610"/>
                </a:lnTo>
                <a:lnTo>
                  <a:pt x="554371" y="57150"/>
                </a:lnTo>
                <a:lnTo>
                  <a:pt x="601288" y="63500"/>
                </a:lnTo>
                <a:lnTo>
                  <a:pt x="647007" y="73660"/>
                </a:lnTo>
                <a:lnTo>
                  <a:pt x="691043" y="90170"/>
                </a:lnTo>
                <a:lnTo>
                  <a:pt x="732914" y="109220"/>
                </a:lnTo>
                <a:lnTo>
                  <a:pt x="701377" y="137160"/>
                </a:lnTo>
                <a:lnTo>
                  <a:pt x="695704" y="143510"/>
                </a:lnTo>
                <a:lnTo>
                  <a:pt x="692076" y="149860"/>
                </a:lnTo>
                <a:lnTo>
                  <a:pt x="690409" y="157480"/>
                </a:lnTo>
                <a:lnTo>
                  <a:pt x="690514" y="161290"/>
                </a:lnTo>
                <a:lnTo>
                  <a:pt x="690619" y="165100"/>
                </a:lnTo>
                <a:lnTo>
                  <a:pt x="691615" y="173990"/>
                </a:lnTo>
                <a:lnTo>
                  <a:pt x="692612" y="186690"/>
                </a:lnTo>
                <a:lnTo>
                  <a:pt x="693721" y="201930"/>
                </a:lnTo>
                <a:lnTo>
                  <a:pt x="693814" y="203200"/>
                </a:lnTo>
                <a:lnTo>
                  <a:pt x="693906" y="204470"/>
                </a:lnTo>
                <a:lnTo>
                  <a:pt x="754142" y="204470"/>
                </a:lnTo>
                <a:lnTo>
                  <a:pt x="753075" y="198120"/>
                </a:lnTo>
                <a:lnTo>
                  <a:pt x="751715" y="184150"/>
                </a:lnTo>
                <a:lnTo>
                  <a:pt x="773415" y="148590"/>
                </a:lnTo>
                <a:lnTo>
                  <a:pt x="785525" y="138430"/>
                </a:lnTo>
                <a:lnTo>
                  <a:pt x="797006" y="128270"/>
                </a:lnTo>
                <a:lnTo>
                  <a:pt x="808236" y="116840"/>
                </a:lnTo>
                <a:lnTo>
                  <a:pt x="819894" y="105410"/>
                </a:lnTo>
                <a:lnTo>
                  <a:pt x="882626" y="105410"/>
                </a:lnTo>
                <a:lnTo>
                  <a:pt x="879116" y="68580"/>
                </a:lnTo>
                <a:lnTo>
                  <a:pt x="777001" y="68580"/>
                </a:lnTo>
                <a:lnTo>
                  <a:pt x="760912" y="59690"/>
                </a:lnTo>
                <a:lnTo>
                  <a:pt x="750414" y="54610"/>
                </a:lnTo>
                <a:close/>
              </a:path>
              <a:path w="1020444" h="937260">
                <a:moveTo>
                  <a:pt x="849065" y="15240"/>
                </a:moveTo>
                <a:lnTo>
                  <a:pt x="840717" y="15240"/>
                </a:lnTo>
                <a:lnTo>
                  <a:pt x="832900" y="17780"/>
                </a:lnTo>
                <a:lnTo>
                  <a:pt x="825711" y="22860"/>
                </a:lnTo>
                <a:lnTo>
                  <a:pt x="789316" y="57150"/>
                </a:lnTo>
                <a:lnTo>
                  <a:pt x="777001" y="68580"/>
                </a:lnTo>
                <a:lnTo>
                  <a:pt x="879116" y="68580"/>
                </a:lnTo>
                <a:lnTo>
                  <a:pt x="878026" y="57150"/>
                </a:lnTo>
                <a:lnTo>
                  <a:pt x="877721" y="52070"/>
                </a:lnTo>
                <a:lnTo>
                  <a:pt x="877644" y="50800"/>
                </a:lnTo>
                <a:lnTo>
                  <a:pt x="877568" y="49530"/>
                </a:lnTo>
                <a:lnTo>
                  <a:pt x="876672" y="40640"/>
                </a:lnTo>
                <a:lnTo>
                  <a:pt x="874845" y="33020"/>
                </a:lnTo>
                <a:lnTo>
                  <a:pt x="871128" y="26670"/>
                </a:lnTo>
                <a:lnTo>
                  <a:pt x="865477" y="20320"/>
                </a:lnTo>
                <a:lnTo>
                  <a:pt x="857845" y="16510"/>
                </a:lnTo>
                <a:lnTo>
                  <a:pt x="849065" y="15240"/>
                </a:lnTo>
                <a:close/>
              </a:path>
            </a:pathLst>
          </a:custGeom>
          <a:solidFill>
            <a:srgbClr val="07539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483"/>
            <a:ext cx="12190730" cy="6751320"/>
            <a:chOff x="0" y="105483"/>
            <a:chExt cx="12190730" cy="67513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051" y="819391"/>
              <a:ext cx="897623" cy="7717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6135" y="1805939"/>
              <a:ext cx="9529445" cy="464058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848992" y="982471"/>
            <a:ext cx="5423535" cy="824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ESTRUCTURA</a:t>
            </a:r>
            <a:r>
              <a:rPr sz="1800" b="1" spc="-114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DE</a:t>
            </a:r>
            <a:r>
              <a:rPr sz="1800" b="1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UTMACH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6FC0"/>
                </a:solidFill>
                <a:latin typeface="Arial"/>
                <a:cs typeface="Arial"/>
              </a:rPr>
              <a:t>EP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1800">
              <a:latin typeface="Arial"/>
              <a:cs typeface="Arial"/>
            </a:endParaRPr>
          </a:p>
          <a:p>
            <a:pPr marL="2376805">
              <a:lnSpc>
                <a:spcPct val="100000"/>
              </a:lnSpc>
            </a:pPr>
            <a:r>
              <a:rPr sz="1500" spc="-10" dirty="0">
                <a:latin typeface="Arial"/>
                <a:cs typeface="Arial"/>
              </a:rPr>
              <a:t>ORGANIGRAMA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POR</a:t>
            </a:r>
            <a:r>
              <a:rPr sz="1500" spc="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PROCESOS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0287" y="2007234"/>
            <a:ext cx="9833610" cy="35515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La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planificación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anual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política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pública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institucional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UTMACH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EP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desarrolla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conforme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directrices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establecidas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Consejo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Universitario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Universidad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Técnica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Machala, </a:t>
            </a:r>
            <a:r>
              <a:rPr sz="1800" dirty="0">
                <a:latin typeface="Arial"/>
                <a:cs typeface="Arial"/>
              </a:rPr>
              <a:t>garantizando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así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alineación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objetivos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estratégicos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misionales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institución.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00">
              <a:latin typeface="Arial"/>
              <a:cs typeface="Arial"/>
            </a:endParaRPr>
          </a:p>
          <a:p>
            <a:pPr marL="12700" marR="8255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Esta</a:t>
            </a:r>
            <a:r>
              <a:rPr sz="1800" spc="2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planificación</a:t>
            </a:r>
            <a:r>
              <a:rPr sz="1800" spc="2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2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estructura</a:t>
            </a:r>
            <a:r>
              <a:rPr sz="1800" spc="2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sobre</a:t>
            </a:r>
            <a:r>
              <a:rPr sz="1800" spc="2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una</a:t>
            </a:r>
            <a:r>
              <a:rPr sz="1800" spc="3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proyección</a:t>
            </a:r>
            <a:r>
              <a:rPr sz="1800" spc="2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realista</a:t>
            </a:r>
            <a:r>
              <a:rPr sz="1800" spc="2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2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2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ingresos</a:t>
            </a:r>
            <a:r>
              <a:rPr sz="1800" spc="3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2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capacidades </a:t>
            </a:r>
            <a:r>
              <a:rPr sz="1800" dirty="0">
                <a:latin typeface="Arial"/>
                <a:cs typeface="Arial"/>
              </a:rPr>
              <a:t>operativas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empresa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pública,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considerando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principalmente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siguientes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fuentes: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Arial"/>
              <a:cs typeface="Arial"/>
            </a:endParaRPr>
          </a:p>
          <a:p>
            <a:pPr marL="240029" marR="5080" indent="-227965" algn="just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1800" dirty="0">
                <a:latin typeface="Arial"/>
                <a:cs typeface="Arial"/>
              </a:rPr>
              <a:t>La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Planificación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anual,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está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basado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Ingresos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proyecta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obtener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Programas 	</a:t>
            </a:r>
            <a:r>
              <a:rPr sz="1800" dirty="0">
                <a:latin typeface="Arial"/>
                <a:cs typeface="Arial"/>
              </a:rPr>
              <a:t>Productivos</a:t>
            </a:r>
            <a:r>
              <a:rPr sz="1800" spc="4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Agropecuarios</a:t>
            </a:r>
            <a:r>
              <a:rPr sz="1800" spc="4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4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45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UTMACH</a:t>
            </a:r>
            <a:r>
              <a:rPr sz="1800" spc="4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administrados</a:t>
            </a:r>
            <a:r>
              <a:rPr sz="1800" spc="4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4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esta</a:t>
            </a:r>
            <a:r>
              <a:rPr sz="1800" spc="4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EP,</a:t>
            </a:r>
            <a:r>
              <a:rPr sz="1800" spc="4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45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4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Proyectos 	</a:t>
            </a:r>
            <a:r>
              <a:rPr sz="1800" dirty="0">
                <a:latin typeface="Arial"/>
                <a:cs typeface="Arial"/>
              </a:rPr>
              <a:t>generadores</a:t>
            </a:r>
            <a:r>
              <a:rPr sz="1800" spc="3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valor</a:t>
            </a:r>
            <a:r>
              <a:rPr sz="1800" spc="3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3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UTMACH</a:t>
            </a:r>
            <a:r>
              <a:rPr sz="1800" spc="3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3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aquellos</a:t>
            </a:r>
            <a:r>
              <a:rPr sz="1800" spc="3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3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según</a:t>
            </a:r>
            <a:r>
              <a:rPr sz="1800" spc="3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3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lineamientos</a:t>
            </a:r>
            <a:r>
              <a:rPr sz="1800" spc="3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podamos 	</a:t>
            </a:r>
            <a:r>
              <a:rPr sz="1800" dirty="0">
                <a:latin typeface="Arial"/>
                <a:cs typeface="Arial"/>
              </a:rPr>
              <a:t>atender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Procesos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externos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internos.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0542" y="1013205"/>
            <a:ext cx="266255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dirty="0"/>
              <a:t>CUMPLIMIENTO</a:t>
            </a:r>
            <a:r>
              <a:rPr sz="1800" spc="-45" dirty="0"/>
              <a:t> </a:t>
            </a:r>
            <a:r>
              <a:rPr sz="1800" dirty="0"/>
              <a:t>DE</a:t>
            </a:r>
            <a:r>
              <a:rPr sz="1800" spc="-45" dirty="0"/>
              <a:t> </a:t>
            </a:r>
            <a:r>
              <a:rPr sz="1800" spc="-25" dirty="0"/>
              <a:t>LA </a:t>
            </a:r>
            <a:r>
              <a:rPr sz="1800" dirty="0"/>
              <a:t>PLANIFICACIÓN</a:t>
            </a:r>
            <a:r>
              <a:rPr sz="1800" spc="-110" dirty="0"/>
              <a:t> </a:t>
            </a:r>
            <a:r>
              <a:rPr sz="1800" spc="-20" dirty="0"/>
              <a:t>ANUAL</a:t>
            </a:r>
            <a:endParaRPr sz="18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971" y="915172"/>
            <a:ext cx="900327" cy="69560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483"/>
            <a:ext cx="12190730" cy="6751320"/>
            <a:chOff x="0" y="105483"/>
            <a:chExt cx="12190730" cy="67513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9683" y="847111"/>
              <a:ext cx="712955" cy="56223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58014" y="1519768"/>
              <a:ext cx="10194925" cy="207010"/>
            </a:xfrm>
            <a:custGeom>
              <a:avLst/>
              <a:gdLst/>
              <a:ahLst/>
              <a:cxnLst/>
              <a:rect l="l" t="t" r="r" b="b"/>
              <a:pathLst>
                <a:path w="10194925" h="207010">
                  <a:moveTo>
                    <a:pt x="0" y="207006"/>
                  </a:moveTo>
                  <a:lnTo>
                    <a:pt x="10194426" y="207006"/>
                  </a:lnTo>
                  <a:lnTo>
                    <a:pt x="10194426" y="0"/>
                  </a:lnTo>
                  <a:lnTo>
                    <a:pt x="0" y="0"/>
                  </a:lnTo>
                  <a:lnTo>
                    <a:pt x="0" y="207006"/>
                  </a:lnTo>
                  <a:close/>
                </a:path>
              </a:pathLst>
            </a:custGeom>
            <a:solidFill>
              <a:srgbClr val="DD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39722" y="1914415"/>
          <a:ext cx="10213973" cy="4403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5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8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0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3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97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72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0710">
                <a:tc>
                  <a:txBody>
                    <a:bodyPr/>
                    <a:lstStyle/>
                    <a:p>
                      <a:pPr marL="189230" marR="56515" indent="-134620">
                        <a:lnSpc>
                          <a:spcPct val="112500"/>
                        </a:lnSpc>
                        <a:spcBef>
                          <a:spcPts val="695"/>
                        </a:spcBef>
                      </a:pPr>
                      <a:r>
                        <a:rPr sz="1150" b="1" spc="170" dirty="0">
                          <a:latin typeface="Calibri"/>
                          <a:cs typeface="Calibri"/>
                        </a:rPr>
                        <a:t>GRUPO</a:t>
                      </a:r>
                      <a:r>
                        <a:rPr sz="115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spc="110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150" b="1" spc="145" dirty="0">
                          <a:latin typeface="Calibri"/>
                          <a:cs typeface="Calibri"/>
                        </a:rPr>
                        <a:t>GASTO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882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408305" marR="12065">
                        <a:lnSpc>
                          <a:spcPct val="100000"/>
                        </a:lnSpc>
                      </a:pPr>
                      <a:r>
                        <a:rPr sz="1150" b="1" spc="140" dirty="0">
                          <a:latin typeface="Calibri"/>
                          <a:cs typeface="Calibri"/>
                        </a:rPr>
                        <a:t>DENOMINACION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19685" algn="r">
                        <a:lnSpc>
                          <a:spcPct val="100000"/>
                        </a:lnSpc>
                      </a:pPr>
                      <a:r>
                        <a:rPr sz="1150" b="1" spc="150" dirty="0">
                          <a:latin typeface="Calibri"/>
                          <a:cs typeface="Calibri"/>
                        </a:rPr>
                        <a:t>VALOR</a:t>
                      </a:r>
                      <a:r>
                        <a:rPr sz="115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b="1" spc="110" dirty="0">
                          <a:latin typeface="Calibri"/>
                          <a:cs typeface="Calibri"/>
                        </a:rPr>
                        <a:t>INICIAL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sz="1150" b="1" spc="135" dirty="0">
                          <a:latin typeface="Calibri"/>
                          <a:cs typeface="Calibri"/>
                        </a:rPr>
                        <a:t>REFORMAS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83185" algn="r">
                        <a:lnSpc>
                          <a:spcPct val="100000"/>
                        </a:lnSpc>
                      </a:pPr>
                      <a:r>
                        <a:rPr sz="1150" b="1" spc="125" dirty="0">
                          <a:latin typeface="Calibri"/>
                          <a:cs typeface="Calibri"/>
                        </a:rPr>
                        <a:t>CODIFICADO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83185" algn="r">
                        <a:lnSpc>
                          <a:spcPct val="100000"/>
                        </a:lnSpc>
                      </a:pPr>
                      <a:r>
                        <a:rPr sz="1150" b="1" spc="140" dirty="0">
                          <a:latin typeface="Calibri"/>
                          <a:cs typeface="Calibri"/>
                        </a:rPr>
                        <a:t>COMPROMETIDO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2550" algn="ctr">
                        <a:lnSpc>
                          <a:spcPts val="1550"/>
                        </a:lnSpc>
                      </a:pPr>
                      <a:r>
                        <a:rPr sz="1150" b="1" spc="130" dirty="0">
                          <a:latin typeface="Calibri"/>
                          <a:cs typeface="Calibri"/>
                        </a:rPr>
                        <a:t>PRESUPUESTO </a:t>
                      </a:r>
                      <a:r>
                        <a:rPr sz="1150" b="1" spc="125" dirty="0">
                          <a:latin typeface="Calibri"/>
                          <a:cs typeface="Calibri"/>
                        </a:rPr>
                        <a:t>EJECUTADO </a:t>
                      </a:r>
                      <a:r>
                        <a:rPr sz="1150" b="1" spc="60" dirty="0">
                          <a:latin typeface="Calibri"/>
                          <a:cs typeface="Calibri"/>
                        </a:rPr>
                        <a:t>2024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42545" marR="46355" indent="10795" algn="ctr">
                        <a:lnSpc>
                          <a:spcPts val="1550"/>
                        </a:lnSpc>
                      </a:pPr>
                      <a:r>
                        <a:rPr sz="1150" b="1" spc="155" dirty="0">
                          <a:latin typeface="Calibri"/>
                          <a:cs typeface="Calibri"/>
                        </a:rPr>
                        <a:t>% </a:t>
                      </a:r>
                      <a:r>
                        <a:rPr sz="1150" b="1" spc="125" dirty="0">
                          <a:latin typeface="Calibri"/>
                          <a:cs typeface="Calibri"/>
                        </a:rPr>
                        <a:t>EJECUTADO </a:t>
                      </a:r>
                      <a:r>
                        <a:rPr sz="1150" b="1" spc="155" dirty="0">
                          <a:latin typeface="Calibri"/>
                          <a:cs typeface="Calibri"/>
                        </a:rPr>
                        <a:t>ANUAL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50" spc="55" dirty="0">
                          <a:latin typeface="Calibri"/>
                          <a:cs typeface="Calibri"/>
                        </a:rPr>
                        <a:t>51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0480" marR="12065">
                        <a:lnSpc>
                          <a:spcPct val="100000"/>
                        </a:lnSpc>
                      </a:pPr>
                      <a:r>
                        <a:rPr sz="1150" spc="135" dirty="0">
                          <a:latin typeface="Calibri"/>
                          <a:cs typeface="Calibri"/>
                        </a:rPr>
                        <a:t>EGRESOS</a:t>
                      </a:r>
                      <a:r>
                        <a:rPr sz="115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14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15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145" dirty="0">
                          <a:latin typeface="Calibri"/>
                          <a:cs typeface="Calibri"/>
                        </a:rPr>
                        <a:t>PERSONAL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52069" algn="r">
                        <a:lnSpc>
                          <a:spcPct val="100000"/>
                        </a:lnSpc>
                      </a:pPr>
                      <a:r>
                        <a:rPr sz="1150" spc="75" dirty="0">
                          <a:latin typeface="Calibri"/>
                          <a:cs typeface="Calibri"/>
                        </a:rPr>
                        <a:t>320,018.27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52705" algn="r">
                        <a:lnSpc>
                          <a:spcPct val="100000"/>
                        </a:lnSpc>
                      </a:pPr>
                      <a:r>
                        <a:rPr sz="1150" spc="75" dirty="0">
                          <a:latin typeface="Calibri"/>
                          <a:cs typeface="Calibri"/>
                        </a:rPr>
                        <a:t>54,500.00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52705" algn="r">
                        <a:lnSpc>
                          <a:spcPct val="100000"/>
                        </a:lnSpc>
                      </a:pPr>
                      <a:r>
                        <a:rPr sz="1150" spc="75" dirty="0">
                          <a:latin typeface="Calibri"/>
                          <a:cs typeface="Calibri"/>
                        </a:rPr>
                        <a:t>374,518.27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52069" algn="r">
                        <a:lnSpc>
                          <a:spcPct val="100000"/>
                        </a:lnSpc>
                      </a:pPr>
                      <a:r>
                        <a:rPr sz="1150" spc="75" dirty="0">
                          <a:latin typeface="Calibri"/>
                          <a:cs typeface="Calibri"/>
                        </a:rPr>
                        <a:t>371,073.83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52069" algn="r">
                        <a:lnSpc>
                          <a:spcPct val="100000"/>
                        </a:lnSpc>
                      </a:pPr>
                      <a:r>
                        <a:rPr sz="1150" spc="75" dirty="0">
                          <a:latin typeface="Calibri"/>
                          <a:cs typeface="Calibri"/>
                        </a:rPr>
                        <a:t>371,073.83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50" spc="90" dirty="0">
                          <a:latin typeface="Calibri"/>
                          <a:cs typeface="Calibri"/>
                        </a:rPr>
                        <a:t>99.08%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50" spc="55" dirty="0">
                          <a:latin typeface="Calibri"/>
                          <a:cs typeface="Calibri"/>
                        </a:rPr>
                        <a:t>53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marR="381635">
                        <a:lnSpc>
                          <a:spcPct val="112700"/>
                        </a:lnSpc>
                        <a:spcBef>
                          <a:spcPts val="340"/>
                        </a:spcBef>
                      </a:pPr>
                      <a:r>
                        <a:rPr sz="1150" spc="130" dirty="0">
                          <a:latin typeface="Calibri"/>
                          <a:cs typeface="Calibri"/>
                        </a:rPr>
                        <a:t>BIENES</a:t>
                      </a:r>
                      <a:r>
                        <a:rPr sz="115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14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15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135" dirty="0">
                          <a:latin typeface="Calibri"/>
                          <a:cs typeface="Calibri"/>
                        </a:rPr>
                        <a:t>SERVICIOS</a:t>
                      </a:r>
                      <a:r>
                        <a:rPr sz="115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10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150" spc="155" dirty="0">
                          <a:latin typeface="Calibri"/>
                          <a:cs typeface="Calibri"/>
                        </a:rPr>
                        <a:t>CONSUMO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52069" algn="r">
                        <a:lnSpc>
                          <a:spcPct val="100000"/>
                        </a:lnSpc>
                      </a:pPr>
                      <a:r>
                        <a:rPr sz="1150" spc="75" dirty="0">
                          <a:latin typeface="Calibri"/>
                          <a:cs typeface="Calibri"/>
                        </a:rPr>
                        <a:t>295,650.00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52705" algn="r">
                        <a:lnSpc>
                          <a:spcPct val="100000"/>
                        </a:lnSpc>
                      </a:pPr>
                      <a:r>
                        <a:rPr sz="1150" spc="75" dirty="0">
                          <a:latin typeface="Calibri"/>
                          <a:cs typeface="Calibri"/>
                        </a:rPr>
                        <a:t>474,250.00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52705" algn="r">
                        <a:lnSpc>
                          <a:spcPct val="100000"/>
                        </a:lnSpc>
                      </a:pPr>
                      <a:r>
                        <a:rPr sz="1150" spc="75" dirty="0">
                          <a:latin typeface="Calibri"/>
                          <a:cs typeface="Calibri"/>
                        </a:rPr>
                        <a:t>769,900.00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52069" algn="r">
                        <a:lnSpc>
                          <a:spcPct val="100000"/>
                        </a:lnSpc>
                      </a:pPr>
                      <a:r>
                        <a:rPr sz="1150" spc="75" dirty="0">
                          <a:latin typeface="Calibri"/>
                          <a:cs typeface="Calibri"/>
                        </a:rPr>
                        <a:t>709,320.88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52069" algn="r">
                        <a:lnSpc>
                          <a:spcPct val="100000"/>
                        </a:lnSpc>
                      </a:pPr>
                      <a:r>
                        <a:rPr sz="1150" spc="75" dirty="0">
                          <a:latin typeface="Calibri"/>
                          <a:cs typeface="Calibri"/>
                        </a:rPr>
                        <a:t>578,273.45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50" spc="90" dirty="0">
                          <a:latin typeface="Calibri"/>
                          <a:cs typeface="Calibri"/>
                        </a:rPr>
                        <a:t>75.11%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50" spc="55" dirty="0">
                          <a:latin typeface="Calibri"/>
                          <a:cs typeface="Calibri"/>
                        </a:rPr>
                        <a:t>56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0480" marR="12065">
                        <a:lnSpc>
                          <a:spcPct val="100000"/>
                        </a:lnSpc>
                      </a:pPr>
                      <a:r>
                        <a:rPr sz="1150" spc="135" dirty="0">
                          <a:latin typeface="Calibri"/>
                          <a:cs typeface="Calibri"/>
                        </a:rPr>
                        <a:t>EGRESOS</a:t>
                      </a:r>
                      <a:r>
                        <a:rPr sz="115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140" dirty="0">
                          <a:latin typeface="Calibri"/>
                          <a:cs typeface="Calibri"/>
                        </a:rPr>
                        <a:t>FINANCIEROS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52705" algn="r">
                        <a:lnSpc>
                          <a:spcPct val="100000"/>
                        </a:lnSpc>
                      </a:pPr>
                      <a:r>
                        <a:rPr sz="1150" spc="80" dirty="0">
                          <a:latin typeface="Calibri"/>
                          <a:cs typeface="Calibri"/>
                        </a:rPr>
                        <a:t>7,000.00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52705" algn="r">
                        <a:lnSpc>
                          <a:spcPct val="100000"/>
                        </a:lnSpc>
                      </a:pPr>
                      <a:r>
                        <a:rPr sz="1150" spc="75" dirty="0">
                          <a:latin typeface="Calibri"/>
                          <a:cs typeface="Calibri"/>
                        </a:rPr>
                        <a:t>37,000.00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52069" algn="r">
                        <a:lnSpc>
                          <a:spcPct val="100000"/>
                        </a:lnSpc>
                      </a:pPr>
                      <a:r>
                        <a:rPr sz="1150" spc="75" dirty="0">
                          <a:latin typeface="Calibri"/>
                          <a:cs typeface="Calibri"/>
                        </a:rPr>
                        <a:t>44,000.00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52705" algn="r">
                        <a:lnSpc>
                          <a:spcPct val="100000"/>
                        </a:lnSpc>
                      </a:pPr>
                      <a:r>
                        <a:rPr sz="1150" spc="75" dirty="0">
                          <a:latin typeface="Calibri"/>
                          <a:cs typeface="Calibri"/>
                        </a:rPr>
                        <a:t>43,072.94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52069" algn="r">
                        <a:lnSpc>
                          <a:spcPct val="100000"/>
                        </a:lnSpc>
                      </a:pPr>
                      <a:r>
                        <a:rPr sz="1150" spc="75" dirty="0">
                          <a:latin typeface="Calibri"/>
                          <a:cs typeface="Calibri"/>
                        </a:rPr>
                        <a:t>43,072.94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50" spc="90" dirty="0">
                          <a:latin typeface="Calibri"/>
                          <a:cs typeface="Calibri"/>
                        </a:rPr>
                        <a:t>97.89%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50" spc="55" dirty="0">
                          <a:latin typeface="Calibri"/>
                          <a:cs typeface="Calibri"/>
                        </a:rPr>
                        <a:t>57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marR="862330">
                        <a:lnSpc>
                          <a:spcPct val="112500"/>
                        </a:lnSpc>
                        <a:spcBef>
                          <a:spcPts val="345"/>
                        </a:spcBef>
                      </a:pPr>
                      <a:r>
                        <a:rPr sz="1150" spc="150" dirty="0">
                          <a:latin typeface="Calibri"/>
                          <a:cs typeface="Calibri"/>
                        </a:rPr>
                        <a:t>OTROS</a:t>
                      </a:r>
                      <a:r>
                        <a:rPr sz="115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125" dirty="0">
                          <a:latin typeface="Calibri"/>
                          <a:cs typeface="Calibri"/>
                        </a:rPr>
                        <a:t>EGRESOS CORRIENTES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52705" algn="r">
                        <a:lnSpc>
                          <a:spcPct val="100000"/>
                        </a:lnSpc>
                      </a:pPr>
                      <a:r>
                        <a:rPr sz="1150" spc="80" dirty="0">
                          <a:latin typeface="Calibri"/>
                          <a:cs typeface="Calibri"/>
                        </a:rPr>
                        <a:t>1,400.00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52705" algn="r">
                        <a:lnSpc>
                          <a:spcPct val="100000"/>
                        </a:lnSpc>
                      </a:pPr>
                      <a:r>
                        <a:rPr sz="1150" spc="80" dirty="0">
                          <a:latin typeface="Calibri"/>
                          <a:cs typeface="Calibri"/>
                        </a:rPr>
                        <a:t>4,600.00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52705" algn="r">
                        <a:lnSpc>
                          <a:spcPct val="100000"/>
                        </a:lnSpc>
                      </a:pPr>
                      <a:r>
                        <a:rPr sz="1150" spc="80" dirty="0">
                          <a:latin typeface="Calibri"/>
                          <a:cs typeface="Calibri"/>
                        </a:rPr>
                        <a:t>6,000.00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52705" algn="r">
                        <a:lnSpc>
                          <a:spcPct val="100000"/>
                        </a:lnSpc>
                      </a:pPr>
                      <a:r>
                        <a:rPr sz="1150" spc="80" dirty="0">
                          <a:latin typeface="Calibri"/>
                          <a:cs typeface="Calibri"/>
                        </a:rPr>
                        <a:t>1,890.66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52069" algn="r">
                        <a:lnSpc>
                          <a:spcPct val="100000"/>
                        </a:lnSpc>
                      </a:pPr>
                      <a:r>
                        <a:rPr sz="1150" spc="80" dirty="0">
                          <a:latin typeface="Calibri"/>
                          <a:cs typeface="Calibri"/>
                        </a:rPr>
                        <a:t>1,690.66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50" spc="90" dirty="0">
                          <a:latin typeface="Calibri"/>
                          <a:cs typeface="Calibri"/>
                        </a:rPr>
                        <a:t>28.18%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50" spc="55" dirty="0">
                          <a:latin typeface="Calibri"/>
                          <a:cs typeface="Calibri"/>
                        </a:rPr>
                        <a:t>58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marR="12065">
                        <a:lnSpc>
                          <a:spcPts val="1355"/>
                        </a:lnSpc>
                      </a:pPr>
                      <a:r>
                        <a:rPr sz="1150" spc="145" dirty="0">
                          <a:latin typeface="Calibri"/>
                          <a:cs typeface="Calibri"/>
                        </a:rPr>
                        <a:t>TRANSFERENCIAS</a:t>
                      </a:r>
                      <a:r>
                        <a:rPr sz="115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140" dirty="0">
                          <a:latin typeface="Calibri"/>
                          <a:cs typeface="Calibri"/>
                        </a:rPr>
                        <a:t>O</a:t>
                      </a:r>
                      <a:endParaRPr sz="1150">
                        <a:latin typeface="Calibri"/>
                        <a:cs typeface="Calibri"/>
                      </a:endParaRPr>
                    </a:p>
                    <a:p>
                      <a:pPr marL="30480">
                        <a:lnSpc>
                          <a:spcPct val="112500"/>
                        </a:lnSpc>
                      </a:pPr>
                      <a:r>
                        <a:rPr sz="1150" spc="160" dirty="0">
                          <a:latin typeface="Calibri"/>
                          <a:cs typeface="Calibri"/>
                        </a:rPr>
                        <a:t>DONACIONES</a:t>
                      </a:r>
                      <a:r>
                        <a:rPr sz="115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135" dirty="0">
                          <a:latin typeface="Calibri"/>
                          <a:cs typeface="Calibri"/>
                        </a:rPr>
                        <a:t>CORRIENTES</a:t>
                      </a:r>
                      <a:r>
                        <a:rPr sz="115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40" dirty="0">
                          <a:latin typeface="Calibri"/>
                          <a:cs typeface="Calibri"/>
                        </a:rPr>
                        <a:t>- </a:t>
                      </a:r>
                      <a:r>
                        <a:rPr sz="1150" spc="14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15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170" dirty="0">
                          <a:latin typeface="Calibri"/>
                          <a:cs typeface="Calibri"/>
                        </a:rPr>
                        <a:t>POR</a:t>
                      </a:r>
                      <a:r>
                        <a:rPr sz="115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90" dirty="0">
                          <a:latin typeface="Calibri"/>
                          <a:cs typeface="Calibri"/>
                        </a:rPr>
                        <a:t>MIL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52705" algn="r">
                        <a:lnSpc>
                          <a:spcPct val="100000"/>
                        </a:lnSpc>
                      </a:pPr>
                      <a:r>
                        <a:rPr sz="1150" spc="75" dirty="0">
                          <a:latin typeface="Calibri"/>
                          <a:cs typeface="Calibri"/>
                        </a:rPr>
                        <a:t>10,000.00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234950" algn="r">
                        <a:lnSpc>
                          <a:spcPct val="100000"/>
                        </a:lnSpc>
                      </a:pPr>
                      <a:r>
                        <a:rPr sz="1150" spc="40" dirty="0">
                          <a:latin typeface="Calibri"/>
                          <a:cs typeface="Calibri"/>
                        </a:rPr>
                        <a:t>-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52069" algn="r">
                        <a:lnSpc>
                          <a:spcPct val="100000"/>
                        </a:lnSpc>
                      </a:pPr>
                      <a:r>
                        <a:rPr sz="1150" spc="75" dirty="0">
                          <a:latin typeface="Calibri"/>
                          <a:cs typeface="Calibri"/>
                        </a:rPr>
                        <a:t>10,000.00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52705" algn="r">
                        <a:lnSpc>
                          <a:spcPct val="100000"/>
                        </a:lnSpc>
                      </a:pPr>
                      <a:r>
                        <a:rPr sz="1150" spc="80" dirty="0">
                          <a:latin typeface="Calibri"/>
                          <a:cs typeface="Calibri"/>
                        </a:rPr>
                        <a:t>9,526.79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52069" algn="r">
                        <a:lnSpc>
                          <a:spcPct val="100000"/>
                        </a:lnSpc>
                      </a:pPr>
                      <a:r>
                        <a:rPr sz="1150" spc="80" dirty="0">
                          <a:latin typeface="Calibri"/>
                          <a:cs typeface="Calibri"/>
                        </a:rPr>
                        <a:t>9,526.79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50" spc="90" dirty="0">
                          <a:latin typeface="Calibri"/>
                          <a:cs typeface="Calibri"/>
                        </a:rPr>
                        <a:t>95.27%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08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50" spc="55" dirty="0">
                          <a:latin typeface="Calibri"/>
                          <a:cs typeface="Calibri"/>
                        </a:rPr>
                        <a:t>84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marR="260350">
                        <a:lnSpc>
                          <a:spcPct val="112599"/>
                        </a:lnSpc>
                        <a:spcBef>
                          <a:spcPts val="35"/>
                        </a:spcBef>
                      </a:pPr>
                      <a:r>
                        <a:rPr sz="1150" spc="140" dirty="0">
                          <a:latin typeface="Calibri"/>
                          <a:cs typeface="Calibri"/>
                        </a:rPr>
                        <a:t>ADQUISICION</a:t>
                      </a:r>
                      <a:r>
                        <a:rPr sz="115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130" dirty="0">
                          <a:latin typeface="Calibri"/>
                          <a:cs typeface="Calibri"/>
                        </a:rPr>
                        <a:t>BIENES</a:t>
                      </a:r>
                      <a:r>
                        <a:rPr sz="115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114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150" spc="140" dirty="0">
                          <a:latin typeface="Calibri"/>
                          <a:cs typeface="Calibri"/>
                        </a:rPr>
                        <a:t>LARGA</a:t>
                      </a:r>
                      <a:r>
                        <a:rPr sz="115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150" dirty="0">
                          <a:latin typeface="Calibri"/>
                          <a:cs typeface="Calibri"/>
                        </a:rPr>
                        <a:t>DURACION</a:t>
                      </a:r>
                      <a:r>
                        <a:rPr sz="115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90" dirty="0">
                          <a:latin typeface="Calibri"/>
                          <a:cs typeface="Calibri"/>
                        </a:rPr>
                        <a:t>Y </a:t>
                      </a:r>
                      <a:r>
                        <a:rPr sz="1150" spc="130" dirty="0">
                          <a:latin typeface="Calibri"/>
                          <a:cs typeface="Calibri"/>
                        </a:rPr>
                        <a:t>DEPRECIACION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52705" algn="r">
                        <a:lnSpc>
                          <a:spcPct val="100000"/>
                        </a:lnSpc>
                      </a:pPr>
                      <a:r>
                        <a:rPr sz="1150" spc="80" dirty="0">
                          <a:latin typeface="Calibri"/>
                          <a:cs typeface="Calibri"/>
                        </a:rPr>
                        <a:t>7,000.00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52705" algn="r">
                        <a:lnSpc>
                          <a:spcPct val="100000"/>
                        </a:lnSpc>
                      </a:pPr>
                      <a:r>
                        <a:rPr sz="1150" spc="75" dirty="0">
                          <a:latin typeface="Calibri"/>
                          <a:cs typeface="Calibri"/>
                        </a:rPr>
                        <a:t>42,000.00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52069" algn="r">
                        <a:lnSpc>
                          <a:spcPct val="100000"/>
                        </a:lnSpc>
                      </a:pPr>
                      <a:r>
                        <a:rPr sz="1150" spc="75" dirty="0">
                          <a:latin typeface="Calibri"/>
                          <a:cs typeface="Calibri"/>
                        </a:rPr>
                        <a:t>49,000.00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52705" algn="r">
                        <a:lnSpc>
                          <a:spcPct val="100000"/>
                        </a:lnSpc>
                      </a:pPr>
                      <a:r>
                        <a:rPr sz="1150" spc="75" dirty="0">
                          <a:latin typeface="Calibri"/>
                          <a:cs typeface="Calibri"/>
                        </a:rPr>
                        <a:t>29,019.16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52069" algn="r">
                        <a:lnSpc>
                          <a:spcPct val="100000"/>
                        </a:lnSpc>
                      </a:pPr>
                      <a:r>
                        <a:rPr sz="1150" spc="75" dirty="0">
                          <a:latin typeface="Calibri"/>
                          <a:cs typeface="Calibri"/>
                        </a:rPr>
                        <a:t>22,222.34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50" spc="90" dirty="0">
                          <a:latin typeface="Calibri"/>
                          <a:cs typeface="Calibri"/>
                        </a:rPr>
                        <a:t>45.35%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3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50" spc="55" dirty="0">
                          <a:latin typeface="Calibri"/>
                          <a:cs typeface="Calibri"/>
                        </a:rPr>
                        <a:t>97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0480" marR="12065">
                        <a:lnSpc>
                          <a:spcPct val="100000"/>
                        </a:lnSpc>
                      </a:pPr>
                      <a:r>
                        <a:rPr sz="1150" spc="165" dirty="0">
                          <a:latin typeface="Calibri"/>
                          <a:cs typeface="Calibri"/>
                        </a:rPr>
                        <a:t>PASIVO</a:t>
                      </a:r>
                      <a:r>
                        <a:rPr sz="115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50" spc="125" dirty="0">
                          <a:latin typeface="Calibri"/>
                          <a:cs typeface="Calibri"/>
                        </a:rPr>
                        <a:t>CIRCULANTE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52069" algn="r">
                        <a:lnSpc>
                          <a:spcPct val="100000"/>
                        </a:lnSpc>
                      </a:pPr>
                      <a:r>
                        <a:rPr sz="1150" spc="75" dirty="0">
                          <a:latin typeface="Calibri"/>
                          <a:cs typeface="Calibri"/>
                        </a:rPr>
                        <a:t>166,664.09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234950" algn="r">
                        <a:lnSpc>
                          <a:spcPct val="100000"/>
                        </a:lnSpc>
                      </a:pPr>
                      <a:r>
                        <a:rPr sz="1150" spc="40" dirty="0">
                          <a:latin typeface="Calibri"/>
                          <a:cs typeface="Calibri"/>
                        </a:rPr>
                        <a:t>-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52705" algn="r">
                        <a:lnSpc>
                          <a:spcPct val="100000"/>
                        </a:lnSpc>
                      </a:pPr>
                      <a:r>
                        <a:rPr sz="1150" spc="75" dirty="0">
                          <a:latin typeface="Calibri"/>
                          <a:cs typeface="Calibri"/>
                        </a:rPr>
                        <a:t>166,664.09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52705" algn="r">
                        <a:lnSpc>
                          <a:spcPct val="100000"/>
                        </a:lnSpc>
                      </a:pPr>
                      <a:r>
                        <a:rPr sz="1150" spc="75" dirty="0">
                          <a:latin typeface="Calibri"/>
                          <a:cs typeface="Calibri"/>
                        </a:rPr>
                        <a:t>27,719.89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52069" algn="r">
                        <a:lnSpc>
                          <a:spcPct val="100000"/>
                        </a:lnSpc>
                      </a:pPr>
                      <a:r>
                        <a:rPr sz="1150" spc="75" dirty="0">
                          <a:latin typeface="Calibri"/>
                          <a:cs typeface="Calibri"/>
                        </a:rPr>
                        <a:t>27,719.88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50" spc="90" dirty="0">
                          <a:latin typeface="Calibri"/>
                          <a:cs typeface="Calibri"/>
                        </a:rPr>
                        <a:t>16.63%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1206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150" b="1" spc="114" dirty="0">
                          <a:latin typeface="Calibri"/>
                          <a:cs typeface="Calibri"/>
                        </a:rPr>
                        <a:t>TOTAL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150" b="1" spc="75" dirty="0">
                          <a:latin typeface="Calibri"/>
                          <a:cs typeface="Calibri"/>
                        </a:rPr>
                        <a:t>807,732.36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150" b="1" spc="75" dirty="0">
                          <a:latin typeface="Calibri"/>
                          <a:cs typeface="Calibri"/>
                        </a:rPr>
                        <a:t>612,350.00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150" b="1" spc="75" dirty="0">
                          <a:latin typeface="Calibri"/>
                          <a:cs typeface="Calibri"/>
                        </a:rPr>
                        <a:t>1,420,082.36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R="52069" algn="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150" b="1" spc="75" dirty="0">
                          <a:latin typeface="Calibri"/>
                          <a:cs typeface="Calibri"/>
                        </a:rPr>
                        <a:t>1,191,624.15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150" b="1" spc="75" dirty="0">
                          <a:latin typeface="Calibri"/>
                          <a:cs typeface="Calibri"/>
                        </a:rPr>
                        <a:t>1,053,579.89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sz="1150" b="1" spc="90" dirty="0">
                          <a:latin typeface="Calibri"/>
                          <a:cs typeface="Calibri"/>
                        </a:rPr>
                        <a:t>74.19%</a:t>
                      </a:r>
                      <a:endParaRPr sz="1150">
                        <a:latin typeface="Calibri"/>
                        <a:cs typeface="Calibri"/>
                      </a:endParaRPr>
                    </a:p>
                  </a:txBody>
                  <a:tcPr marL="0" marR="0" marT="14414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058014" y="981202"/>
            <a:ext cx="10170795" cy="728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0585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006FC0"/>
                </a:solidFill>
                <a:latin typeface="Arial"/>
                <a:cs typeface="Arial"/>
              </a:rPr>
              <a:t>PRESUPUESTO</a:t>
            </a:r>
            <a:r>
              <a:rPr sz="1500" b="1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06FC0"/>
                </a:solidFill>
                <a:latin typeface="Arial"/>
                <a:cs typeface="Arial"/>
              </a:rPr>
              <a:t>APROBADO</a:t>
            </a:r>
            <a:r>
              <a:rPr sz="15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06FC0"/>
                </a:solidFill>
                <a:latin typeface="Arial"/>
                <a:cs typeface="Arial"/>
              </a:rPr>
              <a:t>Y</a:t>
            </a:r>
            <a:r>
              <a:rPr sz="1500" b="1" spc="-8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006FC0"/>
                </a:solidFill>
                <a:latin typeface="Arial"/>
                <a:cs typeface="Arial"/>
              </a:rPr>
              <a:t>EJECUTADO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30"/>
              </a:spcBef>
            </a:pPr>
            <a:endParaRPr sz="1500">
              <a:latin typeface="Arial"/>
              <a:cs typeface="Arial"/>
            </a:endParaRPr>
          </a:p>
          <a:p>
            <a:pPr marL="9525" algn="ctr">
              <a:lnSpc>
                <a:spcPct val="100000"/>
              </a:lnSpc>
            </a:pPr>
            <a:r>
              <a:rPr sz="1150" b="1" spc="140" dirty="0">
                <a:latin typeface="Calibri"/>
                <a:cs typeface="Calibri"/>
              </a:rPr>
              <a:t>PRESUPUESTO</a:t>
            </a:r>
            <a:r>
              <a:rPr sz="1150" b="1" spc="30" dirty="0">
                <a:latin typeface="Calibri"/>
                <a:cs typeface="Calibri"/>
              </a:rPr>
              <a:t> </a:t>
            </a:r>
            <a:r>
              <a:rPr sz="1150" b="1" spc="135" dirty="0">
                <a:latin typeface="Calibri"/>
                <a:cs typeface="Calibri"/>
              </a:rPr>
              <a:t>PLANIFICADO</a:t>
            </a:r>
            <a:r>
              <a:rPr sz="1150" b="1" spc="35" dirty="0">
                <a:latin typeface="Calibri"/>
                <a:cs typeface="Calibri"/>
              </a:rPr>
              <a:t> </a:t>
            </a:r>
            <a:r>
              <a:rPr sz="1150" b="1" spc="140" dirty="0">
                <a:latin typeface="Calibri"/>
                <a:cs typeface="Calibri"/>
              </a:rPr>
              <a:t>Y</a:t>
            </a:r>
            <a:r>
              <a:rPr sz="1150" b="1" spc="70" dirty="0">
                <a:latin typeface="Calibri"/>
                <a:cs typeface="Calibri"/>
              </a:rPr>
              <a:t> </a:t>
            </a:r>
            <a:r>
              <a:rPr sz="1150" b="1" spc="125" dirty="0">
                <a:latin typeface="Calibri"/>
                <a:cs typeface="Calibri"/>
              </a:rPr>
              <a:t>EJECUTADO</a:t>
            </a:r>
            <a:endParaRPr sz="115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45832" y="1509979"/>
            <a:ext cx="10206990" cy="217170"/>
            <a:chOff x="1045832" y="1509979"/>
            <a:chExt cx="10206990" cy="217170"/>
          </a:xfrm>
        </p:grpSpPr>
        <p:sp>
          <p:nvSpPr>
            <p:cNvPr id="8" name="object 8"/>
            <p:cNvSpPr/>
            <p:nvPr/>
          </p:nvSpPr>
          <p:spPr>
            <a:xfrm>
              <a:off x="1045819" y="1509978"/>
              <a:ext cx="10206990" cy="217170"/>
            </a:xfrm>
            <a:custGeom>
              <a:avLst/>
              <a:gdLst/>
              <a:ahLst/>
              <a:cxnLst/>
              <a:rect l="l" t="t" r="r" b="b"/>
              <a:pathLst>
                <a:path w="10206990" h="217169">
                  <a:moveTo>
                    <a:pt x="12192" y="0"/>
                  </a:moveTo>
                  <a:lnTo>
                    <a:pt x="0" y="0"/>
                  </a:lnTo>
                  <a:lnTo>
                    <a:pt x="0" y="216801"/>
                  </a:lnTo>
                  <a:lnTo>
                    <a:pt x="12192" y="216801"/>
                  </a:lnTo>
                  <a:lnTo>
                    <a:pt x="12192" y="0"/>
                  </a:lnTo>
                  <a:close/>
                </a:path>
                <a:path w="10206990" h="217169">
                  <a:moveTo>
                    <a:pt x="10206939" y="9804"/>
                  </a:moveTo>
                  <a:lnTo>
                    <a:pt x="10182555" y="9804"/>
                  </a:lnTo>
                  <a:lnTo>
                    <a:pt x="10182555" y="216801"/>
                  </a:lnTo>
                  <a:lnTo>
                    <a:pt x="10206939" y="216801"/>
                  </a:lnTo>
                  <a:lnTo>
                    <a:pt x="10206939" y="98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58011" y="1509978"/>
              <a:ext cx="10194925" cy="217170"/>
            </a:xfrm>
            <a:custGeom>
              <a:avLst/>
              <a:gdLst/>
              <a:ahLst/>
              <a:cxnLst/>
              <a:rect l="l" t="t" r="r" b="b"/>
              <a:pathLst>
                <a:path w="10194925" h="217169">
                  <a:moveTo>
                    <a:pt x="10194417" y="0"/>
                  </a:moveTo>
                  <a:lnTo>
                    <a:pt x="0" y="0"/>
                  </a:lnTo>
                  <a:lnTo>
                    <a:pt x="0" y="9740"/>
                  </a:lnTo>
                  <a:lnTo>
                    <a:pt x="10194417" y="9740"/>
                  </a:lnTo>
                  <a:lnTo>
                    <a:pt x="10194417" y="0"/>
                  </a:lnTo>
                  <a:close/>
                </a:path>
                <a:path w="10194925" h="217169">
                  <a:moveTo>
                    <a:pt x="10194747" y="197116"/>
                  </a:moveTo>
                  <a:lnTo>
                    <a:pt x="0" y="197116"/>
                  </a:lnTo>
                  <a:lnTo>
                    <a:pt x="0" y="216801"/>
                  </a:lnTo>
                  <a:lnTo>
                    <a:pt x="10194747" y="216801"/>
                  </a:lnTo>
                  <a:lnTo>
                    <a:pt x="10194747" y="1971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8249" y="1493265"/>
            <a:ext cx="7516495" cy="38227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1694" rIns="0" bIns="0" rtlCol="0">
            <a:spAutoFit/>
          </a:bodyPr>
          <a:lstStyle/>
          <a:p>
            <a:pPr marL="1283335">
              <a:lnSpc>
                <a:spcPct val="100000"/>
              </a:lnSpc>
              <a:spcBef>
                <a:spcPts val="100"/>
              </a:spcBef>
            </a:pPr>
            <a:r>
              <a:rPr sz="1800" spc="-10" dirty="0"/>
              <a:t>ESTADO</a:t>
            </a:r>
            <a:r>
              <a:rPr sz="1800" spc="-40" dirty="0"/>
              <a:t> </a:t>
            </a:r>
            <a:r>
              <a:rPr sz="1800" dirty="0"/>
              <a:t>DE</a:t>
            </a:r>
            <a:r>
              <a:rPr sz="1800" spc="-75" dirty="0"/>
              <a:t> </a:t>
            </a:r>
            <a:r>
              <a:rPr sz="1800" dirty="0"/>
              <a:t>SITUACION</a:t>
            </a:r>
            <a:r>
              <a:rPr sz="1800" spc="-40" dirty="0"/>
              <a:t> </a:t>
            </a:r>
            <a:r>
              <a:rPr sz="1800" spc="-10" dirty="0"/>
              <a:t>FINANCIERA</a:t>
            </a:r>
            <a:endParaRPr sz="18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1232" y="865441"/>
            <a:ext cx="807237" cy="6278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985264" y="5474309"/>
            <a:ext cx="87541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Total</a:t>
            </a:r>
            <a:r>
              <a:rPr sz="1800" b="1" spc="30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30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Activos</a:t>
            </a:r>
            <a:r>
              <a:rPr sz="1800" b="1" spc="30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y</a:t>
            </a:r>
            <a:r>
              <a:rPr sz="1800" b="1" spc="2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Patrimonio</a:t>
            </a:r>
            <a:r>
              <a:rPr sz="1800" b="1" spc="2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disminuyeron</a:t>
            </a:r>
            <a:r>
              <a:rPr sz="1800" b="1" spc="30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por</a:t>
            </a:r>
            <a:r>
              <a:rPr sz="1800" b="1" spc="30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los</a:t>
            </a:r>
            <a:r>
              <a:rPr sz="1800" b="1" spc="30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valores</a:t>
            </a:r>
            <a:r>
              <a:rPr sz="1800" b="1" spc="30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transferidos</a:t>
            </a:r>
            <a:r>
              <a:rPr sz="1800" b="1" spc="30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30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UTMACH</a:t>
            </a:r>
            <a:r>
              <a:rPr sz="1800" b="1" spc="30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por </a:t>
            </a:r>
            <a:r>
              <a:rPr sz="1800" b="1" spc="-10" dirty="0">
                <a:latin typeface="Calibri"/>
                <a:cs typeface="Calibri"/>
              </a:rPr>
              <a:t>Excedentes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años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anteriores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Maestrías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Posgrado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por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el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valor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US$568,670.11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4095" y="987933"/>
            <a:ext cx="2940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/>
              <a:t>ESTADO</a:t>
            </a:r>
            <a:r>
              <a:rPr sz="1800" spc="-30" dirty="0"/>
              <a:t> </a:t>
            </a:r>
            <a:r>
              <a:rPr sz="1800" dirty="0"/>
              <a:t>DE</a:t>
            </a:r>
            <a:r>
              <a:rPr sz="1800" spc="-70" dirty="0"/>
              <a:t> </a:t>
            </a:r>
            <a:r>
              <a:rPr sz="1800" spc="-30" dirty="0"/>
              <a:t>RESULTADOS</a:t>
            </a:r>
            <a:endParaRPr sz="1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2220" y="897704"/>
            <a:ext cx="650032" cy="77428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39452" y="2308247"/>
            <a:ext cx="116967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505" dirty="0">
                <a:latin typeface="Times New Roman"/>
                <a:cs typeface="Times New Roman"/>
              </a:rPr>
              <a:t>UTILIDAD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00730" y="2308247"/>
            <a:ext cx="2477135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610" dirty="0">
                <a:latin typeface="Times New Roman"/>
                <a:cs typeface="Times New Roman"/>
              </a:rPr>
              <a:t>NETA</a:t>
            </a:r>
            <a:r>
              <a:rPr sz="1000" spc="180" dirty="0">
                <a:latin typeface="Times New Roman"/>
                <a:cs typeface="Times New Roman"/>
              </a:rPr>
              <a:t> </a:t>
            </a:r>
            <a:r>
              <a:rPr sz="1000" spc="570" dirty="0">
                <a:latin typeface="Times New Roman"/>
                <a:cs typeface="Times New Roman"/>
              </a:rPr>
              <a:t>DEL</a:t>
            </a:r>
            <a:r>
              <a:rPr sz="1000" spc="160" dirty="0">
                <a:latin typeface="Times New Roman"/>
                <a:cs typeface="Times New Roman"/>
              </a:rPr>
              <a:t> </a:t>
            </a:r>
            <a:r>
              <a:rPr sz="1000" spc="495" dirty="0">
                <a:latin typeface="Times New Roman"/>
                <a:cs typeface="Times New Roman"/>
              </a:rPr>
              <a:t>EJERCICIO</a:t>
            </a:r>
            <a:endParaRPr sz="10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801535" y="1817188"/>
          <a:ext cx="4191000" cy="66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4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marL="13970" algn="ctr">
                        <a:lnSpc>
                          <a:spcPts val="1180"/>
                        </a:lnSpc>
                        <a:spcBef>
                          <a:spcPts val="20"/>
                        </a:spcBef>
                      </a:pPr>
                      <a:r>
                        <a:rPr sz="1000" b="1" spc="465" dirty="0">
                          <a:latin typeface="Times New Roman"/>
                          <a:cs typeface="Times New Roman"/>
                        </a:rPr>
                        <a:t>2023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180"/>
                        </a:lnSpc>
                        <a:spcBef>
                          <a:spcPts val="20"/>
                        </a:spcBef>
                      </a:pPr>
                      <a:r>
                        <a:rPr sz="1000" b="1" spc="465" dirty="0">
                          <a:latin typeface="Times New Roman"/>
                          <a:cs typeface="Times New Roman"/>
                        </a:rPr>
                        <a:t>2024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12065" algn="ctr">
                        <a:lnSpc>
                          <a:spcPts val="1180"/>
                        </a:lnSpc>
                        <a:spcBef>
                          <a:spcPts val="20"/>
                        </a:spcBef>
                      </a:pPr>
                      <a:r>
                        <a:rPr sz="1000" spc="409" dirty="0">
                          <a:latin typeface="Times New Roman"/>
                          <a:cs typeface="Times New Roman"/>
                        </a:rPr>
                        <a:t>2,883,489.59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80"/>
                        </a:lnSpc>
                        <a:spcBef>
                          <a:spcPts val="20"/>
                        </a:spcBef>
                      </a:pPr>
                      <a:r>
                        <a:rPr sz="1000" spc="409" dirty="0">
                          <a:latin typeface="Times New Roman"/>
                          <a:cs typeface="Times New Roman"/>
                        </a:rPr>
                        <a:t>1,256,877.48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12065" algn="ctr">
                        <a:lnSpc>
                          <a:spcPts val="1180"/>
                        </a:lnSpc>
                        <a:spcBef>
                          <a:spcPts val="20"/>
                        </a:spcBef>
                      </a:pPr>
                      <a:r>
                        <a:rPr sz="1000" spc="409" dirty="0">
                          <a:latin typeface="Times New Roman"/>
                          <a:cs typeface="Times New Roman"/>
                        </a:rPr>
                        <a:t>2,868,010.06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1180"/>
                        </a:lnSpc>
                        <a:spcBef>
                          <a:spcPts val="20"/>
                        </a:spcBef>
                      </a:pPr>
                      <a:r>
                        <a:rPr sz="1000" spc="409" dirty="0">
                          <a:latin typeface="Times New Roman"/>
                          <a:cs typeface="Times New Roman"/>
                        </a:rPr>
                        <a:t>1,008,392.85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13335" algn="ctr">
                        <a:lnSpc>
                          <a:spcPts val="1180"/>
                        </a:lnSpc>
                        <a:spcBef>
                          <a:spcPts val="20"/>
                        </a:spcBef>
                      </a:pPr>
                      <a:r>
                        <a:rPr sz="1000" spc="420" dirty="0">
                          <a:latin typeface="Times New Roman"/>
                          <a:cs typeface="Times New Roman"/>
                        </a:rPr>
                        <a:t>15,479.53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180"/>
                        </a:lnSpc>
                        <a:spcBef>
                          <a:spcPts val="20"/>
                        </a:spcBef>
                      </a:pPr>
                      <a:r>
                        <a:rPr sz="1000" spc="425" dirty="0">
                          <a:latin typeface="Times New Roman"/>
                          <a:cs typeface="Times New Roman"/>
                        </a:rPr>
                        <a:t>248,484.63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739452" y="1505562"/>
            <a:ext cx="6279515" cy="8140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65960">
              <a:lnSpc>
                <a:spcPct val="100000"/>
              </a:lnSpc>
              <a:spcBef>
                <a:spcPts val="90"/>
              </a:spcBef>
            </a:pPr>
            <a:r>
              <a:rPr sz="1000" spc="455" dirty="0">
                <a:latin typeface="Times New Roman"/>
                <a:cs typeface="Times New Roman"/>
              </a:rPr>
              <a:t>Resumen</a:t>
            </a:r>
            <a:r>
              <a:rPr sz="1000" spc="135" dirty="0">
                <a:latin typeface="Times New Roman"/>
                <a:cs typeface="Times New Roman"/>
              </a:rPr>
              <a:t> </a:t>
            </a:r>
            <a:r>
              <a:rPr sz="1000" spc="405" dirty="0">
                <a:latin typeface="Times New Roman"/>
                <a:cs typeface="Times New Roman"/>
              </a:rPr>
              <a:t>Comparativo</a:t>
            </a:r>
            <a:r>
              <a:rPr sz="1000" spc="265" dirty="0">
                <a:latin typeface="Times New Roman"/>
                <a:cs typeface="Times New Roman"/>
              </a:rPr>
              <a:t> </a:t>
            </a:r>
            <a:r>
              <a:rPr sz="1000" spc="405" dirty="0">
                <a:latin typeface="Times New Roman"/>
                <a:cs typeface="Times New Roman"/>
              </a:rPr>
              <a:t>Estado</a:t>
            </a:r>
            <a:r>
              <a:rPr sz="1000" spc="270" dirty="0">
                <a:latin typeface="Times New Roman"/>
                <a:cs typeface="Times New Roman"/>
              </a:rPr>
              <a:t> </a:t>
            </a:r>
            <a:r>
              <a:rPr sz="1000" spc="450" dirty="0">
                <a:latin typeface="Times New Roman"/>
                <a:cs typeface="Times New Roman"/>
              </a:rPr>
              <a:t>de</a:t>
            </a:r>
            <a:r>
              <a:rPr sz="1000" spc="250" dirty="0">
                <a:latin typeface="Times New Roman"/>
                <a:cs typeface="Times New Roman"/>
              </a:rPr>
              <a:t> </a:t>
            </a:r>
            <a:r>
              <a:rPr sz="1000" spc="365" dirty="0">
                <a:latin typeface="Times New Roman"/>
                <a:cs typeface="Times New Roman"/>
              </a:rPr>
              <a:t>Resultados</a:t>
            </a:r>
            <a:endParaRPr sz="1000">
              <a:latin typeface="Times New Roman"/>
              <a:cs typeface="Times New Roman"/>
            </a:endParaRPr>
          </a:p>
          <a:p>
            <a:pPr marL="12700" marR="4975225">
              <a:lnSpc>
                <a:spcPct val="108500"/>
              </a:lnSpc>
              <a:spcBef>
                <a:spcPts val="1115"/>
              </a:spcBef>
            </a:pPr>
            <a:r>
              <a:rPr sz="1000" spc="445" dirty="0">
                <a:latin typeface="Times New Roman"/>
                <a:cs typeface="Times New Roman"/>
              </a:rPr>
              <a:t>Años </a:t>
            </a:r>
            <a:r>
              <a:rPr sz="1000" spc="530" dirty="0">
                <a:latin typeface="Times New Roman"/>
                <a:cs typeface="Times New Roman"/>
              </a:rPr>
              <a:t>INGRESOS: </a:t>
            </a:r>
            <a:r>
              <a:rPr sz="1000" spc="545" dirty="0">
                <a:latin typeface="Times New Roman"/>
                <a:cs typeface="Times New Roman"/>
              </a:rPr>
              <a:t>GASTOS: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38835" y="3473871"/>
            <a:ext cx="236220" cy="1155065"/>
          </a:xfrm>
          <a:custGeom>
            <a:avLst/>
            <a:gdLst/>
            <a:ahLst/>
            <a:cxnLst/>
            <a:rect l="l" t="t" r="r" b="b"/>
            <a:pathLst>
              <a:path w="236220" h="1155064">
                <a:moveTo>
                  <a:pt x="235886" y="0"/>
                </a:moveTo>
                <a:lnTo>
                  <a:pt x="0" y="0"/>
                </a:lnTo>
                <a:lnTo>
                  <a:pt x="0" y="1154567"/>
                </a:lnTo>
                <a:lnTo>
                  <a:pt x="235886" y="1154567"/>
                </a:lnTo>
                <a:lnTo>
                  <a:pt x="235886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77539" y="4125758"/>
            <a:ext cx="236220" cy="502920"/>
          </a:xfrm>
          <a:custGeom>
            <a:avLst/>
            <a:gdLst/>
            <a:ahLst/>
            <a:cxnLst/>
            <a:rect l="l" t="t" r="r" b="b"/>
            <a:pathLst>
              <a:path w="236220" h="502920">
                <a:moveTo>
                  <a:pt x="235886" y="0"/>
                </a:moveTo>
                <a:lnTo>
                  <a:pt x="0" y="0"/>
                </a:lnTo>
                <a:lnTo>
                  <a:pt x="0" y="502680"/>
                </a:lnTo>
                <a:lnTo>
                  <a:pt x="235886" y="502680"/>
                </a:lnTo>
                <a:lnTo>
                  <a:pt x="235886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79157" y="3481725"/>
            <a:ext cx="236220" cy="1146810"/>
          </a:xfrm>
          <a:custGeom>
            <a:avLst/>
            <a:gdLst/>
            <a:ahLst/>
            <a:cxnLst/>
            <a:rect l="l" t="t" r="r" b="b"/>
            <a:pathLst>
              <a:path w="236220" h="1146810">
                <a:moveTo>
                  <a:pt x="235886" y="0"/>
                </a:moveTo>
                <a:lnTo>
                  <a:pt x="0" y="0"/>
                </a:lnTo>
                <a:lnTo>
                  <a:pt x="0" y="1146713"/>
                </a:lnTo>
                <a:lnTo>
                  <a:pt x="235886" y="1146713"/>
                </a:lnTo>
                <a:lnTo>
                  <a:pt x="23588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17860" y="4227861"/>
            <a:ext cx="236220" cy="400685"/>
          </a:xfrm>
          <a:custGeom>
            <a:avLst/>
            <a:gdLst/>
            <a:ahLst/>
            <a:cxnLst/>
            <a:rect l="l" t="t" r="r" b="b"/>
            <a:pathLst>
              <a:path w="236220" h="400685">
                <a:moveTo>
                  <a:pt x="235886" y="0"/>
                </a:moveTo>
                <a:lnTo>
                  <a:pt x="0" y="0"/>
                </a:lnTo>
                <a:lnTo>
                  <a:pt x="0" y="400578"/>
                </a:lnTo>
                <a:lnTo>
                  <a:pt x="235886" y="400578"/>
                </a:lnTo>
                <a:lnTo>
                  <a:pt x="23588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58181" y="4526315"/>
            <a:ext cx="236220" cy="102235"/>
          </a:xfrm>
          <a:custGeom>
            <a:avLst/>
            <a:gdLst/>
            <a:ahLst/>
            <a:cxnLst/>
            <a:rect l="l" t="t" r="r" b="b"/>
            <a:pathLst>
              <a:path w="236220" h="102235">
                <a:moveTo>
                  <a:pt x="235886" y="0"/>
                </a:moveTo>
                <a:lnTo>
                  <a:pt x="0" y="0"/>
                </a:lnTo>
                <a:lnTo>
                  <a:pt x="0" y="102123"/>
                </a:lnTo>
                <a:lnTo>
                  <a:pt x="235886" y="102123"/>
                </a:lnTo>
                <a:lnTo>
                  <a:pt x="23588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58600" y="4816936"/>
            <a:ext cx="110489" cy="47625"/>
          </a:xfrm>
          <a:custGeom>
            <a:avLst/>
            <a:gdLst/>
            <a:ahLst/>
            <a:cxnLst/>
            <a:rect l="l" t="t" r="r" b="b"/>
            <a:pathLst>
              <a:path w="110489" h="47625">
                <a:moveTo>
                  <a:pt x="110080" y="0"/>
                </a:moveTo>
                <a:lnTo>
                  <a:pt x="0" y="0"/>
                </a:lnTo>
                <a:lnTo>
                  <a:pt x="0" y="47124"/>
                </a:lnTo>
                <a:lnTo>
                  <a:pt x="110080" y="47124"/>
                </a:lnTo>
                <a:lnTo>
                  <a:pt x="11008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58600" y="4966163"/>
            <a:ext cx="110489" cy="55244"/>
          </a:xfrm>
          <a:custGeom>
            <a:avLst/>
            <a:gdLst/>
            <a:ahLst/>
            <a:cxnLst/>
            <a:rect l="l" t="t" r="r" b="b"/>
            <a:pathLst>
              <a:path w="110489" h="55245">
                <a:moveTo>
                  <a:pt x="110080" y="0"/>
                </a:moveTo>
                <a:lnTo>
                  <a:pt x="0" y="0"/>
                </a:lnTo>
                <a:lnTo>
                  <a:pt x="0" y="54978"/>
                </a:lnTo>
                <a:lnTo>
                  <a:pt x="110080" y="54978"/>
                </a:lnTo>
                <a:lnTo>
                  <a:pt x="11008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58600" y="5115391"/>
            <a:ext cx="110489" cy="55244"/>
          </a:xfrm>
          <a:custGeom>
            <a:avLst/>
            <a:gdLst/>
            <a:ahLst/>
            <a:cxnLst/>
            <a:rect l="l" t="t" r="r" b="b"/>
            <a:pathLst>
              <a:path w="110489" h="55245">
                <a:moveTo>
                  <a:pt x="110080" y="0"/>
                </a:moveTo>
                <a:lnTo>
                  <a:pt x="0" y="0"/>
                </a:lnTo>
                <a:lnTo>
                  <a:pt x="0" y="54978"/>
                </a:lnTo>
                <a:lnTo>
                  <a:pt x="110080" y="54978"/>
                </a:lnTo>
                <a:lnTo>
                  <a:pt x="11008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2305396" y="2954431"/>
          <a:ext cx="7658099" cy="23704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4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8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8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3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670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350" spc="-31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,489.59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350" spc="-31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,010.06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635"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177290">
                        <a:lnSpc>
                          <a:spcPct val="100000"/>
                        </a:lnSpc>
                      </a:pPr>
                      <a:r>
                        <a:rPr sz="1350" spc="-30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2,883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1772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50" spc="-30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2,868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50" spc="-30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15,479.53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 vert="vert27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5461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50" spc="-31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1,256,877.48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446405">
                        <a:lnSpc>
                          <a:spcPct val="100000"/>
                        </a:lnSpc>
                      </a:pPr>
                      <a:r>
                        <a:rPr sz="1350" spc="-310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1,008,392.85</a:t>
                      </a:r>
                      <a:endParaRPr sz="13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41605">
                        <a:lnSpc>
                          <a:spcPct val="100000"/>
                        </a:lnSpc>
                      </a:pPr>
                      <a:r>
                        <a:rPr sz="1350" spc="-315" dirty="0">
                          <a:solidFill>
                            <a:srgbClr val="7E7E7E"/>
                          </a:solidFill>
                          <a:latin typeface="Calibri"/>
                          <a:cs typeface="Calibri"/>
                        </a:rPr>
                        <a:t>248,484.63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 vert="vert27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97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50" spc="34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50" spc="34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2024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84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50" spc="35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INGRESOS: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750" spc="3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2,883,489</a:t>
                      </a:r>
                      <a:r>
                        <a:rPr sz="750" spc="-4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28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.59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750" spc="32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1,256,877</a:t>
                      </a:r>
                      <a:r>
                        <a:rPr sz="750" spc="-4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28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.48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2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50" spc="35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GASTOS: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spc="3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2,868,010</a:t>
                      </a:r>
                      <a:r>
                        <a:rPr sz="750" spc="-6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28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.06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50" spc="3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1,008,392</a:t>
                      </a:r>
                      <a:r>
                        <a:rPr sz="750" spc="-6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28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.85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0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7060" marR="41275" indent="-39687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750" spc="35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UTILIDAD</a:t>
                      </a:r>
                      <a:r>
                        <a:rPr sz="750" spc="18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750" spc="39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NETA</a:t>
                      </a:r>
                      <a:r>
                        <a:rPr sz="750" spc="2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33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750" spc="3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EJERCICIO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750" spc="32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15,479.53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750" spc="315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248,484.</a:t>
                      </a:r>
                      <a:r>
                        <a:rPr sz="750" spc="-5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330" dirty="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63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9050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1411986" y="5489854"/>
            <a:ext cx="9963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La</a:t>
            </a:r>
            <a:r>
              <a:rPr sz="1800" b="1" spc="4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utilidad</a:t>
            </a:r>
            <a:r>
              <a:rPr sz="1800" b="1" spc="4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refleja</a:t>
            </a:r>
            <a:r>
              <a:rPr sz="1800" b="1" spc="4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el</a:t>
            </a:r>
            <a:r>
              <a:rPr sz="1800" b="1" spc="4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incremento</a:t>
            </a:r>
            <a:r>
              <a:rPr sz="1800" b="1" spc="4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4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los</a:t>
            </a:r>
            <a:r>
              <a:rPr sz="1800" b="1" spc="4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programas</a:t>
            </a:r>
            <a:r>
              <a:rPr sz="1800" b="1" spc="4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4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maestrías</a:t>
            </a:r>
            <a:r>
              <a:rPr sz="1800" b="1" spc="4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4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posgrado</a:t>
            </a:r>
            <a:r>
              <a:rPr sz="1800" b="1" spc="4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y</a:t>
            </a:r>
            <a:r>
              <a:rPr sz="1800" b="1" spc="4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por</a:t>
            </a:r>
            <a:r>
              <a:rPr sz="1800" b="1" spc="4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el</a:t>
            </a:r>
            <a:r>
              <a:rPr sz="1800" b="1" spc="4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proceso</a:t>
            </a:r>
            <a:r>
              <a:rPr sz="1800" b="1" spc="434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de </a:t>
            </a:r>
            <a:r>
              <a:rPr sz="1800" b="1" spc="-10" dirty="0">
                <a:latin typeface="Calibri"/>
                <a:cs typeface="Calibri"/>
              </a:rPr>
              <a:t>Fiscalización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construcción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del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edificio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CRAI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que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comenzó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facturar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desde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Julio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del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2024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51743" y="1788287"/>
          <a:ext cx="10332080" cy="198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3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9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13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50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97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13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135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563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199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8199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94487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98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ene-</a:t>
                      </a:r>
                      <a:r>
                        <a:rPr sz="1100" b="1" spc="-35" dirty="0">
                          <a:latin typeface="Calibri"/>
                          <a:cs typeface="Calibri"/>
                        </a:rPr>
                        <a:t>24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feb-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24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b="1" spc="-25" dirty="0">
                          <a:latin typeface="Calibri"/>
                          <a:cs typeface="Calibri"/>
                        </a:rPr>
                        <a:t>mar-</a:t>
                      </a:r>
                      <a:r>
                        <a:rPr sz="1100" b="1" spc="-35" dirty="0">
                          <a:latin typeface="Calibri"/>
                          <a:cs typeface="Calibri"/>
                        </a:rPr>
                        <a:t>24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b="1" spc="-20" dirty="0">
                          <a:latin typeface="Calibri"/>
                          <a:cs typeface="Calibri"/>
                        </a:rPr>
                        <a:t>abr-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24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b="1" spc="-25" dirty="0">
                          <a:latin typeface="Calibri"/>
                          <a:cs typeface="Calibri"/>
                        </a:rPr>
                        <a:t>may-24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812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jun-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24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jul-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24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b="1" spc="-20" dirty="0">
                          <a:latin typeface="Calibri"/>
                          <a:cs typeface="Calibri"/>
                        </a:rPr>
                        <a:t>ago-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24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sep-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24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b="1" spc="-20" dirty="0">
                          <a:latin typeface="Calibri"/>
                          <a:cs typeface="Calibri"/>
                        </a:rPr>
                        <a:t>oct-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24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nov-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24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dic-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24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TOTAL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56348" y="2041684"/>
          <a:ext cx="10354939" cy="42652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3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5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9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12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5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1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26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737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93789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56210">
                <a:tc>
                  <a:txBody>
                    <a:bodyPr/>
                    <a:lstStyle/>
                    <a:p>
                      <a:pPr marL="27305">
                        <a:lnSpc>
                          <a:spcPts val="1060"/>
                        </a:lnSpc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INGRESOS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grid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065">
                <a:tc>
                  <a:txBody>
                    <a:bodyPr/>
                    <a:lstStyle/>
                    <a:p>
                      <a:pPr marL="27305">
                        <a:lnSpc>
                          <a:spcPts val="117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VENTAS</a:t>
                      </a:r>
                      <a:r>
                        <a:rPr sz="11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BIENES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Y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73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SERVICIOS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45085" algn="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61,962.72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53975" algn="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75,032.58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77470" algn="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64,610.42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35560" algn="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67,580.44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04775" algn="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186,820.57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45085" algn="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85,695.78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35560" algn="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131,900.35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35560" algn="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115,951.76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45085" algn="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138,165.03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35560" algn="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87,257.67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35560" algn="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124,371.40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26034" algn="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114,470.61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42545" algn="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100" spc="4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1,253,819.33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OTROS</a:t>
                      </a:r>
                      <a:r>
                        <a:rPr sz="11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INGRESOS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20" dirty="0">
                          <a:latin typeface="Calibri"/>
                          <a:cs typeface="Calibri"/>
                        </a:rPr>
                        <a:t>0.00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20" dirty="0">
                          <a:latin typeface="Calibri"/>
                          <a:cs typeface="Calibri"/>
                        </a:rPr>
                        <a:t>1.37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20" dirty="0">
                          <a:latin typeface="Calibri"/>
                          <a:cs typeface="Calibri"/>
                        </a:rPr>
                        <a:t>0.00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20" dirty="0">
                          <a:latin typeface="Calibri"/>
                          <a:cs typeface="Calibri"/>
                        </a:rPr>
                        <a:t>0.00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4775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20" dirty="0">
                          <a:latin typeface="Calibri"/>
                          <a:cs typeface="Calibri"/>
                        </a:rPr>
                        <a:t>0.00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20" dirty="0">
                          <a:latin typeface="Calibri"/>
                          <a:cs typeface="Calibri"/>
                        </a:rPr>
                        <a:t>0.00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20" dirty="0">
                          <a:latin typeface="Calibri"/>
                          <a:cs typeface="Calibri"/>
                        </a:rPr>
                        <a:t>0.00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20" dirty="0">
                          <a:latin typeface="Calibri"/>
                          <a:cs typeface="Calibri"/>
                        </a:rPr>
                        <a:t>0.00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20" dirty="0">
                          <a:latin typeface="Calibri"/>
                          <a:cs typeface="Calibri"/>
                        </a:rPr>
                        <a:t>0.00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19.23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2,173.75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863.80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00000"/>
                        </a:lnSpc>
                        <a:spcBef>
                          <a:spcPts val="110"/>
                        </a:spcBef>
                        <a:tabLst>
                          <a:tab pos="386715" algn="l"/>
                        </a:tabLst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3,058.15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795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100" b="1" spc="-35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INGRESOS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085" algn="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61,962.72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75,033.95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64,610.42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67,580.44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4775" algn="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186,820.57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85,695.78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131,900.35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115,951.76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138,165.03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87,276.90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126,545.15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115,334.41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100" b="1" spc="4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1,256,877.48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6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7305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GASTOS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REMUNERACIONES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4140" marB="0"/>
                </a:tc>
                <a:tc>
                  <a:txBody>
                    <a:bodyPr/>
                    <a:lstStyle/>
                    <a:p>
                      <a:pPr marR="45085" algn="r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27,506.60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4140" marB="0"/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28,602.87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4140" marB="0"/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28,759.51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4140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29,951.73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4140" marB="0"/>
                </a:tc>
                <a:tc>
                  <a:txBody>
                    <a:bodyPr/>
                    <a:lstStyle/>
                    <a:p>
                      <a:pPr marR="104775" algn="r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32,168.17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4140" marB="0"/>
                </a:tc>
                <a:tc>
                  <a:txBody>
                    <a:bodyPr/>
                    <a:lstStyle/>
                    <a:p>
                      <a:pPr marR="45085" algn="r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32,426.60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4140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32,250.39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4140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31,631.02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4140" marB="0"/>
                </a:tc>
                <a:tc>
                  <a:txBody>
                    <a:bodyPr/>
                    <a:lstStyle/>
                    <a:p>
                      <a:pPr marR="45085" algn="r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31,631.02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4140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32,252.96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4140" marB="0"/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32,323.88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4140" marB="0"/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31,569.08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4140" marB="0"/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00000"/>
                        </a:lnSpc>
                        <a:spcBef>
                          <a:spcPts val="820"/>
                        </a:spcBef>
                        <a:tabLst>
                          <a:tab pos="257810" algn="l"/>
                        </a:tabLst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371,073.83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414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559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GASTOS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BIENES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Y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730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SERVICIOS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45085" algn="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31,431.52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53975" algn="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40,413.69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77470" algn="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29,198.03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35560" algn="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36,319.51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04775" algn="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53,403.39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45085" algn="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32,942.64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35560" algn="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46,999.26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35560" algn="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49,560.89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45085" algn="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60,400.67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35560" algn="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49,904.88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35560" algn="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69,459.79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26034" algn="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75,329.10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41910" algn="r">
                        <a:lnSpc>
                          <a:spcPct val="100000"/>
                        </a:lnSpc>
                        <a:tabLst>
                          <a:tab pos="257810" algn="l"/>
                        </a:tabLst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575,363.37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6559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GASTOS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73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FINANCIEROS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45085" algn="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1,165.26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53975" algn="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3,931.18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77470" algn="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3,585.61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35560" algn="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2,793.45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04775" algn="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7,304.66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45085" algn="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520.74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35560" algn="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6,717.46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35560" algn="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892.77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45085" algn="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7,510.40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35560" algn="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283.21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35560" algn="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6,145.60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26670" algn="r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3,913.26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43180" algn="r">
                        <a:lnSpc>
                          <a:spcPct val="100000"/>
                        </a:lnSpc>
                        <a:tabLst>
                          <a:tab pos="321945" algn="l"/>
                        </a:tabLst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44,763.60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IMPUESTOS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1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POR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73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MIL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4508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1,303.33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5397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1,303.33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7747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1,303.33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3556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1,303.33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0477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1,303.33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4508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430.02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3556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430.02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3556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430.02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4508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430.02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3556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430.02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3556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430.02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26034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430.02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41910" algn="r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386715" algn="l"/>
                        </a:tabLst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9,526.79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DEPRECIACIONES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085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562.60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562.60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562.60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562.60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4775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562.60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085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562.60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615.94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599.27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085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599.27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756.90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848.68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869.60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00000"/>
                        </a:lnSpc>
                        <a:spcBef>
                          <a:spcPts val="819"/>
                        </a:spcBef>
                        <a:tabLst>
                          <a:tab pos="386715" algn="l"/>
                        </a:tabLst>
                      </a:pPr>
                      <a:r>
                        <a:rPr sz="1100" spc="-5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7,665.26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04139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73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35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11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latin typeface="Calibri"/>
                          <a:cs typeface="Calibri"/>
                        </a:rPr>
                        <a:t>GASTOS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4508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61,969.31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5397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74,813.67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7683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63,409.08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3556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70,930.62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0477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94,742.15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4445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66,882.60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3556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87,013.07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3556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83,113.97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4445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100,571.38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3556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83,627.97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3556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109,207.97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26034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112,111.06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14604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1,008,392.85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7302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9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9230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UTILIDAD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100" b="1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6.59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220.28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1,201.34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1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3,350.18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477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92,078.42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18,813.18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44,887.28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32,837.79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37,593.65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3,648.93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17,337.18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034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b="1" spc="-10" dirty="0">
                          <a:latin typeface="Calibri"/>
                          <a:cs typeface="Calibri"/>
                        </a:rPr>
                        <a:t>3,223.35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257810" algn="l"/>
                        </a:tabLst>
                      </a:pPr>
                      <a:r>
                        <a:rPr sz="1100" b="1" spc="-5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100" b="1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100" b="1" spc="-25" dirty="0">
                          <a:latin typeface="Calibri"/>
                          <a:cs typeface="Calibri"/>
                        </a:rPr>
                        <a:t>248,484.63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128612" y="1387512"/>
            <a:ext cx="2018664" cy="404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265" marR="5080" indent="-203200">
              <a:lnSpc>
                <a:spcPct val="112999"/>
              </a:lnSpc>
              <a:spcBef>
                <a:spcPts val="95"/>
              </a:spcBef>
            </a:pPr>
            <a:r>
              <a:rPr sz="1100" b="1" spc="-35" dirty="0">
                <a:latin typeface="Calibri"/>
                <a:cs typeface="Calibri"/>
              </a:rPr>
              <a:t>ESTADO</a:t>
            </a:r>
            <a:r>
              <a:rPr sz="1100" b="1" spc="-10" dirty="0">
                <a:latin typeface="Calibri"/>
                <a:cs typeface="Calibri"/>
              </a:rPr>
              <a:t> </a:t>
            </a:r>
            <a:r>
              <a:rPr sz="1100" b="1" spc="-30" dirty="0">
                <a:latin typeface="Calibri"/>
                <a:cs typeface="Calibri"/>
              </a:rPr>
              <a:t>DE</a:t>
            </a:r>
            <a:r>
              <a:rPr sz="1100" b="1" spc="-20" dirty="0">
                <a:latin typeface="Calibri"/>
                <a:cs typeface="Calibri"/>
              </a:rPr>
              <a:t> </a:t>
            </a:r>
            <a:r>
              <a:rPr sz="1100" b="1" spc="-35" dirty="0">
                <a:latin typeface="Calibri"/>
                <a:cs typeface="Calibri"/>
              </a:rPr>
              <a:t>RESULTADOS</a:t>
            </a:r>
            <a:r>
              <a:rPr sz="1100" b="1" dirty="0">
                <a:latin typeface="Calibri"/>
                <a:cs typeface="Calibri"/>
              </a:rPr>
              <a:t> </a:t>
            </a:r>
            <a:r>
              <a:rPr sz="1100" b="1" spc="-10" dirty="0">
                <a:latin typeface="Calibri"/>
                <a:cs typeface="Calibri"/>
              </a:rPr>
              <a:t>MENSUAL </a:t>
            </a:r>
            <a:r>
              <a:rPr sz="1100" b="1" spc="-20" dirty="0">
                <a:latin typeface="Calibri"/>
                <a:cs typeface="Calibri"/>
              </a:rPr>
              <a:t>AL</a:t>
            </a:r>
            <a:r>
              <a:rPr sz="1100" b="1" spc="-40" dirty="0">
                <a:latin typeface="Calibri"/>
                <a:cs typeface="Calibri"/>
              </a:rPr>
              <a:t> 31</a:t>
            </a:r>
            <a:r>
              <a:rPr sz="1100" b="1" spc="-65" dirty="0">
                <a:latin typeface="Calibri"/>
                <a:cs typeface="Calibri"/>
              </a:rPr>
              <a:t> </a:t>
            </a:r>
            <a:r>
              <a:rPr sz="1100" b="1" spc="-30" dirty="0">
                <a:latin typeface="Calibri"/>
                <a:cs typeface="Calibri"/>
              </a:rPr>
              <a:t>DE DICIEMBRE</a:t>
            </a:r>
            <a:r>
              <a:rPr sz="1100" b="1" spc="-35" dirty="0">
                <a:latin typeface="Calibri"/>
                <a:cs typeface="Calibri"/>
              </a:rPr>
              <a:t> </a:t>
            </a:r>
            <a:r>
              <a:rPr sz="1100" b="1" spc="-30" dirty="0">
                <a:latin typeface="Calibri"/>
                <a:cs typeface="Calibri"/>
              </a:rPr>
              <a:t>DE</a:t>
            </a:r>
            <a:r>
              <a:rPr sz="1100" b="1" spc="-35" dirty="0">
                <a:latin typeface="Calibri"/>
                <a:cs typeface="Calibri"/>
              </a:rPr>
              <a:t> </a:t>
            </a:r>
            <a:r>
              <a:rPr sz="1100" b="1" spc="-20" dirty="0">
                <a:latin typeface="Calibri"/>
                <a:cs typeface="Calibri"/>
              </a:rPr>
              <a:t>2024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0904" y="855611"/>
            <a:ext cx="830503" cy="43623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93747" y="882777"/>
            <a:ext cx="6393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/>
              <a:t>COMPORTAMIENTO</a:t>
            </a:r>
            <a:r>
              <a:rPr sz="1800" spc="-30" dirty="0"/>
              <a:t> </a:t>
            </a:r>
            <a:r>
              <a:rPr sz="1800" dirty="0"/>
              <a:t>MENSUAL</a:t>
            </a:r>
            <a:r>
              <a:rPr sz="1800" spc="-40" dirty="0"/>
              <a:t> </a:t>
            </a:r>
            <a:r>
              <a:rPr sz="1800" spc="-10" dirty="0"/>
              <a:t>ESTADO</a:t>
            </a:r>
            <a:r>
              <a:rPr sz="1800" spc="-30" dirty="0"/>
              <a:t> </a:t>
            </a:r>
            <a:r>
              <a:rPr sz="1800" dirty="0"/>
              <a:t>DE</a:t>
            </a:r>
            <a:r>
              <a:rPr sz="1800" spc="-60" dirty="0"/>
              <a:t> </a:t>
            </a:r>
            <a:r>
              <a:rPr sz="1800" spc="-20" dirty="0"/>
              <a:t>RESULTADOS</a:t>
            </a:r>
            <a:endParaRPr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2049" y="838250"/>
            <a:ext cx="9743694" cy="515987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4200" y="934973"/>
            <a:ext cx="2216150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dirty="0"/>
              <a:t>GASTOS</a:t>
            </a:r>
            <a:r>
              <a:rPr sz="1800" spc="-45" dirty="0"/>
              <a:t> </a:t>
            </a:r>
            <a:r>
              <a:rPr sz="1800" spc="-25" dirty="0"/>
              <a:t>EN </a:t>
            </a:r>
            <a:r>
              <a:rPr sz="1800" spc="-10" dirty="0"/>
              <a:t>REMUNERACIONES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759205" y="874171"/>
            <a:ext cx="11222355" cy="4276725"/>
            <a:chOff x="759205" y="874171"/>
            <a:chExt cx="11222355" cy="4276725"/>
          </a:xfrm>
        </p:grpSpPr>
        <p:sp>
          <p:nvSpPr>
            <p:cNvPr id="4" name="object 4"/>
            <p:cNvSpPr/>
            <p:nvPr/>
          </p:nvSpPr>
          <p:spPr>
            <a:xfrm>
              <a:off x="759205" y="874171"/>
              <a:ext cx="896619" cy="657860"/>
            </a:xfrm>
            <a:custGeom>
              <a:avLst/>
              <a:gdLst/>
              <a:ahLst/>
              <a:cxnLst/>
              <a:rect l="l" t="t" r="r" b="b"/>
              <a:pathLst>
                <a:path w="896619" h="657860">
                  <a:moveTo>
                    <a:pt x="760141" y="0"/>
                  </a:moveTo>
                  <a:lnTo>
                    <a:pt x="135592" y="0"/>
                  </a:lnTo>
                  <a:lnTo>
                    <a:pt x="93162" y="15239"/>
                  </a:lnTo>
                  <a:lnTo>
                    <a:pt x="76918" y="53339"/>
                  </a:lnTo>
                  <a:lnTo>
                    <a:pt x="76929" y="125729"/>
                  </a:lnTo>
                  <a:lnTo>
                    <a:pt x="77049" y="144779"/>
                  </a:lnTo>
                  <a:lnTo>
                    <a:pt x="74950" y="148589"/>
                  </a:lnTo>
                  <a:lnTo>
                    <a:pt x="69961" y="153669"/>
                  </a:lnTo>
                  <a:lnTo>
                    <a:pt x="62055" y="160019"/>
                  </a:lnTo>
                  <a:lnTo>
                    <a:pt x="46686" y="173989"/>
                  </a:lnTo>
                  <a:lnTo>
                    <a:pt x="38853" y="181609"/>
                  </a:lnTo>
                  <a:lnTo>
                    <a:pt x="25915" y="193039"/>
                  </a:lnTo>
                  <a:lnTo>
                    <a:pt x="14602" y="205739"/>
                  </a:lnTo>
                  <a:lnTo>
                    <a:pt x="5701" y="219709"/>
                  </a:lnTo>
                  <a:lnTo>
                    <a:pt x="0" y="236219"/>
                  </a:lnTo>
                  <a:lnTo>
                    <a:pt x="0" y="595629"/>
                  </a:lnTo>
                  <a:lnTo>
                    <a:pt x="1312" y="599439"/>
                  </a:lnTo>
                  <a:lnTo>
                    <a:pt x="2493" y="604519"/>
                  </a:lnTo>
                  <a:lnTo>
                    <a:pt x="31798" y="643889"/>
                  </a:lnTo>
                  <a:lnTo>
                    <a:pt x="77050" y="657859"/>
                  </a:lnTo>
                  <a:lnTo>
                    <a:pt x="253590" y="657860"/>
                  </a:lnTo>
                  <a:lnTo>
                    <a:pt x="259889" y="652780"/>
                  </a:lnTo>
                  <a:lnTo>
                    <a:pt x="259242" y="637540"/>
                  </a:lnTo>
                  <a:lnTo>
                    <a:pt x="252943" y="633730"/>
                  </a:lnTo>
                  <a:lnTo>
                    <a:pt x="78362" y="633729"/>
                  </a:lnTo>
                  <a:lnTo>
                    <a:pt x="74819" y="632459"/>
                  </a:lnTo>
                  <a:lnTo>
                    <a:pt x="70749" y="631189"/>
                  </a:lnTo>
                  <a:lnTo>
                    <a:pt x="97395" y="617219"/>
                  </a:lnTo>
                  <a:lnTo>
                    <a:pt x="40034" y="617219"/>
                  </a:lnTo>
                  <a:lnTo>
                    <a:pt x="26490" y="261619"/>
                  </a:lnTo>
                  <a:lnTo>
                    <a:pt x="26634" y="255269"/>
                  </a:lnTo>
                  <a:lnTo>
                    <a:pt x="26749" y="250189"/>
                  </a:lnTo>
                  <a:lnTo>
                    <a:pt x="26778" y="248919"/>
                  </a:lnTo>
                  <a:lnTo>
                    <a:pt x="27434" y="242569"/>
                  </a:lnTo>
                  <a:lnTo>
                    <a:pt x="28779" y="236219"/>
                  </a:lnTo>
                  <a:lnTo>
                    <a:pt x="32158" y="220979"/>
                  </a:lnTo>
                  <a:lnTo>
                    <a:pt x="74687" y="220979"/>
                  </a:lnTo>
                  <a:lnTo>
                    <a:pt x="70286" y="215899"/>
                  </a:lnTo>
                  <a:lnTo>
                    <a:pt x="57624" y="201929"/>
                  </a:lnTo>
                  <a:lnTo>
                    <a:pt x="61430" y="198119"/>
                  </a:lnTo>
                  <a:lnTo>
                    <a:pt x="67730" y="193039"/>
                  </a:lnTo>
                  <a:lnTo>
                    <a:pt x="74687" y="185419"/>
                  </a:lnTo>
                  <a:lnTo>
                    <a:pt x="103160" y="185419"/>
                  </a:lnTo>
                  <a:lnTo>
                    <a:pt x="103171" y="138429"/>
                  </a:lnTo>
                  <a:lnTo>
                    <a:pt x="105370" y="125729"/>
                  </a:lnTo>
                  <a:lnTo>
                    <a:pt x="111703" y="116839"/>
                  </a:lnTo>
                  <a:lnTo>
                    <a:pt x="121777" y="110489"/>
                  </a:lnTo>
                  <a:lnTo>
                    <a:pt x="135199" y="109220"/>
                  </a:lnTo>
                  <a:lnTo>
                    <a:pt x="819131" y="109220"/>
                  </a:lnTo>
                  <a:lnTo>
                    <a:pt x="819114" y="92710"/>
                  </a:lnTo>
                  <a:lnTo>
                    <a:pt x="103434" y="92709"/>
                  </a:lnTo>
                  <a:lnTo>
                    <a:pt x="103309" y="81279"/>
                  </a:lnTo>
                  <a:lnTo>
                    <a:pt x="103122" y="68579"/>
                  </a:lnTo>
                  <a:lnTo>
                    <a:pt x="112606" y="30479"/>
                  </a:lnTo>
                  <a:lnTo>
                    <a:pt x="131262" y="24129"/>
                  </a:lnTo>
                  <a:lnTo>
                    <a:pt x="809274" y="24130"/>
                  </a:lnTo>
                  <a:lnTo>
                    <a:pt x="802841" y="15240"/>
                  </a:lnTo>
                  <a:lnTo>
                    <a:pt x="784277" y="3810"/>
                  </a:lnTo>
                  <a:lnTo>
                    <a:pt x="760141" y="0"/>
                  </a:lnTo>
                  <a:close/>
                </a:path>
                <a:path w="896619" h="657860">
                  <a:moveTo>
                    <a:pt x="589891" y="466090"/>
                  </a:moveTo>
                  <a:lnTo>
                    <a:pt x="469620" y="466090"/>
                  </a:lnTo>
                  <a:lnTo>
                    <a:pt x="518344" y="476250"/>
                  </a:lnTo>
                  <a:lnTo>
                    <a:pt x="531349" y="480060"/>
                  </a:lnTo>
                  <a:lnTo>
                    <a:pt x="543910" y="486410"/>
                  </a:lnTo>
                  <a:lnTo>
                    <a:pt x="556224" y="492760"/>
                  </a:lnTo>
                  <a:lnTo>
                    <a:pt x="568491" y="500380"/>
                  </a:lnTo>
                  <a:lnTo>
                    <a:pt x="616286" y="525780"/>
                  </a:lnTo>
                  <a:lnTo>
                    <a:pt x="664053" y="549910"/>
                  </a:lnTo>
                  <a:lnTo>
                    <a:pt x="807261" y="626110"/>
                  </a:lnTo>
                  <a:lnTo>
                    <a:pt x="810534" y="627380"/>
                  </a:lnTo>
                  <a:lnTo>
                    <a:pt x="813683" y="629920"/>
                  </a:lnTo>
                  <a:lnTo>
                    <a:pt x="816570" y="633730"/>
                  </a:lnTo>
                  <a:lnTo>
                    <a:pt x="305837" y="633730"/>
                  </a:lnTo>
                  <a:lnTo>
                    <a:pt x="299013" y="635000"/>
                  </a:lnTo>
                  <a:lnTo>
                    <a:pt x="294411" y="637540"/>
                  </a:lnTo>
                  <a:lnTo>
                    <a:pt x="293502" y="643890"/>
                  </a:lnTo>
                  <a:lnTo>
                    <a:pt x="292714" y="650240"/>
                  </a:lnTo>
                  <a:lnTo>
                    <a:pt x="298226" y="656590"/>
                  </a:lnTo>
                  <a:lnTo>
                    <a:pt x="305312" y="657860"/>
                  </a:lnTo>
                  <a:lnTo>
                    <a:pt x="810149" y="657860"/>
                  </a:lnTo>
                  <a:lnTo>
                    <a:pt x="840730" y="654050"/>
                  </a:lnTo>
                  <a:lnTo>
                    <a:pt x="864999" y="643890"/>
                  </a:lnTo>
                  <a:lnTo>
                    <a:pt x="883041" y="624840"/>
                  </a:lnTo>
                  <a:lnTo>
                    <a:pt x="886441" y="617220"/>
                  </a:lnTo>
                  <a:lnTo>
                    <a:pt x="855817" y="617220"/>
                  </a:lnTo>
                  <a:lnTo>
                    <a:pt x="580040" y="472440"/>
                  </a:lnTo>
                  <a:lnTo>
                    <a:pt x="584239" y="469900"/>
                  </a:lnTo>
                  <a:lnTo>
                    <a:pt x="587529" y="467360"/>
                  </a:lnTo>
                  <a:lnTo>
                    <a:pt x="589891" y="466090"/>
                  </a:lnTo>
                  <a:close/>
                </a:path>
                <a:path w="896619" h="657860">
                  <a:moveTo>
                    <a:pt x="103160" y="185419"/>
                  </a:moveTo>
                  <a:lnTo>
                    <a:pt x="74687" y="185419"/>
                  </a:lnTo>
                  <a:lnTo>
                    <a:pt x="74687" y="220979"/>
                  </a:lnTo>
                  <a:lnTo>
                    <a:pt x="32158" y="220979"/>
                  </a:lnTo>
                  <a:lnTo>
                    <a:pt x="314114" y="472440"/>
                  </a:lnTo>
                  <a:lnTo>
                    <a:pt x="40034" y="617219"/>
                  </a:lnTo>
                  <a:lnTo>
                    <a:pt x="97395" y="617219"/>
                  </a:lnTo>
                  <a:lnTo>
                    <a:pt x="102240" y="614679"/>
                  </a:lnTo>
                  <a:lnTo>
                    <a:pt x="112753" y="608330"/>
                  </a:lnTo>
                  <a:lnTo>
                    <a:pt x="329599" y="494030"/>
                  </a:lnTo>
                  <a:lnTo>
                    <a:pt x="375074" y="476250"/>
                  </a:lnTo>
                  <a:lnTo>
                    <a:pt x="421806" y="466090"/>
                  </a:lnTo>
                  <a:lnTo>
                    <a:pt x="589891" y="466090"/>
                  </a:lnTo>
                  <a:lnTo>
                    <a:pt x="595556" y="461010"/>
                  </a:lnTo>
                  <a:lnTo>
                    <a:pt x="340360" y="461010"/>
                  </a:lnTo>
                  <a:lnTo>
                    <a:pt x="336300" y="458470"/>
                  </a:lnTo>
                  <a:lnTo>
                    <a:pt x="334061" y="455930"/>
                  </a:lnTo>
                  <a:lnTo>
                    <a:pt x="300141" y="426720"/>
                  </a:lnTo>
                  <a:lnTo>
                    <a:pt x="198595" y="335280"/>
                  </a:lnTo>
                  <a:lnTo>
                    <a:pt x="153363" y="295910"/>
                  </a:lnTo>
                  <a:lnTo>
                    <a:pt x="108422" y="255269"/>
                  </a:lnTo>
                  <a:lnTo>
                    <a:pt x="105534" y="252729"/>
                  </a:lnTo>
                  <a:lnTo>
                    <a:pt x="103434" y="247649"/>
                  </a:lnTo>
                  <a:lnTo>
                    <a:pt x="103346" y="245109"/>
                  </a:lnTo>
                  <a:lnTo>
                    <a:pt x="103224" y="229869"/>
                  </a:lnTo>
                  <a:lnTo>
                    <a:pt x="103160" y="185419"/>
                  </a:lnTo>
                  <a:close/>
                </a:path>
                <a:path w="896619" h="657860">
                  <a:moveTo>
                    <a:pt x="891654" y="223520"/>
                  </a:moveTo>
                  <a:lnTo>
                    <a:pt x="861608" y="223520"/>
                  </a:lnTo>
                  <a:lnTo>
                    <a:pt x="865507" y="229870"/>
                  </a:lnTo>
                  <a:lnTo>
                    <a:pt x="867822" y="236220"/>
                  </a:lnTo>
                  <a:lnTo>
                    <a:pt x="868934" y="243840"/>
                  </a:lnTo>
                  <a:lnTo>
                    <a:pt x="868991" y="245110"/>
                  </a:lnTo>
                  <a:lnTo>
                    <a:pt x="869105" y="247650"/>
                  </a:lnTo>
                  <a:lnTo>
                    <a:pt x="869220" y="250190"/>
                  </a:lnTo>
                  <a:lnTo>
                    <a:pt x="869342" y="582930"/>
                  </a:lnTo>
                  <a:lnTo>
                    <a:pt x="868671" y="591820"/>
                  </a:lnTo>
                  <a:lnTo>
                    <a:pt x="866425" y="600710"/>
                  </a:lnTo>
                  <a:lnTo>
                    <a:pt x="862256" y="609600"/>
                  </a:lnTo>
                  <a:lnTo>
                    <a:pt x="855817" y="617220"/>
                  </a:lnTo>
                  <a:lnTo>
                    <a:pt x="886441" y="617220"/>
                  </a:lnTo>
                  <a:lnTo>
                    <a:pt x="894941" y="598170"/>
                  </a:lnTo>
                  <a:lnTo>
                    <a:pt x="895589" y="598170"/>
                  </a:lnTo>
                  <a:lnTo>
                    <a:pt x="895991" y="596900"/>
                  </a:lnTo>
                  <a:lnTo>
                    <a:pt x="895991" y="237490"/>
                  </a:lnTo>
                  <a:lnTo>
                    <a:pt x="891654" y="223520"/>
                  </a:lnTo>
                  <a:close/>
                </a:path>
                <a:path w="896619" h="657860">
                  <a:moveTo>
                    <a:pt x="328286" y="205740"/>
                  </a:moveTo>
                  <a:lnTo>
                    <a:pt x="295958" y="247650"/>
                  </a:lnTo>
                  <a:lnTo>
                    <a:pt x="283388" y="285750"/>
                  </a:lnTo>
                  <a:lnTo>
                    <a:pt x="283081" y="312420"/>
                  </a:lnTo>
                  <a:lnTo>
                    <a:pt x="282993" y="320040"/>
                  </a:lnTo>
                  <a:lnTo>
                    <a:pt x="282905" y="327660"/>
                  </a:lnTo>
                  <a:lnTo>
                    <a:pt x="282832" y="334010"/>
                  </a:lnTo>
                  <a:lnTo>
                    <a:pt x="297732" y="378460"/>
                  </a:lnTo>
                  <a:lnTo>
                    <a:pt x="326955" y="416560"/>
                  </a:lnTo>
                  <a:lnTo>
                    <a:pt x="369371" y="447040"/>
                  </a:lnTo>
                  <a:lnTo>
                    <a:pt x="370805" y="447040"/>
                  </a:lnTo>
                  <a:lnTo>
                    <a:pt x="372118" y="448310"/>
                  </a:lnTo>
                  <a:lnTo>
                    <a:pt x="374357" y="449580"/>
                  </a:lnTo>
                  <a:lnTo>
                    <a:pt x="366162" y="452120"/>
                  </a:lnTo>
                  <a:lnTo>
                    <a:pt x="342599" y="459740"/>
                  </a:lnTo>
                  <a:lnTo>
                    <a:pt x="340360" y="461010"/>
                  </a:lnTo>
                  <a:lnTo>
                    <a:pt x="554703" y="461010"/>
                  </a:lnTo>
                  <a:lnTo>
                    <a:pt x="549192" y="458470"/>
                  </a:lnTo>
                  <a:lnTo>
                    <a:pt x="542619" y="455930"/>
                  </a:lnTo>
                  <a:lnTo>
                    <a:pt x="535874" y="454660"/>
                  </a:lnTo>
                  <a:lnTo>
                    <a:pt x="528929" y="452120"/>
                  </a:lnTo>
                  <a:lnTo>
                    <a:pt x="521756" y="449580"/>
                  </a:lnTo>
                  <a:lnTo>
                    <a:pt x="529647" y="444500"/>
                  </a:lnTo>
                  <a:lnTo>
                    <a:pt x="536856" y="440690"/>
                  </a:lnTo>
                  <a:lnTo>
                    <a:pt x="539131" y="439420"/>
                  </a:lnTo>
                  <a:lnTo>
                    <a:pt x="452588" y="439420"/>
                  </a:lnTo>
                  <a:lnTo>
                    <a:pt x="403628" y="433070"/>
                  </a:lnTo>
                  <a:lnTo>
                    <a:pt x="362126" y="412750"/>
                  </a:lnTo>
                  <a:lnTo>
                    <a:pt x="330692" y="382270"/>
                  </a:lnTo>
                  <a:lnTo>
                    <a:pt x="311935" y="342900"/>
                  </a:lnTo>
                  <a:lnTo>
                    <a:pt x="308462" y="297180"/>
                  </a:lnTo>
                  <a:lnTo>
                    <a:pt x="312000" y="278130"/>
                  </a:lnTo>
                  <a:lnTo>
                    <a:pt x="318556" y="261620"/>
                  </a:lnTo>
                  <a:lnTo>
                    <a:pt x="327942" y="245110"/>
                  </a:lnTo>
                  <a:lnTo>
                    <a:pt x="339975" y="228600"/>
                  </a:lnTo>
                  <a:lnTo>
                    <a:pt x="343893" y="222250"/>
                  </a:lnTo>
                  <a:lnTo>
                    <a:pt x="344008" y="220980"/>
                  </a:lnTo>
                  <a:lnTo>
                    <a:pt x="344123" y="219710"/>
                  </a:lnTo>
                  <a:lnTo>
                    <a:pt x="344238" y="218440"/>
                  </a:lnTo>
                  <a:lnTo>
                    <a:pt x="344354" y="217170"/>
                  </a:lnTo>
                  <a:lnTo>
                    <a:pt x="341540" y="212090"/>
                  </a:lnTo>
                  <a:lnTo>
                    <a:pt x="335635" y="208280"/>
                  </a:lnTo>
                  <a:lnTo>
                    <a:pt x="328286" y="205740"/>
                  </a:lnTo>
                  <a:close/>
                </a:path>
                <a:path w="896619" h="657860">
                  <a:moveTo>
                    <a:pt x="687019" y="353060"/>
                  </a:moveTo>
                  <a:lnTo>
                    <a:pt x="681122" y="353060"/>
                  </a:lnTo>
                  <a:lnTo>
                    <a:pt x="675208" y="355600"/>
                  </a:lnTo>
                  <a:lnTo>
                    <a:pt x="672724" y="356870"/>
                  </a:lnTo>
                  <a:lnTo>
                    <a:pt x="670746" y="359410"/>
                  </a:lnTo>
                  <a:lnTo>
                    <a:pt x="668647" y="361950"/>
                  </a:lnTo>
                  <a:lnTo>
                    <a:pt x="641970" y="384810"/>
                  </a:lnTo>
                  <a:lnTo>
                    <a:pt x="562070" y="457200"/>
                  </a:lnTo>
                  <a:lnTo>
                    <a:pt x="557993" y="459740"/>
                  </a:lnTo>
                  <a:lnTo>
                    <a:pt x="554703" y="461010"/>
                  </a:lnTo>
                  <a:lnTo>
                    <a:pt x="595556" y="461010"/>
                  </a:lnTo>
                  <a:lnTo>
                    <a:pt x="685969" y="379730"/>
                  </a:lnTo>
                  <a:lnTo>
                    <a:pt x="688471" y="378460"/>
                  </a:lnTo>
                  <a:lnTo>
                    <a:pt x="691218" y="375920"/>
                  </a:lnTo>
                  <a:lnTo>
                    <a:pt x="696870" y="368300"/>
                  </a:lnTo>
                  <a:lnTo>
                    <a:pt x="696993" y="361950"/>
                  </a:lnTo>
                  <a:lnTo>
                    <a:pt x="692006" y="358140"/>
                  </a:lnTo>
                  <a:lnTo>
                    <a:pt x="687019" y="353060"/>
                  </a:lnTo>
                  <a:close/>
                </a:path>
                <a:path w="896619" h="657860">
                  <a:moveTo>
                    <a:pt x="535442" y="182880"/>
                  </a:moveTo>
                  <a:lnTo>
                    <a:pt x="439766" y="182880"/>
                  </a:lnTo>
                  <a:lnTo>
                    <a:pt x="488441" y="187960"/>
                  </a:lnTo>
                  <a:lnTo>
                    <a:pt x="531402" y="208280"/>
                  </a:lnTo>
                  <a:lnTo>
                    <a:pt x="564829" y="240030"/>
                  </a:lnTo>
                  <a:lnTo>
                    <a:pt x="584904" y="284480"/>
                  </a:lnTo>
                  <a:lnTo>
                    <a:pt x="586795" y="327660"/>
                  </a:lnTo>
                  <a:lnTo>
                    <a:pt x="586906" y="330200"/>
                  </a:lnTo>
                  <a:lnTo>
                    <a:pt x="571633" y="372110"/>
                  </a:lnTo>
                  <a:lnTo>
                    <a:pt x="542128" y="406400"/>
                  </a:lnTo>
                  <a:lnTo>
                    <a:pt x="501433" y="430530"/>
                  </a:lnTo>
                  <a:lnTo>
                    <a:pt x="452588" y="439420"/>
                  </a:lnTo>
                  <a:lnTo>
                    <a:pt x="539131" y="439420"/>
                  </a:lnTo>
                  <a:lnTo>
                    <a:pt x="543680" y="436880"/>
                  </a:lnTo>
                  <a:lnTo>
                    <a:pt x="580312" y="405130"/>
                  </a:lnTo>
                  <a:lnTo>
                    <a:pt x="604390" y="364490"/>
                  </a:lnTo>
                  <a:lnTo>
                    <a:pt x="614783" y="321310"/>
                  </a:lnTo>
                  <a:lnTo>
                    <a:pt x="610363" y="275590"/>
                  </a:lnTo>
                  <a:lnTo>
                    <a:pt x="591104" y="232410"/>
                  </a:lnTo>
                  <a:lnTo>
                    <a:pt x="559452" y="196850"/>
                  </a:lnTo>
                  <a:lnTo>
                    <a:pt x="535442" y="182880"/>
                  </a:lnTo>
                  <a:close/>
                </a:path>
                <a:path w="896619" h="657860">
                  <a:moveTo>
                    <a:pt x="819131" y="109220"/>
                  </a:moveTo>
                  <a:lnTo>
                    <a:pt x="760001" y="109220"/>
                  </a:lnTo>
                  <a:lnTo>
                    <a:pt x="773855" y="111760"/>
                  </a:lnTo>
                  <a:lnTo>
                    <a:pt x="784119" y="116840"/>
                  </a:lnTo>
                  <a:lnTo>
                    <a:pt x="790495" y="127000"/>
                  </a:lnTo>
                  <a:lnTo>
                    <a:pt x="792686" y="138430"/>
                  </a:lnTo>
                  <a:lnTo>
                    <a:pt x="792643" y="175260"/>
                  </a:lnTo>
                  <a:lnTo>
                    <a:pt x="792517" y="245110"/>
                  </a:lnTo>
                  <a:lnTo>
                    <a:pt x="792424" y="247650"/>
                  </a:lnTo>
                  <a:lnTo>
                    <a:pt x="790201" y="252730"/>
                  </a:lnTo>
                  <a:lnTo>
                    <a:pt x="771293" y="269240"/>
                  </a:lnTo>
                  <a:lnTo>
                    <a:pt x="755176" y="284480"/>
                  </a:lnTo>
                  <a:lnTo>
                    <a:pt x="722854" y="312420"/>
                  </a:lnTo>
                  <a:lnTo>
                    <a:pt x="714717" y="320040"/>
                  </a:lnTo>
                  <a:lnTo>
                    <a:pt x="713808" y="327660"/>
                  </a:lnTo>
                  <a:lnTo>
                    <a:pt x="720229" y="332740"/>
                  </a:lnTo>
                  <a:lnTo>
                    <a:pt x="725741" y="337820"/>
                  </a:lnTo>
                  <a:lnTo>
                    <a:pt x="733877" y="337820"/>
                  </a:lnTo>
                  <a:lnTo>
                    <a:pt x="769694" y="304800"/>
                  </a:lnTo>
                  <a:lnTo>
                    <a:pt x="853455" y="231140"/>
                  </a:lnTo>
                  <a:lnTo>
                    <a:pt x="855957" y="228600"/>
                  </a:lnTo>
                  <a:lnTo>
                    <a:pt x="858581" y="226060"/>
                  </a:lnTo>
                  <a:lnTo>
                    <a:pt x="861608" y="223520"/>
                  </a:lnTo>
                  <a:lnTo>
                    <a:pt x="891654" y="223520"/>
                  </a:lnTo>
                  <a:lnTo>
                    <a:pt x="891260" y="222250"/>
                  </a:lnTo>
                  <a:lnTo>
                    <a:pt x="822747" y="222250"/>
                  </a:lnTo>
                  <a:lnTo>
                    <a:pt x="820909" y="220980"/>
                  </a:lnTo>
                  <a:lnTo>
                    <a:pt x="820909" y="203200"/>
                  </a:lnTo>
                  <a:lnTo>
                    <a:pt x="821697" y="201930"/>
                  </a:lnTo>
                  <a:lnTo>
                    <a:pt x="878117" y="201930"/>
                  </a:lnTo>
                  <a:lnTo>
                    <a:pt x="871567" y="194310"/>
                  </a:lnTo>
                  <a:lnTo>
                    <a:pt x="858844" y="182880"/>
                  </a:lnTo>
                  <a:lnTo>
                    <a:pt x="849978" y="175260"/>
                  </a:lnTo>
                  <a:lnTo>
                    <a:pt x="841287" y="167640"/>
                  </a:lnTo>
                  <a:lnTo>
                    <a:pt x="832745" y="158750"/>
                  </a:lnTo>
                  <a:lnTo>
                    <a:pt x="824321" y="151130"/>
                  </a:lnTo>
                  <a:lnTo>
                    <a:pt x="821557" y="148590"/>
                  </a:lnTo>
                  <a:lnTo>
                    <a:pt x="819335" y="143510"/>
                  </a:lnTo>
                  <a:lnTo>
                    <a:pt x="819209" y="125730"/>
                  </a:lnTo>
                  <a:lnTo>
                    <a:pt x="819131" y="109220"/>
                  </a:lnTo>
                  <a:close/>
                </a:path>
                <a:path w="896619" h="657860">
                  <a:moveTo>
                    <a:pt x="878117" y="201930"/>
                  </a:moveTo>
                  <a:lnTo>
                    <a:pt x="823272" y="201930"/>
                  </a:lnTo>
                  <a:lnTo>
                    <a:pt x="826159" y="205740"/>
                  </a:lnTo>
                  <a:lnTo>
                    <a:pt x="831023" y="209550"/>
                  </a:lnTo>
                  <a:lnTo>
                    <a:pt x="831198" y="212090"/>
                  </a:lnTo>
                  <a:lnTo>
                    <a:pt x="831285" y="213360"/>
                  </a:lnTo>
                  <a:lnTo>
                    <a:pt x="831548" y="215900"/>
                  </a:lnTo>
                  <a:lnTo>
                    <a:pt x="825774" y="218440"/>
                  </a:lnTo>
                  <a:lnTo>
                    <a:pt x="822747" y="222250"/>
                  </a:lnTo>
                  <a:lnTo>
                    <a:pt x="891260" y="222250"/>
                  </a:lnTo>
                  <a:lnTo>
                    <a:pt x="890866" y="220980"/>
                  </a:lnTo>
                  <a:lnTo>
                    <a:pt x="882483" y="207010"/>
                  </a:lnTo>
                  <a:lnTo>
                    <a:pt x="878117" y="201930"/>
                  </a:lnTo>
                  <a:close/>
                </a:path>
                <a:path w="896619" h="657860">
                  <a:moveTo>
                    <a:pt x="445740" y="157480"/>
                  </a:moveTo>
                  <a:lnTo>
                    <a:pt x="422648" y="160020"/>
                  </a:lnTo>
                  <a:lnTo>
                    <a:pt x="400025" y="163830"/>
                  </a:lnTo>
                  <a:lnTo>
                    <a:pt x="377909" y="172720"/>
                  </a:lnTo>
                  <a:lnTo>
                    <a:pt x="368058" y="176530"/>
                  </a:lnTo>
                  <a:lnTo>
                    <a:pt x="364909" y="182880"/>
                  </a:lnTo>
                  <a:lnTo>
                    <a:pt x="368321" y="190500"/>
                  </a:lnTo>
                  <a:lnTo>
                    <a:pt x="371593" y="196850"/>
                  </a:lnTo>
                  <a:lnTo>
                    <a:pt x="379222" y="198120"/>
                  </a:lnTo>
                  <a:lnTo>
                    <a:pt x="389195" y="194310"/>
                  </a:lnTo>
                  <a:lnTo>
                    <a:pt x="439766" y="182880"/>
                  </a:lnTo>
                  <a:lnTo>
                    <a:pt x="535442" y="182880"/>
                  </a:lnTo>
                  <a:lnTo>
                    <a:pt x="517980" y="172720"/>
                  </a:lnTo>
                  <a:lnTo>
                    <a:pt x="469263" y="158750"/>
                  </a:lnTo>
                  <a:lnTo>
                    <a:pt x="445740" y="157480"/>
                  </a:lnTo>
                  <a:close/>
                </a:path>
                <a:path w="896619" h="657860">
                  <a:moveTo>
                    <a:pt x="750172" y="83820"/>
                  </a:moveTo>
                  <a:lnTo>
                    <a:pt x="728669" y="85090"/>
                  </a:lnTo>
                  <a:lnTo>
                    <a:pt x="126487" y="85089"/>
                  </a:lnTo>
                  <a:lnTo>
                    <a:pt x="114868" y="87629"/>
                  </a:lnTo>
                  <a:lnTo>
                    <a:pt x="103434" y="92709"/>
                  </a:lnTo>
                  <a:lnTo>
                    <a:pt x="819114" y="92710"/>
                  </a:lnTo>
                  <a:lnTo>
                    <a:pt x="819112" y="91440"/>
                  </a:lnTo>
                  <a:lnTo>
                    <a:pt x="792826" y="91440"/>
                  </a:lnTo>
                  <a:lnTo>
                    <a:pt x="771602" y="86360"/>
                  </a:lnTo>
                  <a:lnTo>
                    <a:pt x="750172" y="83820"/>
                  </a:lnTo>
                  <a:close/>
                </a:path>
                <a:path w="896619" h="657860">
                  <a:moveTo>
                    <a:pt x="809274" y="24130"/>
                  </a:moveTo>
                  <a:lnTo>
                    <a:pt x="757639" y="24130"/>
                  </a:lnTo>
                  <a:lnTo>
                    <a:pt x="773363" y="25400"/>
                  </a:lnTo>
                  <a:lnTo>
                    <a:pt x="784287" y="31750"/>
                  </a:lnTo>
                  <a:lnTo>
                    <a:pt x="790684" y="41910"/>
                  </a:lnTo>
                  <a:lnTo>
                    <a:pt x="792826" y="55880"/>
                  </a:lnTo>
                  <a:lnTo>
                    <a:pt x="792826" y="91440"/>
                  </a:lnTo>
                  <a:lnTo>
                    <a:pt x="819112" y="91440"/>
                  </a:lnTo>
                  <a:lnTo>
                    <a:pt x="819072" y="54610"/>
                  </a:lnTo>
                  <a:lnTo>
                    <a:pt x="814788" y="31750"/>
                  </a:lnTo>
                  <a:lnTo>
                    <a:pt x="809274" y="24130"/>
                  </a:lnTo>
                  <a:close/>
                </a:path>
              </a:pathLst>
            </a:custGeom>
            <a:solidFill>
              <a:srgbClr val="0753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8094" y="1082673"/>
              <a:ext cx="118431" cy="19892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78243" y="2271013"/>
              <a:ext cx="5203063" cy="2879851"/>
            </a:xfrm>
            <a:prstGeom prst="rect">
              <a:avLst/>
            </a:prstGeom>
          </p:spPr>
        </p:pic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000328" y="2199004"/>
          <a:ext cx="5661022" cy="2522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9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5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1935">
                <a:tc>
                  <a:txBody>
                    <a:bodyPr/>
                    <a:lstStyle/>
                    <a:p>
                      <a:pPr marL="546100">
                        <a:lnSpc>
                          <a:spcPts val="1160"/>
                        </a:lnSpc>
                        <a:spcBef>
                          <a:spcPts val="645"/>
                        </a:spcBef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NOMBRE</a:t>
                      </a:r>
                      <a:r>
                        <a:rPr sz="10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0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CUENTA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60"/>
                        </a:lnSpc>
                        <a:spcBef>
                          <a:spcPts val="645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2023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0"/>
                        </a:lnSpc>
                        <a:spcBef>
                          <a:spcPts val="645"/>
                        </a:spcBef>
                      </a:pPr>
                      <a:r>
                        <a:rPr sz="1000" b="1" spc="-20" dirty="0">
                          <a:latin typeface="Calibri"/>
                          <a:cs typeface="Calibri"/>
                        </a:rPr>
                        <a:t>2024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ts val="1160"/>
                        </a:lnSpc>
                        <a:spcBef>
                          <a:spcPts val="645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DIFERENCIA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  <a:spcBef>
                          <a:spcPts val="645"/>
                        </a:spcBef>
                      </a:pPr>
                      <a:r>
                        <a:rPr sz="1000" b="1" spc="-50" dirty="0">
                          <a:latin typeface="Calibri"/>
                          <a:cs typeface="Calibri"/>
                        </a:rPr>
                        <a:t>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16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REMUNERACIONES</a:t>
                      </a:r>
                      <a:r>
                        <a:rPr sz="10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UNIFICADAS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1905" algn="r">
                        <a:lnSpc>
                          <a:spcPts val="116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241,218.39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1270" algn="r">
                        <a:lnSpc>
                          <a:spcPts val="116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255,833.48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635" algn="r">
                        <a:lnSpc>
                          <a:spcPts val="116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14,615.09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1270" algn="r">
                        <a:lnSpc>
                          <a:spcPts val="1160"/>
                        </a:lnSpc>
                        <a:spcBef>
                          <a:spcPts val="5"/>
                        </a:spcBef>
                      </a:pPr>
                      <a:r>
                        <a:rPr sz="1000" spc="-20" dirty="0">
                          <a:latin typeface="Calibri"/>
                          <a:cs typeface="Calibri"/>
                        </a:rPr>
                        <a:t>6.06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16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DECIMO</a:t>
                      </a:r>
                      <a:r>
                        <a:rPr sz="1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TERCER</a:t>
                      </a:r>
                      <a:r>
                        <a:rPr sz="1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SUELDO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1270" algn="r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20,101.32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1270" algn="r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23,601.74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635" algn="r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3,500.42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1270" algn="r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17.41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16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DECIMO</a:t>
                      </a:r>
                      <a:r>
                        <a:rPr sz="1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CUARTO</a:t>
                      </a:r>
                      <a:r>
                        <a:rPr sz="1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SUELDO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1270" algn="r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12,787.50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1270" algn="r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14,155.17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635" algn="r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1,367.67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1270" algn="r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10.70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16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APORTE</a:t>
                      </a:r>
                      <a:r>
                        <a:rPr sz="1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PATRONAL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1270" algn="r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27,028.85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1270" algn="r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31,818.16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635" algn="r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4,789.31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1270" algn="r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17.72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16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FONDOS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RESERVA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1270" algn="r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11,141.29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1270" algn="r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18,067.48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635" algn="r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6,926.19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1270" algn="r">
                        <a:lnSpc>
                          <a:spcPts val="116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62.17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525" marR="38100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COMP.VACACIONES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GOZADAS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CESACION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FUNCIONES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1270" algn="r">
                        <a:lnSpc>
                          <a:spcPts val="115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5,008.33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1270" algn="r">
                        <a:lnSpc>
                          <a:spcPts val="115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115.00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635" algn="r">
                        <a:lnSpc>
                          <a:spcPts val="115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-4,893.33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19405" marR="1270" indent="249554">
                        <a:lnSpc>
                          <a:spcPct val="100000"/>
                        </a:lnSpc>
                      </a:pPr>
                      <a:r>
                        <a:rPr sz="1000" spc="-5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97.70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993978" y="4913503"/>
            <a:ext cx="50615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26360" algn="l"/>
                <a:tab pos="3540760" algn="l"/>
                <a:tab pos="4533265" algn="l"/>
              </a:tabLst>
            </a:pPr>
            <a:r>
              <a:rPr sz="1000" b="1" u="dbl" spc="-1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000" b="1" u="dbl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TOTAL</a:t>
            </a:r>
            <a:r>
              <a:rPr sz="1000" b="1" u="dbl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1000" b="1" u="dbl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317,285.68</a:t>
            </a:r>
            <a:r>
              <a:rPr sz="1000" b="1" u="dbl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1000" b="1" u="dbl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343,591.03</a:t>
            </a:r>
            <a:r>
              <a:rPr sz="1000" b="1" u="dbl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1000" b="1" u="dbl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26,305.35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0588" y="934973"/>
            <a:ext cx="3556000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dirty="0"/>
              <a:t>DISTRIBUCIÓN</a:t>
            </a:r>
            <a:r>
              <a:rPr sz="1800" spc="-65" dirty="0"/>
              <a:t> </a:t>
            </a:r>
            <a:r>
              <a:rPr sz="1800" dirty="0"/>
              <a:t>MANO</a:t>
            </a:r>
            <a:r>
              <a:rPr sz="1800" spc="-20" dirty="0"/>
              <a:t> </a:t>
            </a:r>
            <a:r>
              <a:rPr sz="1800" dirty="0"/>
              <a:t>DE</a:t>
            </a:r>
            <a:r>
              <a:rPr sz="1800" spc="-65" dirty="0"/>
              <a:t> </a:t>
            </a:r>
            <a:r>
              <a:rPr sz="1800" spc="-20" dirty="0"/>
              <a:t>OBRA </a:t>
            </a:r>
            <a:r>
              <a:rPr sz="1800" dirty="0"/>
              <a:t>AL</a:t>
            </a:r>
            <a:r>
              <a:rPr sz="1800" spc="-5" dirty="0"/>
              <a:t> </a:t>
            </a:r>
            <a:r>
              <a:rPr sz="1800" dirty="0"/>
              <a:t>01</a:t>
            </a:r>
            <a:r>
              <a:rPr sz="1800" spc="-25" dirty="0"/>
              <a:t> </a:t>
            </a:r>
            <a:r>
              <a:rPr sz="1800" dirty="0"/>
              <a:t>DE</a:t>
            </a:r>
            <a:r>
              <a:rPr sz="1800" spc="-15" dirty="0"/>
              <a:t> </a:t>
            </a:r>
            <a:r>
              <a:rPr sz="1800" dirty="0"/>
              <a:t>DICIEMBRE</a:t>
            </a:r>
            <a:r>
              <a:rPr sz="1800" spc="-10" dirty="0"/>
              <a:t> </a:t>
            </a:r>
            <a:r>
              <a:rPr sz="1800" dirty="0"/>
              <a:t>DEL</a:t>
            </a:r>
            <a:r>
              <a:rPr sz="1800" spc="-55" dirty="0"/>
              <a:t> </a:t>
            </a:r>
            <a:r>
              <a:rPr sz="1800" spc="-20" dirty="0"/>
              <a:t>2024</a:t>
            </a:r>
            <a:endParaRPr sz="1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67167" y="1841389"/>
          <a:ext cx="4788533" cy="408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7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7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2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305">
                <a:tc>
                  <a:txBody>
                    <a:bodyPr/>
                    <a:lstStyle/>
                    <a:p>
                      <a:pPr marL="21590" marR="437515">
                        <a:lnSpc>
                          <a:spcPct val="110500"/>
                        </a:lnSpc>
                        <a:spcBef>
                          <a:spcPts val="670"/>
                        </a:spcBef>
                      </a:pPr>
                      <a:r>
                        <a:rPr sz="850" b="1" dirty="0">
                          <a:latin typeface="Calibri"/>
                          <a:cs typeface="Calibri"/>
                        </a:rPr>
                        <a:t>NUMERO</a:t>
                      </a:r>
                      <a:r>
                        <a:rPr sz="850" b="1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b="1" spc="-2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850" b="1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b="1" spc="-10" dirty="0">
                          <a:latin typeface="Calibri"/>
                          <a:cs typeface="Calibri"/>
                        </a:rPr>
                        <a:t>EMPLEADOS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850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6034">
                        <a:lnSpc>
                          <a:spcPct val="100000"/>
                        </a:lnSpc>
                      </a:pPr>
                      <a:r>
                        <a:rPr sz="850" b="1" dirty="0">
                          <a:latin typeface="Calibri"/>
                          <a:cs typeface="Calibri"/>
                        </a:rPr>
                        <a:t>DISTRIBUCION</a:t>
                      </a:r>
                      <a:r>
                        <a:rPr sz="850" b="1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b="1" dirty="0">
                          <a:latin typeface="Calibri"/>
                          <a:cs typeface="Calibri"/>
                        </a:rPr>
                        <a:t>MANO</a:t>
                      </a:r>
                      <a:r>
                        <a:rPr sz="850" b="1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85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b="1" spc="-20" dirty="0">
                          <a:latin typeface="Calibri"/>
                          <a:cs typeface="Calibri"/>
                        </a:rPr>
                        <a:t>OBRA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1174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87045">
                        <a:lnSpc>
                          <a:spcPct val="100000"/>
                        </a:lnSpc>
                      </a:pPr>
                      <a:r>
                        <a:rPr sz="850" b="1" spc="10" dirty="0">
                          <a:latin typeface="Calibri"/>
                          <a:cs typeface="Calibri"/>
                        </a:rPr>
                        <a:t>VALOR</a:t>
                      </a:r>
                      <a:r>
                        <a:rPr sz="850" b="1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50" b="1" spc="-25" dirty="0">
                          <a:latin typeface="Calibri"/>
                          <a:cs typeface="Calibri"/>
                        </a:rPr>
                        <a:t>USD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71550" y="2515818"/>
          <a:ext cx="4801235" cy="3453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5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1305">
                <a:tc>
                  <a:txBody>
                    <a:bodyPr/>
                    <a:lstStyle/>
                    <a:p>
                      <a:pPr marR="269875" algn="r">
                        <a:lnSpc>
                          <a:spcPts val="1170"/>
                        </a:lnSpc>
                      </a:pPr>
                      <a:r>
                        <a:rPr sz="1050" spc="-50" dirty="0">
                          <a:latin typeface="Arial"/>
                          <a:cs typeface="Arial"/>
                        </a:rPr>
                        <a:t>9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ts val="1170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ADMINISTRACCION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ts val="1170"/>
                        </a:lnSpc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12,984.92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R="269875" algn="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050" spc="-50" dirty="0">
                          <a:latin typeface="Arial"/>
                          <a:cs typeface="Arial"/>
                        </a:rPr>
                        <a:t>5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19380" marB="0"/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BANANERA</a:t>
                      </a:r>
                      <a:r>
                        <a:rPr sz="1050" spc="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SANTA</a:t>
                      </a:r>
                      <a:r>
                        <a:rPr sz="105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INES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19380" marB="0"/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4,428.29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1938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R="269875" algn="r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050" spc="-50" dirty="0">
                          <a:latin typeface="Arial"/>
                          <a:cs typeface="Arial"/>
                        </a:rPr>
                        <a:t>3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20015" marB="0"/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VAQUEROS</a:t>
                      </a:r>
                      <a:r>
                        <a:rPr sz="1050" spc="4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GRANJA</a:t>
                      </a:r>
                      <a:r>
                        <a:rPr sz="105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SANTA</a:t>
                      </a:r>
                      <a:r>
                        <a:rPr sz="105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25" dirty="0">
                          <a:latin typeface="Arial"/>
                          <a:cs typeface="Arial"/>
                        </a:rPr>
                        <a:t>INE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20015" marB="0"/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2,103.86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2001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R="269875" algn="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050" spc="-50" dirty="0">
                          <a:latin typeface="Arial"/>
                          <a:cs typeface="Arial"/>
                        </a:rPr>
                        <a:t>4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19380" marB="0"/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SERVICIOS</a:t>
                      </a:r>
                      <a:r>
                        <a:rPr sz="105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10" dirty="0">
                          <a:latin typeface="Arial"/>
                          <a:cs typeface="Arial"/>
                        </a:rPr>
                        <a:t>VARIOS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19380" marB="0"/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1,086.65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1938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R="269875" algn="r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050" spc="-50" dirty="0">
                          <a:latin typeface="Arial"/>
                          <a:cs typeface="Arial"/>
                        </a:rPr>
                        <a:t>3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20015" marB="0"/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VAQUEROS</a:t>
                      </a:r>
                      <a:r>
                        <a:rPr sz="1050" spc="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PAGUA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20015" marB="0"/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2,051.37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2001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R="269875" algn="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050" spc="-50" dirty="0">
                          <a:latin typeface="Arial"/>
                          <a:cs typeface="Arial"/>
                        </a:rPr>
                        <a:t>6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19380" marB="0"/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BANANERA</a:t>
                      </a:r>
                      <a:r>
                        <a:rPr sz="1050" spc="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PAGUA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19380" marB="0"/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4,406.69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1938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R="269875" algn="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050" spc="-50" dirty="0"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19380" marB="0"/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CLINICA </a:t>
                      </a:r>
                      <a:r>
                        <a:rPr sz="1050" spc="-10" dirty="0">
                          <a:latin typeface="Arial"/>
                          <a:cs typeface="Arial"/>
                        </a:rPr>
                        <a:t>VETERINARIA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19380" marB="0"/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738.54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1938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marR="269875" algn="r">
                        <a:lnSpc>
                          <a:spcPts val="1250"/>
                        </a:lnSpc>
                        <a:spcBef>
                          <a:spcPts val="940"/>
                        </a:spcBef>
                      </a:pPr>
                      <a:r>
                        <a:rPr sz="1050" spc="-50" dirty="0">
                          <a:latin typeface="Arial"/>
                          <a:cs typeface="Arial"/>
                        </a:rPr>
                        <a:t>2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ts val="1250"/>
                        </a:lnSpc>
                        <a:spcBef>
                          <a:spcPts val="940"/>
                        </a:spcBef>
                      </a:pPr>
                      <a:r>
                        <a:rPr sz="1050" dirty="0">
                          <a:latin typeface="Arial"/>
                          <a:cs typeface="Arial"/>
                        </a:rPr>
                        <a:t>PERSONAL</a:t>
                      </a:r>
                      <a:r>
                        <a:rPr sz="1050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050" spc="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spc="-20" dirty="0">
                          <a:latin typeface="Arial"/>
                          <a:cs typeface="Arial"/>
                        </a:rPr>
                        <a:t>OBRA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ts val="1250"/>
                        </a:lnSpc>
                        <a:spcBef>
                          <a:spcPts val="940"/>
                        </a:spcBef>
                      </a:pPr>
                      <a:r>
                        <a:rPr sz="1050" spc="-10" dirty="0">
                          <a:latin typeface="Arial"/>
                          <a:cs typeface="Arial"/>
                        </a:rPr>
                        <a:t>3,682.27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233679" algn="r">
                        <a:lnSpc>
                          <a:spcPts val="1250"/>
                        </a:lnSpc>
                        <a:spcBef>
                          <a:spcPts val="5"/>
                        </a:spcBef>
                      </a:pPr>
                      <a:r>
                        <a:rPr sz="1050" spc="-25" dirty="0">
                          <a:latin typeface="Arial"/>
                          <a:cs typeface="Arial"/>
                        </a:rPr>
                        <a:t>33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0" marR="805180">
                        <a:lnSpc>
                          <a:spcPct val="110700"/>
                        </a:lnSpc>
                        <a:spcBef>
                          <a:spcPts val="240"/>
                        </a:spcBef>
                      </a:pPr>
                      <a:r>
                        <a:rPr sz="1050" b="1" dirty="0">
                          <a:latin typeface="Arial"/>
                          <a:cs typeface="Arial"/>
                        </a:rPr>
                        <a:t>TOTAL</a:t>
                      </a:r>
                      <a:r>
                        <a:rPr sz="1050" b="1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dirty="0">
                          <a:latin typeface="Arial"/>
                          <a:cs typeface="Arial"/>
                        </a:rPr>
                        <a:t>GASTOS</a:t>
                      </a:r>
                      <a:r>
                        <a:rPr sz="1050" b="1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dirty="0">
                          <a:latin typeface="Arial"/>
                          <a:cs typeface="Arial"/>
                        </a:rPr>
                        <a:t>MANO</a:t>
                      </a:r>
                      <a:r>
                        <a:rPr sz="1050" b="1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-2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050" b="1" spc="-20" dirty="0">
                          <a:latin typeface="Arial"/>
                          <a:cs typeface="Arial"/>
                        </a:rPr>
                        <a:t>OBRA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63500" algn="r">
                        <a:lnSpc>
                          <a:spcPts val="1250"/>
                        </a:lnSpc>
                        <a:spcBef>
                          <a:spcPts val="5"/>
                        </a:spcBef>
                      </a:pPr>
                      <a:r>
                        <a:rPr sz="1050" b="1" spc="-10" dirty="0">
                          <a:latin typeface="Arial"/>
                          <a:cs typeface="Arial"/>
                        </a:rPr>
                        <a:t>31,482.58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762739" y="873522"/>
            <a:ext cx="10789285" cy="5185410"/>
            <a:chOff x="762739" y="873522"/>
            <a:chExt cx="10789285" cy="5185410"/>
          </a:xfrm>
        </p:grpSpPr>
        <p:sp>
          <p:nvSpPr>
            <p:cNvPr id="6" name="object 6"/>
            <p:cNvSpPr/>
            <p:nvPr/>
          </p:nvSpPr>
          <p:spPr>
            <a:xfrm>
              <a:off x="762739" y="873522"/>
              <a:ext cx="865505" cy="707390"/>
            </a:xfrm>
            <a:custGeom>
              <a:avLst/>
              <a:gdLst/>
              <a:ahLst/>
              <a:cxnLst/>
              <a:rect l="l" t="t" r="r" b="b"/>
              <a:pathLst>
                <a:path w="865505" h="707390">
                  <a:moveTo>
                    <a:pt x="421407" y="540826"/>
                  </a:moveTo>
                  <a:lnTo>
                    <a:pt x="376048" y="547683"/>
                  </a:lnTo>
                  <a:lnTo>
                    <a:pt x="330950" y="565086"/>
                  </a:lnTo>
                  <a:lnTo>
                    <a:pt x="291451" y="592639"/>
                  </a:lnTo>
                  <a:lnTo>
                    <a:pt x="262178" y="627889"/>
                  </a:lnTo>
                  <a:lnTo>
                    <a:pt x="245626" y="666787"/>
                  </a:lnTo>
                  <a:lnTo>
                    <a:pt x="241819" y="687642"/>
                  </a:lnTo>
                  <a:lnTo>
                    <a:pt x="242407" y="694488"/>
                  </a:lnTo>
                  <a:lnTo>
                    <a:pt x="242454" y="695037"/>
                  </a:lnTo>
                  <a:lnTo>
                    <a:pt x="246114" y="701283"/>
                  </a:lnTo>
                  <a:lnTo>
                    <a:pt x="252916" y="705580"/>
                  </a:lnTo>
                  <a:lnTo>
                    <a:pt x="262979" y="707125"/>
                  </a:lnTo>
                  <a:lnTo>
                    <a:pt x="432600" y="707125"/>
                  </a:lnTo>
                  <a:lnTo>
                    <a:pt x="432600" y="706993"/>
                  </a:lnTo>
                  <a:lnTo>
                    <a:pt x="612980" y="706993"/>
                  </a:lnTo>
                  <a:lnTo>
                    <a:pt x="618181" y="704097"/>
                  </a:lnTo>
                  <a:lnTo>
                    <a:pt x="624497" y="694488"/>
                  </a:lnTo>
                  <a:lnTo>
                    <a:pt x="623550" y="689749"/>
                  </a:lnTo>
                  <a:lnTo>
                    <a:pt x="623086" y="685142"/>
                  </a:lnTo>
                  <a:lnTo>
                    <a:pt x="606495" y="633376"/>
                  </a:lnTo>
                  <a:lnTo>
                    <a:pt x="570006" y="589310"/>
                  </a:lnTo>
                  <a:lnTo>
                    <a:pt x="513183" y="555243"/>
                  </a:lnTo>
                  <a:lnTo>
                    <a:pt x="513330" y="555243"/>
                  </a:lnTo>
                  <a:lnTo>
                    <a:pt x="480244" y="545569"/>
                  </a:lnTo>
                  <a:lnTo>
                    <a:pt x="444770" y="541000"/>
                  </a:lnTo>
                  <a:lnTo>
                    <a:pt x="421407" y="540826"/>
                  </a:lnTo>
                  <a:close/>
                </a:path>
                <a:path w="865505" h="707390">
                  <a:moveTo>
                    <a:pt x="196059" y="490893"/>
                  </a:moveTo>
                  <a:lnTo>
                    <a:pt x="149256" y="495192"/>
                  </a:lnTo>
                  <a:lnTo>
                    <a:pt x="105179" y="507955"/>
                  </a:lnTo>
                  <a:lnTo>
                    <a:pt x="68152" y="528070"/>
                  </a:lnTo>
                  <a:lnTo>
                    <a:pt x="38113" y="555243"/>
                  </a:lnTo>
                  <a:lnTo>
                    <a:pt x="15004" y="589178"/>
                  </a:lnTo>
                  <a:lnTo>
                    <a:pt x="2188" y="627590"/>
                  </a:lnTo>
                  <a:lnTo>
                    <a:pt x="0" y="649994"/>
                  </a:lnTo>
                  <a:lnTo>
                    <a:pt x="8038" y="657499"/>
                  </a:lnTo>
                  <a:lnTo>
                    <a:pt x="211275" y="657499"/>
                  </a:lnTo>
                  <a:lnTo>
                    <a:pt x="227351" y="619347"/>
                  </a:lnTo>
                  <a:lnTo>
                    <a:pt x="251249" y="586202"/>
                  </a:lnTo>
                  <a:lnTo>
                    <a:pt x="283023" y="557869"/>
                  </a:lnTo>
                  <a:lnTo>
                    <a:pt x="322671" y="534287"/>
                  </a:lnTo>
                  <a:lnTo>
                    <a:pt x="321723" y="533629"/>
                  </a:lnTo>
                  <a:lnTo>
                    <a:pt x="320944" y="533234"/>
                  </a:lnTo>
                  <a:lnTo>
                    <a:pt x="320460" y="532708"/>
                  </a:lnTo>
                  <a:lnTo>
                    <a:pt x="281736" y="509983"/>
                  </a:lnTo>
                  <a:lnTo>
                    <a:pt x="240244" y="495934"/>
                  </a:lnTo>
                  <a:lnTo>
                    <a:pt x="196059" y="490893"/>
                  </a:lnTo>
                  <a:close/>
                </a:path>
                <a:path w="865505" h="707390">
                  <a:moveTo>
                    <a:pt x="685157" y="491367"/>
                  </a:moveTo>
                  <a:lnTo>
                    <a:pt x="649464" y="491657"/>
                  </a:lnTo>
                  <a:lnTo>
                    <a:pt x="656079" y="491657"/>
                  </a:lnTo>
                  <a:lnTo>
                    <a:pt x="628790" y="495399"/>
                  </a:lnTo>
                  <a:lnTo>
                    <a:pt x="576323" y="513354"/>
                  </a:lnTo>
                  <a:lnTo>
                    <a:pt x="543013" y="534419"/>
                  </a:lnTo>
                  <a:lnTo>
                    <a:pt x="544277" y="535077"/>
                  </a:lnTo>
                  <a:lnTo>
                    <a:pt x="545224" y="535605"/>
                  </a:lnTo>
                  <a:lnTo>
                    <a:pt x="585862" y="560251"/>
                  </a:lnTo>
                  <a:lnTo>
                    <a:pt x="616452" y="588838"/>
                  </a:lnTo>
                  <a:lnTo>
                    <a:pt x="644343" y="631397"/>
                  </a:lnTo>
                  <a:lnTo>
                    <a:pt x="653722" y="656973"/>
                  </a:lnTo>
                  <a:lnTo>
                    <a:pt x="654669" y="657499"/>
                  </a:lnTo>
                  <a:lnTo>
                    <a:pt x="845792" y="657499"/>
                  </a:lnTo>
                  <a:lnTo>
                    <a:pt x="864884" y="641175"/>
                  </a:lnTo>
                  <a:lnTo>
                    <a:pt x="864737" y="638806"/>
                  </a:lnTo>
                  <a:lnTo>
                    <a:pt x="850835" y="589953"/>
                  </a:lnTo>
                  <a:lnTo>
                    <a:pt x="822879" y="550874"/>
                  </a:lnTo>
                  <a:lnTo>
                    <a:pt x="761717" y="508682"/>
                  </a:lnTo>
                  <a:lnTo>
                    <a:pt x="725333" y="496889"/>
                  </a:lnTo>
                  <a:lnTo>
                    <a:pt x="685157" y="491367"/>
                  </a:lnTo>
                  <a:close/>
                </a:path>
                <a:path w="865505" h="707390">
                  <a:moveTo>
                    <a:pt x="433359" y="331305"/>
                  </a:moveTo>
                  <a:lnTo>
                    <a:pt x="388642" y="338575"/>
                  </a:lnTo>
                  <a:lnTo>
                    <a:pt x="352785" y="358738"/>
                  </a:lnTo>
                  <a:lnTo>
                    <a:pt x="328685" y="388649"/>
                  </a:lnTo>
                  <a:lnTo>
                    <a:pt x="319997" y="425286"/>
                  </a:lnTo>
                  <a:lnTo>
                    <a:pt x="328791" y="461096"/>
                  </a:lnTo>
                  <a:lnTo>
                    <a:pt x="329090" y="462006"/>
                  </a:lnTo>
                  <a:lnTo>
                    <a:pt x="353145" y="491657"/>
                  </a:lnTo>
                  <a:lnTo>
                    <a:pt x="389006" y="511689"/>
                  </a:lnTo>
                  <a:lnTo>
                    <a:pt x="433084" y="519021"/>
                  </a:lnTo>
                  <a:lnTo>
                    <a:pt x="475678" y="511906"/>
                  </a:lnTo>
                  <a:lnTo>
                    <a:pt x="511968" y="491918"/>
                  </a:lnTo>
                  <a:lnTo>
                    <a:pt x="536887" y="461096"/>
                  </a:lnTo>
                  <a:lnTo>
                    <a:pt x="545372" y="421478"/>
                  </a:lnTo>
                  <a:lnTo>
                    <a:pt x="535437" y="386117"/>
                  </a:lnTo>
                  <a:lnTo>
                    <a:pt x="510904" y="357373"/>
                  </a:lnTo>
                  <a:lnTo>
                    <a:pt x="475412" y="338108"/>
                  </a:lnTo>
                  <a:lnTo>
                    <a:pt x="433359" y="331305"/>
                  </a:lnTo>
                  <a:close/>
                </a:path>
                <a:path w="865505" h="707390">
                  <a:moveTo>
                    <a:pt x="192848" y="281683"/>
                  </a:moveTo>
                  <a:lnTo>
                    <a:pt x="149645" y="288431"/>
                  </a:lnTo>
                  <a:lnTo>
                    <a:pt x="113758" y="307760"/>
                  </a:lnTo>
                  <a:lnTo>
                    <a:pt x="88946" y="336790"/>
                  </a:lnTo>
                  <a:lnTo>
                    <a:pt x="78971" y="372645"/>
                  </a:lnTo>
                  <a:lnTo>
                    <a:pt x="86928" y="410252"/>
                  </a:lnTo>
                  <a:lnTo>
                    <a:pt x="110994" y="441012"/>
                  </a:lnTo>
                  <a:lnTo>
                    <a:pt x="147602" y="462006"/>
                  </a:lnTo>
                  <a:lnTo>
                    <a:pt x="148536" y="462006"/>
                  </a:lnTo>
                  <a:lnTo>
                    <a:pt x="191585" y="469399"/>
                  </a:lnTo>
                  <a:lnTo>
                    <a:pt x="234705" y="462273"/>
                  </a:lnTo>
                  <a:lnTo>
                    <a:pt x="270478" y="442440"/>
                  </a:lnTo>
                  <a:lnTo>
                    <a:pt x="294996" y="413082"/>
                  </a:lnTo>
                  <a:lnTo>
                    <a:pt x="304353" y="377383"/>
                  </a:lnTo>
                  <a:lnTo>
                    <a:pt x="295993" y="340230"/>
                  </a:lnTo>
                  <a:lnTo>
                    <a:pt x="272294" y="309931"/>
                  </a:lnTo>
                  <a:lnTo>
                    <a:pt x="236748" y="289433"/>
                  </a:lnTo>
                  <a:lnTo>
                    <a:pt x="192848" y="281683"/>
                  </a:lnTo>
                  <a:close/>
                </a:path>
                <a:path w="865505" h="707390">
                  <a:moveTo>
                    <a:pt x="673935" y="281683"/>
                  </a:moveTo>
                  <a:lnTo>
                    <a:pt x="629468" y="289201"/>
                  </a:lnTo>
                  <a:lnTo>
                    <a:pt x="593570" y="309453"/>
                  </a:lnTo>
                  <a:lnTo>
                    <a:pt x="569661" y="339578"/>
                  </a:lnTo>
                  <a:lnTo>
                    <a:pt x="561163" y="376717"/>
                  </a:lnTo>
                  <a:lnTo>
                    <a:pt x="570141" y="412466"/>
                  </a:lnTo>
                  <a:lnTo>
                    <a:pt x="594254" y="441962"/>
                  </a:lnTo>
                  <a:lnTo>
                    <a:pt x="629977" y="462006"/>
                  </a:lnTo>
                  <a:lnTo>
                    <a:pt x="673787" y="469399"/>
                  </a:lnTo>
                  <a:lnTo>
                    <a:pt x="717043" y="462006"/>
                  </a:lnTo>
                  <a:lnTo>
                    <a:pt x="717504" y="462006"/>
                  </a:lnTo>
                  <a:lnTo>
                    <a:pt x="753742" y="441453"/>
                  </a:lnTo>
                  <a:lnTo>
                    <a:pt x="777996" y="411193"/>
                  </a:lnTo>
                  <a:lnTo>
                    <a:pt x="786559" y="374225"/>
                  </a:lnTo>
                  <a:lnTo>
                    <a:pt x="777348" y="338575"/>
                  </a:lnTo>
                  <a:lnTo>
                    <a:pt x="777270" y="338271"/>
                  </a:lnTo>
                  <a:lnTo>
                    <a:pt x="752876" y="308747"/>
                  </a:lnTo>
                  <a:lnTo>
                    <a:pt x="717168" y="288827"/>
                  </a:lnTo>
                  <a:lnTo>
                    <a:pt x="673935" y="281683"/>
                  </a:lnTo>
                  <a:close/>
                </a:path>
                <a:path w="865505" h="707390">
                  <a:moveTo>
                    <a:pt x="432563" y="0"/>
                  </a:moveTo>
                  <a:lnTo>
                    <a:pt x="425242" y="1447"/>
                  </a:lnTo>
                  <a:lnTo>
                    <a:pt x="418872" y="5250"/>
                  </a:lnTo>
                  <a:lnTo>
                    <a:pt x="413148" y="10392"/>
                  </a:lnTo>
                  <a:lnTo>
                    <a:pt x="407318" y="15496"/>
                  </a:lnTo>
                  <a:lnTo>
                    <a:pt x="369206" y="42816"/>
                  </a:lnTo>
                  <a:lnTo>
                    <a:pt x="313485" y="73198"/>
                  </a:lnTo>
                  <a:lnTo>
                    <a:pt x="267926" y="93201"/>
                  </a:lnTo>
                  <a:lnTo>
                    <a:pt x="218595" y="112391"/>
                  </a:lnTo>
                  <a:lnTo>
                    <a:pt x="212594" y="114637"/>
                  </a:lnTo>
                  <a:lnTo>
                    <a:pt x="208484" y="118182"/>
                  </a:lnTo>
                  <a:lnTo>
                    <a:pt x="207537" y="123709"/>
                  </a:lnTo>
                  <a:lnTo>
                    <a:pt x="206431" y="128727"/>
                  </a:lnTo>
                  <a:lnTo>
                    <a:pt x="205484" y="138992"/>
                  </a:lnTo>
                  <a:lnTo>
                    <a:pt x="206471" y="195475"/>
                  </a:lnTo>
                  <a:lnTo>
                    <a:pt x="217647" y="251274"/>
                  </a:lnTo>
                  <a:lnTo>
                    <a:pt x="219614" y="253766"/>
                  </a:lnTo>
                  <a:lnTo>
                    <a:pt x="221121" y="254029"/>
                  </a:lnTo>
                  <a:lnTo>
                    <a:pt x="256721" y="264230"/>
                  </a:lnTo>
                  <a:lnTo>
                    <a:pt x="286453" y="279955"/>
                  </a:lnTo>
                  <a:lnTo>
                    <a:pt x="310656" y="301445"/>
                  </a:lnTo>
                  <a:lnTo>
                    <a:pt x="329060" y="328533"/>
                  </a:lnTo>
                  <a:lnTo>
                    <a:pt x="329156" y="328673"/>
                  </a:lnTo>
                  <a:lnTo>
                    <a:pt x="329935" y="330516"/>
                  </a:lnTo>
                  <a:lnTo>
                    <a:pt x="330882" y="332235"/>
                  </a:lnTo>
                  <a:lnTo>
                    <a:pt x="331682" y="334201"/>
                  </a:lnTo>
                  <a:lnTo>
                    <a:pt x="368487" y="313438"/>
                  </a:lnTo>
                  <a:lnTo>
                    <a:pt x="410155" y="302709"/>
                  </a:lnTo>
                  <a:lnTo>
                    <a:pt x="554518" y="302350"/>
                  </a:lnTo>
                  <a:lnTo>
                    <a:pt x="556211" y="299966"/>
                  </a:lnTo>
                  <a:lnTo>
                    <a:pt x="579931" y="279408"/>
                  </a:lnTo>
                  <a:lnTo>
                    <a:pt x="608921" y="264230"/>
                  </a:lnTo>
                  <a:lnTo>
                    <a:pt x="643152" y="254433"/>
                  </a:lnTo>
                  <a:lnTo>
                    <a:pt x="646458" y="253766"/>
                  </a:lnTo>
                  <a:lnTo>
                    <a:pt x="647721" y="252590"/>
                  </a:lnTo>
                  <a:lnTo>
                    <a:pt x="657048" y="211632"/>
                  </a:lnTo>
                  <a:lnTo>
                    <a:pt x="660838" y="172945"/>
                  </a:lnTo>
                  <a:lnTo>
                    <a:pt x="660994" y="160884"/>
                  </a:lnTo>
                  <a:lnTo>
                    <a:pt x="660696" y="148808"/>
                  </a:lnTo>
                  <a:lnTo>
                    <a:pt x="646773" y="112391"/>
                  </a:lnTo>
                  <a:lnTo>
                    <a:pt x="637930" y="109233"/>
                  </a:lnTo>
                  <a:lnTo>
                    <a:pt x="574733" y="83746"/>
                  </a:lnTo>
                  <a:lnTo>
                    <a:pt x="518526" y="55785"/>
                  </a:lnTo>
                  <a:lnTo>
                    <a:pt x="480203" y="32373"/>
                  </a:lnTo>
                  <a:lnTo>
                    <a:pt x="446033" y="4724"/>
                  </a:lnTo>
                  <a:lnTo>
                    <a:pt x="439829" y="1046"/>
                  </a:lnTo>
                  <a:lnTo>
                    <a:pt x="432563" y="0"/>
                  </a:lnTo>
                  <a:close/>
                </a:path>
                <a:path w="865505" h="707390">
                  <a:moveTo>
                    <a:pt x="554518" y="302350"/>
                  </a:moveTo>
                  <a:lnTo>
                    <a:pt x="453621" y="302350"/>
                  </a:lnTo>
                  <a:lnTo>
                    <a:pt x="495820" y="312694"/>
                  </a:lnTo>
                  <a:lnTo>
                    <a:pt x="533903" y="334201"/>
                  </a:lnTo>
                  <a:lnTo>
                    <a:pt x="533623" y="334201"/>
                  </a:lnTo>
                  <a:lnTo>
                    <a:pt x="535118" y="331305"/>
                  </a:lnTo>
                  <a:lnTo>
                    <a:pt x="536157" y="328673"/>
                  </a:lnTo>
                  <a:lnTo>
                    <a:pt x="536213" y="328533"/>
                  </a:lnTo>
                  <a:lnTo>
                    <a:pt x="537792" y="325901"/>
                  </a:lnTo>
                  <a:lnTo>
                    <a:pt x="554518" y="302350"/>
                  </a:lnTo>
                  <a:close/>
                </a:path>
              </a:pathLst>
            </a:custGeom>
            <a:solidFill>
              <a:srgbClr val="0753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7414" y="873522"/>
              <a:ext cx="456565" cy="334645"/>
            </a:xfrm>
            <a:custGeom>
              <a:avLst/>
              <a:gdLst/>
              <a:ahLst/>
              <a:cxnLst/>
              <a:rect l="l" t="t" r="r" b="b"/>
              <a:pathLst>
                <a:path w="456565" h="334644">
                  <a:moveTo>
                    <a:pt x="227888" y="0"/>
                  </a:moveTo>
                  <a:lnTo>
                    <a:pt x="220567" y="1447"/>
                  </a:lnTo>
                  <a:lnTo>
                    <a:pt x="214197" y="5250"/>
                  </a:lnTo>
                  <a:lnTo>
                    <a:pt x="208473" y="10392"/>
                  </a:lnTo>
                  <a:lnTo>
                    <a:pt x="202643" y="15496"/>
                  </a:lnTo>
                  <a:lnTo>
                    <a:pt x="164531" y="42816"/>
                  </a:lnTo>
                  <a:lnTo>
                    <a:pt x="108810" y="73198"/>
                  </a:lnTo>
                  <a:lnTo>
                    <a:pt x="63251" y="93201"/>
                  </a:lnTo>
                  <a:lnTo>
                    <a:pt x="13920" y="112391"/>
                  </a:lnTo>
                  <a:lnTo>
                    <a:pt x="7919" y="114637"/>
                  </a:lnTo>
                  <a:lnTo>
                    <a:pt x="3809" y="118182"/>
                  </a:lnTo>
                  <a:lnTo>
                    <a:pt x="2862" y="123709"/>
                  </a:lnTo>
                  <a:lnTo>
                    <a:pt x="1756" y="128727"/>
                  </a:lnTo>
                  <a:lnTo>
                    <a:pt x="809" y="138992"/>
                  </a:lnTo>
                  <a:lnTo>
                    <a:pt x="45" y="165716"/>
                  </a:lnTo>
                  <a:lnTo>
                    <a:pt x="0" y="167324"/>
                  </a:lnTo>
                  <a:lnTo>
                    <a:pt x="1796" y="195475"/>
                  </a:lnTo>
                  <a:lnTo>
                    <a:pt x="12972" y="251274"/>
                  </a:lnTo>
                  <a:lnTo>
                    <a:pt x="14939" y="253766"/>
                  </a:lnTo>
                  <a:lnTo>
                    <a:pt x="16593" y="254071"/>
                  </a:lnTo>
                  <a:lnTo>
                    <a:pt x="81778" y="279955"/>
                  </a:lnTo>
                  <a:lnTo>
                    <a:pt x="124385" y="328533"/>
                  </a:lnTo>
                  <a:lnTo>
                    <a:pt x="124481" y="328673"/>
                  </a:lnTo>
                  <a:lnTo>
                    <a:pt x="125260" y="330516"/>
                  </a:lnTo>
                  <a:lnTo>
                    <a:pt x="126207" y="332235"/>
                  </a:lnTo>
                  <a:lnTo>
                    <a:pt x="127007" y="334201"/>
                  </a:lnTo>
                  <a:lnTo>
                    <a:pt x="163812" y="313438"/>
                  </a:lnTo>
                  <a:lnTo>
                    <a:pt x="205480" y="302709"/>
                  </a:lnTo>
                  <a:lnTo>
                    <a:pt x="349843" y="302350"/>
                  </a:lnTo>
                  <a:lnTo>
                    <a:pt x="351536" y="299966"/>
                  </a:lnTo>
                  <a:lnTo>
                    <a:pt x="375256" y="279408"/>
                  </a:lnTo>
                  <a:lnTo>
                    <a:pt x="394736" y="269209"/>
                  </a:lnTo>
                  <a:lnTo>
                    <a:pt x="193258" y="269209"/>
                  </a:lnTo>
                  <a:lnTo>
                    <a:pt x="131745" y="224024"/>
                  </a:lnTo>
                  <a:lnTo>
                    <a:pt x="126257" y="213426"/>
                  </a:lnTo>
                  <a:lnTo>
                    <a:pt x="127526" y="207808"/>
                  </a:lnTo>
                  <a:lnTo>
                    <a:pt x="131319" y="202968"/>
                  </a:lnTo>
                  <a:lnTo>
                    <a:pt x="131429" y="202827"/>
                  </a:lnTo>
                  <a:lnTo>
                    <a:pt x="137280" y="199482"/>
                  </a:lnTo>
                  <a:lnTo>
                    <a:pt x="137037" y="199482"/>
                  </a:lnTo>
                  <a:lnTo>
                    <a:pt x="144123" y="198305"/>
                  </a:lnTo>
                  <a:lnTo>
                    <a:pt x="234615" y="198305"/>
                  </a:lnTo>
                  <a:lnTo>
                    <a:pt x="298839" y="144783"/>
                  </a:lnTo>
                  <a:lnTo>
                    <a:pt x="304956" y="141294"/>
                  </a:lnTo>
                  <a:lnTo>
                    <a:pt x="311722" y="140104"/>
                  </a:lnTo>
                  <a:lnTo>
                    <a:pt x="455401" y="140104"/>
                  </a:lnTo>
                  <a:lnTo>
                    <a:pt x="455163" y="136754"/>
                  </a:lnTo>
                  <a:lnTo>
                    <a:pt x="453637" y="124762"/>
                  </a:lnTo>
                  <a:lnTo>
                    <a:pt x="452689" y="118708"/>
                  </a:lnTo>
                  <a:lnTo>
                    <a:pt x="448584" y="114637"/>
                  </a:lnTo>
                  <a:lnTo>
                    <a:pt x="442099" y="112391"/>
                  </a:lnTo>
                  <a:lnTo>
                    <a:pt x="433255" y="109233"/>
                  </a:lnTo>
                  <a:lnTo>
                    <a:pt x="370058" y="83746"/>
                  </a:lnTo>
                  <a:lnTo>
                    <a:pt x="313851" y="55785"/>
                  </a:lnTo>
                  <a:lnTo>
                    <a:pt x="275528" y="32373"/>
                  </a:lnTo>
                  <a:lnTo>
                    <a:pt x="241358" y="4724"/>
                  </a:lnTo>
                  <a:lnTo>
                    <a:pt x="235154" y="1046"/>
                  </a:lnTo>
                  <a:lnTo>
                    <a:pt x="227888" y="0"/>
                  </a:lnTo>
                  <a:close/>
                </a:path>
                <a:path w="456565" h="334644">
                  <a:moveTo>
                    <a:pt x="349843" y="302350"/>
                  </a:moveTo>
                  <a:lnTo>
                    <a:pt x="248946" y="302350"/>
                  </a:lnTo>
                  <a:lnTo>
                    <a:pt x="291145" y="312694"/>
                  </a:lnTo>
                  <a:lnTo>
                    <a:pt x="329229" y="334201"/>
                  </a:lnTo>
                  <a:lnTo>
                    <a:pt x="328948" y="334201"/>
                  </a:lnTo>
                  <a:lnTo>
                    <a:pt x="330443" y="331305"/>
                  </a:lnTo>
                  <a:lnTo>
                    <a:pt x="331482" y="328673"/>
                  </a:lnTo>
                  <a:lnTo>
                    <a:pt x="331538" y="328533"/>
                  </a:lnTo>
                  <a:lnTo>
                    <a:pt x="333117" y="325901"/>
                  </a:lnTo>
                  <a:lnTo>
                    <a:pt x="349843" y="302350"/>
                  </a:lnTo>
                  <a:close/>
                </a:path>
                <a:path w="456565" h="334644">
                  <a:moveTo>
                    <a:pt x="455401" y="140104"/>
                  </a:moveTo>
                  <a:lnTo>
                    <a:pt x="311722" y="140104"/>
                  </a:lnTo>
                  <a:lnTo>
                    <a:pt x="319152" y="141294"/>
                  </a:lnTo>
                  <a:lnTo>
                    <a:pt x="318680" y="141294"/>
                  </a:lnTo>
                  <a:lnTo>
                    <a:pt x="324589" y="144520"/>
                  </a:lnTo>
                  <a:lnTo>
                    <a:pt x="328613" y="149455"/>
                  </a:lnTo>
                  <a:lnTo>
                    <a:pt x="329982" y="155013"/>
                  </a:lnTo>
                  <a:lnTo>
                    <a:pt x="328655" y="160623"/>
                  </a:lnTo>
                  <a:lnTo>
                    <a:pt x="324589" y="165716"/>
                  </a:lnTo>
                  <a:lnTo>
                    <a:pt x="206764" y="263908"/>
                  </a:lnTo>
                  <a:lnTo>
                    <a:pt x="200034" y="267947"/>
                  </a:lnTo>
                  <a:lnTo>
                    <a:pt x="199718" y="267947"/>
                  </a:lnTo>
                  <a:lnTo>
                    <a:pt x="193258" y="269209"/>
                  </a:lnTo>
                  <a:lnTo>
                    <a:pt x="394736" y="269209"/>
                  </a:lnTo>
                  <a:lnTo>
                    <a:pt x="404246" y="264230"/>
                  </a:lnTo>
                  <a:lnTo>
                    <a:pt x="438477" y="254433"/>
                  </a:lnTo>
                  <a:lnTo>
                    <a:pt x="452373" y="211632"/>
                  </a:lnTo>
                  <a:lnTo>
                    <a:pt x="456163" y="172945"/>
                  </a:lnTo>
                  <a:lnTo>
                    <a:pt x="456313" y="160623"/>
                  </a:lnTo>
                  <a:lnTo>
                    <a:pt x="456037" y="149455"/>
                  </a:lnTo>
                  <a:lnTo>
                    <a:pt x="456021" y="148808"/>
                  </a:lnTo>
                  <a:lnTo>
                    <a:pt x="455486" y="141295"/>
                  </a:lnTo>
                  <a:lnTo>
                    <a:pt x="455401" y="140104"/>
                  </a:lnTo>
                  <a:close/>
                </a:path>
                <a:path w="456565" h="334644">
                  <a:moveTo>
                    <a:pt x="234615" y="198305"/>
                  </a:moveTo>
                  <a:lnTo>
                    <a:pt x="144123" y="198305"/>
                  </a:lnTo>
                  <a:lnTo>
                    <a:pt x="150956" y="199482"/>
                  </a:lnTo>
                  <a:lnTo>
                    <a:pt x="157179" y="202968"/>
                  </a:lnTo>
                  <a:lnTo>
                    <a:pt x="193184" y="232973"/>
                  </a:lnTo>
                  <a:lnTo>
                    <a:pt x="234615" y="198305"/>
                  </a:lnTo>
                  <a:close/>
                </a:path>
              </a:pathLst>
            </a:custGeom>
            <a:solidFill>
              <a:srgbClr val="0090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2736" y="1155217"/>
              <a:ext cx="865505" cy="425450"/>
            </a:xfrm>
            <a:custGeom>
              <a:avLst/>
              <a:gdLst/>
              <a:ahLst/>
              <a:cxnLst/>
              <a:rect l="l" t="t" r="r" b="b"/>
              <a:pathLst>
                <a:path w="865505" h="425450">
                  <a:moveTo>
                    <a:pt x="304355" y="95694"/>
                  </a:moveTo>
                  <a:lnTo>
                    <a:pt x="295986" y="58547"/>
                  </a:lnTo>
                  <a:lnTo>
                    <a:pt x="272288" y="28244"/>
                  </a:lnTo>
                  <a:lnTo>
                    <a:pt x="236740" y="7747"/>
                  </a:lnTo>
                  <a:lnTo>
                    <a:pt x="192849" y="0"/>
                  </a:lnTo>
                  <a:lnTo>
                    <a:pt x="149644" y="6743"/>
                  </a:lnTo>
                  <a:lnTo>
                    <a:pt x="113753" y="26073"/>
                  </a:lnTo>
                  <a:lnTo>
                    <a:pt x="88938" y="55105"/>
                  </a:lnTo>
                  <a:lnTo>
                    <a:pt x="78968" y="90957"/>
                  </a:lnTo>
                  <a:lnTo>
                    <a:pt x="86931" y="128562"/>
                  </a:lnTo>
                  <a:lnTo>
                    <a:pt x="110985" y="159321"/>
                  </a:lnTo>
                  <a:lnTo>
                    <a:pt x="147205" y="180086"/>
                  </a:lnTo>
                  <a:lnTo>
                    <a:pt x="191579" y="187706"/>
                  </a:lnTo>
                  <a:lnTo>
                    <a:pt x="234708" y="180581"/>
                  </a:lnTo>
                  <a:lnTo>
                    <a:pt x="270471" y="160756"/>
                  </a:lnTo>
                  <a:lnTo>
                    <a:pt x="294995" y="131394"/>
                  </a:lnTo>
                  <a:lnTo>
                    <a:pt x="304355" y="95694"/>
                  </a:lnTo>
                  <a:close/>
                </a:path>
                <a:path w="865505" h="425450">
                  <a:moveTo>
                    <a:pt x="322668" y="252603"/>
                  </a:moveTo>
                  <a:lnTo>
                    <a:pt x="321716" y="251942"/>
                  </a:lnTo>
                  <a:lnTo>
                    <a:pt x="320941" y="251548"/>
                  </a:lnTo>
                  <a:lnTo>
                    <a:pt x="320459" y="251015"/>
                  </a:lnTo>
                  <a:lnTo>
                    <a:pt x="281736" y="228295"/>
                  </a:lnTo>
                  <a:lnTo>
                    <a:pt x="240245" y="214249"/>
                  </a:lnTo>
                  <a:lnTo>
                    <a:pt x="196062" y="209207"/>
                  </a:lnTo>
                  <a:lnTo>
                    <a:pt x="149250" y="213499"/>
                  </a:lnTo>
                  <a:lnTo>
                    <a:pt x="105181" y="226263"/>
                  </a:lnTo>
                  <a:lnTo>
                    <a:pt x="68148" y="246380"/>
                  </a:lnTo>
                  <a:lnTo>
                    <a:pt x="38112" y="273558"/>
                  </a:lnTo>
                  <a:lnTo>
                    <a:pt x="14998" y="307492"/>
                  </a:lnTo>
                  <a:lnTo>
                    <a:pt x="2184" y="345897"/>
                  </a:lnTo>
                  <a:lnTo>
                    <a:pt x="0" y="368300"/>
                  </a:lnTo>
                  <a:lnTo>
                    <a:pt x="7899" y="375678"/>
                  </a:lnTo>
                  <a:lnTo>
                    <a:pt x="18630" y="375678"/>
                  </a:lnTo>
                  <a:lnTo>
                    <a:pt x="33909" y="375729"/>
                  </a:lnTo>
                  <a:lnTo>
                    <a:pt x="64477" y="375704"/>
                  </a:lnTo>
                  <a:lnTo>
                    <a:pt x="211328" y="375678"/>
                  </a:lnTo>
                  <a:lnTo>
                    <a:pt x="227342" y="337654"/>
                  </a:lnTo>
                  <a:lnTo>
                    <a:pt x="251244" y="304507"/>
                  </a:lnTo>
                  <a:lnTo>
                    <a:pt x="283019" y="276186"/>
                  </a:lnTo>
                  <a:lnTo>
                    <a:pt x="322668" y="252603"/>
                  </a:lnTo>
                  <a:close/>
                </a:path>
                <a:path w="865505" h="425450">
                  <a:moveTo>
                    <a:pt x="545363" y="139788"/>
                  </a:moveTo>
                  <a:lnTo>
                    <a:pt x="535432" y="104432"/>
                  </a:lnTo>
                  <a:lnTo>
                    <a:pt x="510895" y="75679"/>
                  </a:lnTo>
                  <a:lnTo>
                    <a:pt x="475411" y="56426"/>
                  </a:lnTo>
                  <a:lnTo>
                    <a:pt x="432600" y="49491"/>
                  </a:lnTo>
                  <a:lnTo>
                    <a:pt x="388645" y="56883"/>
                  </a:lnTo>
                  <a:lnTo>
                    <a:pt x="352780" y="77050"/>
                  </a:lnTo>
                  <a:lnTo>
                    <a:pt x="328676" y="106959"/>
                  </a:lnTo>
                  <a:lnTo>
                    <a:pt x="319989" y="143598"/>
                  </a:lnTo>
                  <a:lnTo>
                    <a:pt x="328980" y="180187"/>
                  </a:lnTo>
                  <a:lnTo>
                    <a:pt x="353148" y="209969"/>
                  </a:lnTo>
                  <a:lnTo>
                    <a:pt x="389001" y="229997"/>
                  </a:lnTo>
                  <a:lnTo>
                    <a:pt x="433082" y="237337"/>
                  </a:lnTo>
                  <a:lnTo>
                    <a:pt x="475678" y="230212"/>
                  </a:lnTo>
                  <a:lnTo>
                    <a:pt x="511962" y="210235"/>
                  </a:lnTo>
                  <a:lnTo>
                    <a:pt x="536879" y="179412"/>
                  </a:lnTo>
                  <a:lnTo>
                    <a:pt x="545363" y="139788"/>
                  </a:lnTo>
                  <a:close/>
                </a:path>
                <a:path w="865505" h="425450">
                  <a:moveTo>
                    <a:pt x="624497" y="412800"/>
                  </a:moveTo>
                  <a:lnTo>
                    <a:pt x="623544" y="408063"/>
                  </a:lnTo>
                  <a:lnTo>
                    <a:pt x="623087" y="403453"/>
                  </a:lnTo>
                  <a:lnTo>
                    <a:pt x="617232" y="376631"/>
                  </a:lnTo>
                  <a:lnTo>
                    <a:pt x="590778" y="328663"/>
                  </a:lnTo>
                  <a:lnTo>
                    <a:pt x="542886" y="288023"/>
                  </a:lnTo>
                  <a:lnTo>
                    <a:pt x="480237" y="263880"/>
                  </a:lnTo>
                  <a:lnTo>
                    <a:pt x="421398" y="259143"/>
                  </a:lnTo>
                  <a:lnTo>
                    <a:pt x="398487" y="261366"/>
                  </a:lnTo>
                  <a:lnTo>
                    <a:pt x="354101" y="272999"/>
                  </a:lnTo>
                  <a:lnTo>
                    <a:pt x="310057" y="296037"/>
                  </a:lnTo>
                  <a:lnTo>
                    <a:pt x="275120" y="328155"/>
                  </a:lnTo>
                  <a:lnTo>
                    <a:pt x="252374" y="365175"/>
                  </a:lnTo>
                  <a:lnTo>
                    <a:pt x="241820" y="405955"/>
                  </a:lnTo>
                  <a:lnTo>
                    <a:pt x="242455" y="413346"/>
                  </a:lnTo>
                  <a:lnTo>
                    <a:pt x="246113" y="419595"/>
                  </a:lnTo>
                  <a:lnTo>
                    <a:pt x="252907" y="423887"/>
                  </a:lnTo>
                  <a:lnTo>
                    <a:pt x="262978" y="425437"/>
                  </a:lnTo>
                  <a:lnTo>
                    <a:pt x="299961" y="425310"/>
                  </a:lnTo>
                  <a:lnTo>
                    <a:pt x="336981" y="425284"/>
                  </a:lnTo>
                  <a:lnTo>
                    <a:pt x="374040" y="425348"/>
                  </a:lnTo>
                  <a:lnTo>
                    <a:pt x="411124" y="425437"/>
                  </a:lnTo>
                  <a:lnTo>
                    <a:pt x="432600" y="425437"/>
                  </a:lnTo>
                  <a:lnTo>
                    <a:pt x="432600" y="425310"/>
                  </a:lnTo>
                  <a:lnTo>
                    <a:pt x="612978" y="425310"/>
                  </a:lnTo>
                  <a:lnTo>
                    <a:pt x="618172" y="422414"/>
                  </a:lnTo>
                  <a:lnTo>
                    <a:pt x="624497" y="412800"/>
                  </a:lnTo>
                  <a:close/>
                </a:path>
                <a:path w="865505" h="425450">
                  <a:moveTo>
                    <a:pt x="786561" y="92532"/>
                  </a:moveTo>
                  <a:lnTo>
                    <a:pt x="777265" y="56578"/>
                  </a:lnTo>
                  <a:lnTo>
                    <a:pt x="752868" y="27063"/>
                  </a:lnTo>
                  <a:lnTo>
                    <a:pt x="717169" y="7137"/>
                  </a:lnTo>
                  <a:lnTo>
                    <a:pt x="673938" y="0"/>
                  </a:lnTo>
                  <a:lnTo>
                    <a:pt x="629462" y="7518"/>
                  </a:lnTo>
                  <a:lnTo>
                    <a:pt x="593572" y="27762"/>
                  </a:lnTo>
                  <a:lnTo>
                    <a:pt x="569658" y="57886"/>
                  </a:lnTo>
                  <a:lnTo>
                    <a:pt x="561162" y="95034"/>
                  </a:lnTo>
                  <a:lnTo>
                    <a:pt x="570141" y="130771"/>
                  </a:lnTo>
                  <a:lnTo>
                    <a:pt x="594245" y="160274"/>
                  </a:lnTo>
                  <a:lnTo>
                    <a:pt x="629970" y="180314"/>
                  </a:lnTo>
                  <a:lnTo>
                    <a:pt x="673785" y="187706"/>
                  </a:lnTo>
                  <a:lnTo>
                    <a:pt x="717702" y="180200"/>
                  </a:lnTo>
                  <a:lnTo>
                    <a:pt x="753745" y="159766"/>
                  </a:lnTo>
                  <a:lnTo>
                    <a:pt x="777989" y="129501"/>
                  </a:lnTo>
                  <a:lnTo>
                    <a:pt x="786561" y="92532"/>
                  </a:lnTo>
                  <a:close/>
                </a:path>
                <a:path w="865505" h="425450">
                  <a:moveTo>
                    <a:pt x="864882" y="359486"/>
                  </a:moveTo>
                  <a:lnTo>
                    <a:pt x="850836" y="308267"/>
                  </a:lnTo>
                  <a:lnTo>
                    <a:pt x="822871" y="269189"/>
                  </a:lnTo>
                  <a:lnTo>
                    <a:pt x="761707" y="226999"/>
                  </a:lnTo>
                  <a:lnTo>
                    <a:pt x="725335" y="215201"/>
                  </a:lnTo>
                  <a:lnTo>
                    <a:pt x="685152" y="209677"/>
                  </a:lnTo>
                  <a:lnTo>
                    <a:pt x="656488" y="209918"/>
                  </a:lnTo>
                  <a:lnTo>
                    <a:pt x="602056" y="220992"/>
                  </a:lnTo>
                  <a:lnTo>
                    <a:pt x="559130" y="241363"/>
                  </a:lnTo>
                  <a:lnTo>
                    <a:pt x="543013" y="252730"/>
                  </a:lnTo>
                  <a:lnTo>
                    <a:pt x="545223" y="253911"/>
                  </a:lnTo>
                  <a:lnTo>
                    <a:pt x="546315" y="254444"/>
                  </a:lnTo>
                  <a:lnTo>
                    <a:pt x="560273" y="261721"/>
                  </a:lnTo>
                  <a:lnTo>
                    <a:pt x="597496" y="288137"/>
                  </a:lnTo>
                  <a:lnTo>
                    <a:pt x="632066" y="327660"/>
                  </a:lnTo>
                  <a:lnTo>
                    <a:pt x="653249" y="373303"/>
                  </a:lnTo>
                  <a:lnTo>
                    <a:pt x="653719" y="375285"/>
                  </a:lnTo>
                  <a:lnTo>
                    <a:pt x="654672" y="375805"/>
                  </a:lnTo>
                  <a:lnTo>
                    <a:pt x="657047" y="375805"/>
                  </a:lnTo>
                  <a:lnTo>
                    <a:pt x="663790" y="375729"/>
                  </a:lnTo>
                  <a:lnTo>
                    <a:pt x="670547" y="375691"/>
                  </a:lnTo>
                  <a:lnTo>
                    <a:pt x="846569" y="375678"/>
                  </a:lnTo>
                  <a:lnTo>
                    <a:pt x="854049" y="374408"/>
                  </a:lnTo>
                  <a:lnTo>
                    <a:pt x="859980" y="370941"/>
                  </a:lnTo>
                  <a:lnTo>
                    <a:pt x="863790" y="365798"/>
                  </a:lnTo>
                  <a:lnTo>
                    <a:pt x="864882" y="359486"/>
                  </a:lnTo>
                  <a:close/>
                </a:path>
              </a:pathLst>
            </a:custGeom>
            <a:solidFill>
              <a:srgbClr val="0753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43166" y="1845627"/>
              <a:ext cx="4508754" cy="42129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209" y="1145540"/>
            <a:ext cx="5240020" cy="550989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34923" y="1247902"/>
            <a:ext cx="4130040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UTMACH</a:t>
            </a:r>
            <a:r>
              <a:rPr sz="1600" b="1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600" b="1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(Empresa</a:t>
            </a:r>
            <a:r>
              <a:rPr sz="16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Pública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60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Universidad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Técnica</a:t>
            </a:r>
            <a:r>
              <a:rPr sz="1600" spc="28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00" spc="28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Machala)</a:t>
            </a:r>
            <a:r>
              <a:rPr sz="1600" spc="28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1600" spc="28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sz="1600" spc="28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entidad</a:t>
            </a:r>
            <a:r>
              <a:rPr sz="1600" spc="28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cuyo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funcionamiento</a:t>
            </a:r>
            <a:r>
              <a:rPr sz="1600" spc="254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1600" spc="254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basa</a:t>
            </a:r>
            <a:r>
              <a:rPr sz="1600" spc="26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600" spc="254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1600" spc="26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modelo</a:t>
            </a:r>
            <a:r>
              <a:rPr sz="1600" spc="26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autogestión</a:t>
            </a:r>
            <a:r>
              <a:rPr sz="1600" b="1" spc="37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financiera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spc="38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ya</a:t>
            </a:r>
            <a:r>
              <a:rPr sz="1600" spc="38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600" spc="38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600" b="1" spc="38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recibe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asignaciones</a:t>
            </a:r>
            <a:r>
              <a:rPr sz="1600" b="1" spc="27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presupuestarias</a:t>
            </a:r>
            <a:r>
              <a:rPr sz="1600" b="1" spc="28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600" b="1" spc="28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parte</a:t>
            </a:r>
            <a:r>
              <a:rPr sz="1600" b="1" spc="28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Estado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92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Sus</a:t>
            </a:r>
            <a:r>
              <a:rPr sz="16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principales</a:t>
            </a:r>
            <a:r>
              <a:rPr sz="16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fuentes</a:t>
            </a:r>
            <a:r>
              <a:rPr sz="16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ingreso</a:t>
            </a:r>
            <a:r>
              <a:rPr sz="16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provienen</a:t>
            </a:r>
            <a:r>
              <a:rPr sz="16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93214" y="3199002"/>
            <a:ext cx="29698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0645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administración</a:t>
            </a:r>
            <a:r>
              <a:rPr sz="1600" spc="229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financiera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spc="345" dirty="0">
                <a:solidFill>
                  <a:srgbClr val="FFFFFF"/>
                </a:solidFill>
                <a:latin typeface="Calibri"/>
                <a:cs typeface="Calibri"/>
              </a:rPr>
              <a:t>  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proyectos</a:t>
            </a:r>
            <a:r>
              <a:rPr sz="1600" spc="340" dirty="0">
                <a:solidFill>
                  <a:srgbClr val="FFFFFF"/>
                </a:solidFill>
                <a:latin typeface="Calibri"/>
                <a:cs typeface="Calibri"/>
              </a:rPr>
              <a:t>  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gestionados</a:t>
            </a:r>
            <a:r>
              <a:rPr sz="1600" spc="345" dirty="0">
                <a:solidFill>
                  <a:srgbClr val="FFFFFF"/>
                </a:solidFill>
                <a:latin typeface="Calibri"/>
                <a:cs typeface="Calibri"/>
              </a:rPr>
              <a:t>  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Universidad</a:t>
            </a:r>
            <a:r>
              <a:rPr sz="1600" b="1" spc="19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Técnica</a:t>
            </a:r>
            <a:r>
              <a:rPr sz="1600" b="1" spc="19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4923" y="3199002"/>
            <a:ext cx="114046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001394" algn="l"/>
              </a:tabLs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desarrollo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programas coordinación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Machala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así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69414" y="3930777"/>
            <a:ext cx="28943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como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1600" spc="7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entes</a:t>
            </a:r>
            <a:r>
              <a:rPr sz="1600" b="1" spc="7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externos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600" spc="8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tales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4923" y="4174616"/>
            <a:ext cx="412813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890">
              <a:lnSpc>
                <a:spcPct val="100000"/>
              </a:lnSpc>
              <a:spcBef>
                <a:spcPts val="95"/>
              </a:spcBef>
              <a:tabLst>
                <a:tab pos="707390" algn="l"/>
                <a:tab pos="2022475" algn="l"/>
                <a:tab pos="3129280" algn="l"/>
              </a:tabLst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como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fundaciones,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Gobiernos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Autónomos Descentralizados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(GADs)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ministerios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través</a:t>
            </a:r>
            <a:r>
              <a:rPr sz="16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esta</a:t>
            </a:r>
            <a:r>
              <a:rPr sz="16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modalidad</a:t>
            </a:r>
            <a:r>
              <a:rPr sz="16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gestión,</a:t>
            </a:r>
            <a:r>
              <a:rPr sz="16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UTMACH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contribuye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manera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activa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fortalecimiento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4923" y="5394147"/>
            <a:ext cx="14293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272540" algn="l"/>
                <a:tab pos="1324610" algn="l"/>
              </a:tabLs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institucional,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sostenibilidad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		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09266" y="5394147"/>
            <a:ext cx="8026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857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tiempo eficiencia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30955" y="5394147"/>
            <a:ext cx="173291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0335" marR="5080" indent="-128270">
              <a:lnSpc>
                <a:spcPct val="100000"/>
              </a:lnSpc>
              <a:spcBef>
                <a:spcPts val="95"/>
              </a:spcBef>
              <a:tabLst>
                <a:tab pos="520065" algn="l"/>
                <a:tab pos="1574165" algn="l"/>
              </a:tabLst>
            </a:pP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spc="-2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promueve	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la de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33164" y="5637987"/>
            <a:ext cx="8293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iniciativas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4923" y="5881827"/>
            <a:ext cx="41287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129665" algn="l"/>
                <a:tab pos="1382395" algn="l"/>
                <a:tab pos="2187575" algn="l"/>
                <a:tab pos="2646045" algn="l"/>
                <a:tab pos="3479800" algn="l"/>
                <a:tab pos="4023995" algn="l"/>
              </a:tabLs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académicas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sociales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impacto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local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regional.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3200" y="1145539"/>
            <a:ext cx="6473825" cy="485521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2828" rIns="0" bIns="0" rtlCol="0">
            <a:spAutoFit/>
          </a:bodyPr>
          <a:lstStyle/>
          <a:p>
            <a:pPr marL="1236980">
              <a:lnSpc>
                <a:spcPct val="100000"/>
              </a:lnSpc>
              <a:spcBef>
                <a:spcPts val="100"/>
              </a:spcBef>
            </a:pPr>
            <a:r>
              <a:rPr sz="1800" spc="-10" dirty="0"/>
              <a:t>MAESTRÍAS</a:t>
            </a:r>
            <a:r>
              <a:rPr sz="1800" spc="-30" dirty="0"/>
              <a:t> </a:t>
            </a:r>
            <a:r>
              <a:rPr sz="1800" spc="-10" dirty="0"/>
              <a:t>APERTURADAS</a:t>
            </a:r>
            <a:r>
              <a:rPr sz="1800" spc="35" dirty="0"/>
              <a:t> </a:t>
            </a:r>
            <a:r>
              <a:rPr sz="1800" dirty="0"/>
              <a:t>EN</a:t>
            </a:r>
            <a:r>
              <a:rPr sz="1800" spc="-20" dirty="0"/>
              <a:t> </a:t>
            </a:r>
            <a:r>
              <a:rPr sz="1800" dirty="0"/>
              <a:t>EL</a:t>
            </a:r>
            <a:r>
              <a:rPr sz="1800" spc="-55" dirty="0"/>
              <a:t> </a:t>
            </a:r>
            <a:r>
              <a:rPr sz="1800" dirty="0"/>
              <a:t>EJERCICIO</a:t>
            </a:r>
            <a:r>
              <a:rPr sz="1800" spc="-15" dirty="0"/>
              <a:t> </a:t>
            </a:r>
            <a:r>
              <a:rPr sz="1800" dirty="0"/>
              <a:t>ECONÓMICO</a:t>
            </a:r>
            <a:r>
              <a:rPr sz="1800" spc="-20" dirty="0"/>
              <a:t> 2024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766546" y="867760"/>
            <a:ext cx="920750" cy="793750"/>
            <a:chOff x="766546" y="867760"/>
            <a:chExt cx="920750" cy="793750"/>
          </a:xfrm>
        </p:grpSpPr>
        <p:sp>
          <p:nvSpPr>
            <p:cNvPr id="4" name="object 4"/>
            <p:cNvSpPr/>
            <p:nvPr/>
          </p:nvSpPr>
          <p:spPr>
            <a:xfrm>
              <a:off x="862063" y="867765"/>
              <a:ext cx="728980" cy="678180"/>
            </a:xfrm>
            <a:custGeom>
              <a:avLst/>
              <a:gdLst/>
              <a:ahLst/>
              <a:cxnLst/>
              <a:rect l="l" t="t" r="r" b="b"/>
              <a:pathLst>
                <a:path w="728980" h="678180">
                  <a:moveTo>
                    <a:pt x="348576" y="190474"/>
                  </a:moveTo>
                  <a:lnTo>
                    <a:pt x="310819" y="134112"/>
                  </a:lnTo>
                  <a:lnTo>
                    <a:pt x="272897" y="98856"/>
                  </a:lnTo>
                  <a:lnTo>
                    <a:pt x="229908" y="68287"/>
                  </a:lnTo>
                  <a:lnTo>
                    <a:pt x="181800" y="42443"/>
                  </a:lnTo>
                  <a:lnTo>
                    <a:pt x="138671" y="25107"/>
                  </a:lnTo>
                  <a:lnTo>
                    <a:pt x="94030" y="12280"/>
                  </a:lnTo>
                  <a:lnTo>
                    <a:pt x="47815" y="3924"/>
                  </a:lnTo>
                  <a:lnTo>
                    <a:pt x="0" y="0"/>
                  </a:lnTo>
                  <a:lnTo>
                    <a:pt x="0" y="519607"/>
                  </a:lnTo>
                  <a:lnTo>
                    <a:pt x="50850" y="523887"/>
                  </a:lnTo>
                  <a:lnTo>
                    <a:pt x="100139" y="532714"/>
                  </a:lnTo>
                  <a:lnTo>
                    <a:pt x="147891" y="546176"/>
                  </a:lnTo>
                  <a:lnTo>
                    <a:pt x="194157" y="564362"/>
                  </a:lnTo>
                  <a:lnTo>
                    <a:pt x="237756" y="586879"/>
                  </a:lnTo>
                  <a:lnTo>
                    <a:pt x="277837" y="613283"/>
                  </a:lnTo>
                  <a:lnTo>
                    <a:pt x="314579" y="643597"/>
                  </a:lnTo>
                  <a:lnTo>
                    <a:pt x="348145" y="677862"/>
                  </a:lnTo>
                  <a:lnTo>
                    <a:pt x="348145" y="478447"/>
                  </a:lnTo>
                  <a:lnTo>
                    <a:pt x="341134" y="477812"/>
                  </a:lnTo>
                  <a:lnTo>
                    <a:pt x="334594" y="477431"/>
                  </a:lnTo>
                  <a:lnTo>
                    <a:pt x="328206" y="476796"/>
                  </a:lnTo>
                  <a:lnTo>
                    <a:pt x="278257" y="468160"/>
                  </a:lnTo>
                  <a:lnTo>
                    <a:pt x="232537" y="448957"/>
                  </a:lnTo>
                  <a:lnTo>
                    <a:pt x="206654" y="417309"/>
                  </a:lnTo>
                  <a:lnTo>
                    <a:pt x="205460" y="403301"/>
                  </a:lnTo>
                  <a:lnTo>
                    <a:pt x="205816" y="390906"/>
                  </a:lnTo>
                  <a:lnTo>
                    <a:pt x="205778" y="378498"/>
                  </a:lnTo>
                  <a:lnTo>
                    <a:pt x="205651" y="366090"/>
                  </a:lnTo>
                  <a:lnTo>
                    <a:pt x="205765" y="353682"/>
                  </a:lnTo>
                  <a:lnTo>
                    <a:pt x="205892" y="348043"/>
                  </a:lnTo>
                  <a:lnTo>
                    <a:pt x="204406" y="345084"/>
                  </a:lnTo>
                  <a:lnTo>
                    <a:pt x="188087" y="340398"/>
                  </a:lnTo>
                  <a:lnTo>
                    <a:pt x="178562" y="337375"/>
                  </a:lnTo>
                  <a:lnTo>
                    <a:pt x="159626" y="331114"/>
                  </a:lnTo>
                  <a:lnTo>
                    <a:pt x="106680" y="314058"/>
                  </a:lnTo>
                  <a:lnTo>
                    <a:pt x="99682" y="311746"/>
                  </a:lnTo>
                  <a:lnTo>
                    <a:pt x="94767" y="307759"/>
                  </a:lnTo>
                  <a:lnTo>
                    <a:pt x="94475" y="293662"/>
                  </a:lnTo>
                  <a:lnTo>
                    <a:pt x="99377" y="289445"/>
                  </a:lnTo>
                  <a:lnTo>
                    <a:pt x="106972" y="287134"/>
                  </a:lnTo>
                  <a:lnTo>
                    <a:pt x="108750" y="286486"/>
                  </a:lnTo>
                  <a:lnTo>
                    <a:pt x="110680" y="285851"/>
                  </a:lnTo>
                  <a:lnTo>
                    <a:pt x="112471" y="285343"/>
                  </a:lnTo>
                  <a:lnTo>
                    <a:pt x="249313" y="241071"/>
                  </a:lnTo>
                  <a:lnTo>
                    <a:pt x="343382" y="210566"/>
                  </a:lnTo>
                  <a:lnTo>
                    <a:pt x="348005" y="208521"/>
                  </a:lnTo>
                  <a:lnTo>
                    <a:pt x="348005" y="207111"/>
                  </a:lnTo>
                  <a:lnTo>
                    <a:pt x="348183" y="198805"/>
                  </a:lnTo>
                  <a:lnTo>
                    <a:pt x="348576" y="190474"/>
                  </a:lnTo>
                  <a:close/>
                </a:path>
                <a:path w="728980" h="678180">
                  <a:moveTo>
                    <a:pt x="728573" y="139"/>
                  </a:moveTo>
                  <a:lnTo>
                    <a:pt x="725741" y="139"/>
                  </a:lnTo>
                  <a:lnTo>
                    <a:pt x="723811" y="0"/>
                  </a:lnTo>
                  <a:lnTo>
                    <a:pt x="707021" y="1231"/>
                  </a:lnTo>
                  <a:lnTo>
                    <a:pt x="639445" y="11696"/>
                  </a:lnTo>
                  <a:lnTo>
                    <a:pt x="590016" y="25361"/>
                  </a:lnTo>
                  <a:lnTo>
                    <a:pt x="543953" y="43688"/>
                  </a:lnTo>
                  <a:lnTo>
                    <a:pt x="501230" y="66649"/>
                  </a:lnTo>
                  <a:lnTo>
                    <a:pt x="461835" y="94221"/>
                  </a:lnTo>
                  <a:lnTo>
                    <a:pt x="425742" y="126390"/>
                  </a:lnTo>
                  <a:lnTo>
                    <a:pt x="392925" y="163131"/>
                  </a:lnTo>
                  <a:lnTo>
                    <a:pt x="379971" y="200444"/>
                  </a:lnTo>
                  <a:lnTo>
                    <a:pt x="380568" y="206603"/>
                  </a:lnTo>
                  <a:lnTo>
                    <a:pt x="381762" y="209677"/>
                  </a:lnTo>
                  <a:lnTo>
                    <a:pt x="389051" y="211988"/>
                  </a:lnTo>
                  <a:lnTo>
                    <a:pt x="434746" y="226580"/>
                  </a:lnTo>
                  <a:lnTo>
                    <a:pt x="480390" y="241261"/>
                  </a:lnTo>
                  <a:lnTo>
                    <a:pt x="625919" y="288277"/>
                  </a:lnTo>
                  <a:lnTo>
                    <a:pt x="634250" y="291236"/>
                  </a:lnTo>
                  <a:lnTo>
                    <a:pt x="634098" y="300977"/>
                  </a:lnTo>
                  <a:lnTo>
                    <a:pt x="633793" y="310095"/>
                  </a:lnTo>
                  <a:lnTo>
                    <a:pt x="625767" y="313029"/>
                  </a:lnTo>
                  <a:lnTo>
                    <a:pt x="617296" y="315595"/>
                  </a:lnTo>
                  <a:lnTo>
                    <a:pt x="616407" y="315988"/>
                  </a:lnTo>
                  <a:lnTo>
                    <a:pt x="615505" y="316103"/>
                  </a:lnTo>
                  <a:lnTo>
                    <a:pt x="614451" y="316496"/>
                  </a:lnTo>
                  <a:lnTo>
                    <a:pt x="607174" y="318554"/>
                  </a:lnTo>
                  <a:lnTo>
                    <a:pt x="585520" y="338112"/>
                  </a:lnTo>
                  <a:lnTo>
                    <a:pt x="586105" y="344919"/>
                  </a:lnTo>
                  <a:lnTo>
                    <a:pt x="586790" y="351624"/>
                  </a:lnTo>
                  <a:lnTo>
                    <a:pt x="587082" y="355358"/>
                  </a:lnTo>
                  <a:lnTo>
                    <a:pt x="589013" y="359714"/>
                  </a:lnTo>
                  <a:lnTo>
                    <a:pt x="591985" y="362394"/>
                  </a:lnTo>
                  <a:lnTo>
                    <a:pt x="599833" y="372160"/>
                  </a:lnTo>
                  <a:lnTo>
                    <a:pt x="602373" y="382803"/>
                  </a:lnTo>
                  <a:lnTo>
                    <a:pt x="599617" y="393471"/>
                  </a:lnTo>
                  <a:lnTo>
                    <a:pt x="591553" y="403301"/>
                  </a:lnTo>
                  <a:lnTo>
                    <a:pt x="588873" y="405612"/>
                  </a:lnTo>
                  <a:lnTo>
                    <a:pt x="587082" y="409333"/>
                  </a:lnTo>
                  <a:lnTo>
                    <a:pt x="586790" y="412534"/>
                  </a:lnTo>
                  <a:lnTo>
                    <a:pt x="586193" y="420738"/>
                  </a:lnTo>
                  <a:lnTo>
                    <a:pt x="586625" y="428828"/>
                  </a:lnTo>
                  <a:lnTo>
                    <a:pt x="586625" y="437426"/>
                  </a:lnTo>
                  <a:lnTo>
                    <a:pt x="558215" y="437426"/>
                  </a:lnTo>
                  <a:lnTo>
                    <a:pt x="557022" y="437172"/>
                  </a:lnTo>
                  <a:lnTo>
                    <a:pt x="554799" y="436905"/>
                  </a:lnTo>
                  <a:lnTo>
                    <a:pt x="554799" y="428447"/>
                  </a:lnTo>
                  <a:lnTo>
                    <a:pt x="555231" y="420230"/>
                  </a:lnTo>
                  <a:lnTo>
                    <a:pt x="554647" y="412026"/>
                  </a:lnTo>
                  <a:lnTo>
                    <a:pt x="554342" y="409079"/>
                  </a:lnTo>
                  <a:lnTo>
                    <a:pt x="552564" y="405612"/>
                  </a:lnTo>
                  <a:lnTo>
                    <a:pt x="550176" y="403555"/>
                  </a:lnTo>
                  <a:lnTo>
                    <a:pt x="541667" y="393420"/>
                  </a:lnTo>
                  <a:lnTo>
                    <a:pt x="538911" y="382625"/>
                  </a:lnTo>
                  <a:lnTo>
                    <a:pt x="541909" y="371792"/>
                  </a:lnTo>
                  <a:lnTo>
                    <a:pt x="550633" y="361505"/>
                  </a:lnTo>
                  <a:lnTo>
                    <a:pt x="552564" y="359968"/>
                  </a:lnTo>
                  <a:lnTo>
                    <a:pt x="554507" y="357530"/>
                  </a:lnTo>
                  <a:lnTo>
                    <a:pt x="554647" y="355358"/>
                  </a:lnTo>
                  <a:lnTo>
                    <a:pt x="555231" y="349199"/>
                  </a:lnTo>
                  <a:lnTo>
                    <a:pt x="554799" y="343027"/>
                  </a:lnTo>
                  <a:lnTo>
                    <a:pt x="554799" y="335991"/>
                  </a:lnTo>
                  <a:lnTo>
                    <a:pt x="542213" y="340055"/>
                  </a:lnTo>
                  <a:lnTo>
                    <a:pt x="536282" y="341896"/>
                  </a:lnTo>
                  <a:lnTo>
                    <a:pt x="530402" y="343547"/>
                  </a:lnTo>
                  <a:lnTo>
                    <a:pt x="524751" y="344957"/>
                  </a:lnTo>
                  <a:lnTo>
                    <a:pt x="522808" y="347522"/>
                  </a:lnTo>
                  <a:lnTo>
                    <a:pt x="522973" y="352653"/>
                  </a:lnTo>
                  <a:lnTo>
                    <a:pt x="523100" y="366522"/>
                  </a:lnTo>
                  <a:lnTo>
                    <a:pt x="523062" y="394309"/>
                  </a:lnTo>
                  <a:lnTo>
                    <a:pt x="523113" y="408178"/>
                  </a:lnTo>
                  <a:lnTo>
                    <a:pt x="499668" y="446913"/>
                  </a:lnTo>
                  <a:lnTo>
                    <a:pt x="461505" y="464604"/>
                  </a:lnTo>
                  <a:lnTo>
                    <a:pt x="421627" y="473087"/>
                  </a:lnTo>
                  <a:lnTo>
                    <a:pt x="401320" y="476923"/>
                  </a:lnTo>
                  <a:lnTo>
                    <a:pt x="380720" y="480898"/>
                  </a:lnTo>
                  <a:lnTo>
                    <a:pt x="380720" y="677735"/>
                  </a:lnTo>
                  <a:lnTo>
                    <a:pt x="394766" y="663435"/>
                  </a:lnTo>
                  <a:lnTo>
                    <a:pt x="412686" y="629183"/>
                  </a:lnTo>
                  <a:lnTo>
                    <a:pt x="412940" y="619340"/>
                  </a:lnTo>
                  <a:lnTo>
                    <a:pt x="413410" y="609523"/>
                  </a:lnTo>
                  <a:lnTo>
                    <a:pt x="426808" y="560476"/>
                  </a:lnTo>
                  <a:lnTo>
                    <a:pt x="447141" y="525640"/>
                  </a:lnTo>
                  <a:lnTo>
                    <a:pt x="474497" y="495820"/>
                  </a:lnTo>
                  <a:lnTo>
                    <a:pt x="507695" y="471551"/>
                  </a:lnTo>
                  <a:lnTo>
                    <a:pt x="545604" y="453390"/>
                  </a:lnTo>
                  <a:lnTo>
                    <a:pt x="587044" y="441909"/>
                  </a:lnTo>
                  <a:lnTo>
                    <a:pt x="630859" y="437629"/>
                  </a:lnTo>
                  <a:lnTo>
                    <a:pt x="675894" y="441121"/>
                  </a:lnTo>
                  <a:lnTo>
                    <a:pt x="720979" y="452932"/>
                  </a:lnTo>
                  <a:lnTo>
                    <a:pt x="723519" y="453834"/>
                  </a:lnTo>
                  <a:lnTo>
                    <a:pt x="726033" y="454469"/>
                  </a:lnTo>
                  <a:lnTo>
                    <a:pt x="728573" y="455231"/>
                  </a:lnTo>
                  <a:lnTo>
                    <a:pt x="728573" y="139"/>
                  </a:lnTo>
                  <a:close/>
                </a:path>
              </a:pathLst>
            </a:custGeom>
            <a:solidFill>
              <a:srgbClr val="0753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05884" y="1332619"/>
              <a:ext cx="381000" cy="328295"/>
            </a:xfrm>
            <a:custGeom>
              <a:avLst/>
              <a:gdLst/>
              <a:ahLst/>
              <a:cxnLst/>
              <a:rect l="l" t="t" r="r" b="b"/>
              <a:pathLst>
                <a:path w="381000" h="328294">
                  <a:moveTo>
                    <a:pt x="190574" y="0"/>
                  </a:moveTo>
                  <a:lnTo>
                    <a:pt x="139389" y="5889"/>
                  </a:lnTo>
                  <a:lnTo>
                    <a:pt x="139798" y="5889"/>
                  </a:lnTo>
                  <a:lnTo>
                    <a:pt x="94484" y="22351"/>
                  </a:lnTo>
                  <a:lnTo>
                    <a:pt x="55899" y="48014"/>
                  </a:lnTo>
                  <a:lnTo>
                    <a:pt x="26067" y="81231"/>
                  </a:lnTo>
                  <a:lnTo>
                    <a:pt x="6822" y="120423"/>
                  </a:lnTo>
                  <a:lnTo>
                    <a:pt x="0" y="164013"/>
                  </a:lnTo>
                  <a:lnTo>
                    <a:pt x="6744" y="207572"/>
                  </a:lnTo>
                  <a:lnTo>
                    <a:pt x="25914" y="246782"/>
                  </a:lnTo>
                  <a:lnTo>
                    <a:pt x="55673" y="280050"/>
                  </a:lnTo>
                  <a:lnTo>
                    <a:pt x="94187" y="305785"/>
                  </a:lnTo>
                  <a:lnTo>
                    <a:pt x="139818" y="322465"/>
                  </a:lnTo>
                  <a:lnTo>
                    <a:pt x="140242" y="322465"/>
                  </a:lnTo>
                  <a:lnTo>
                    <a:pt x="190138" y="328283"/>
                  </a:lnTo>
                  <a:lnTo>
                    <a:pt x="240728" y="322465"/>
                  </a:lnTo>
                  <a:lnTo>
                    <a:pt x="286239" y="305937"/>
                  </a:lnTo>
                  <a:lnTo>
                    <a:pt x="324841" y="280275"/>
                  </a:lnTo>
                  <a:lnTo>
                    <a:pt x="331052" y="273366"/>
                  </a:lnTo>
                  <a:lnTo>
                    <a:pt x="146337" y="273366"/>
                  </a:lnTo>
                  <a:lnTo>
                    <a:pt x="137765" y="272516"/>
                  </a:lnTo>
                  <a:lnTo>
                    <a:pt x="128398" y="266858"/>
                  </a:lnTo>
                  <a:lnTo>
                    <a:pt x="122999" y="261885"/>
                  </a:lnTo>
                  <a:lnTo>
                    <a:pt x="120302" y="259292"/>
                  </a:lnTo>
                  <a:lnTo>
                    <a:pt x="71259" y="259292"/>
                  </a:lnTo>
                  <a:lnTo>
                    <a:pt x="62930" y="258523"/>
                  </a:lnTo>
                  <a:lnTo>
                    <a:pt x="55631" y="258395"/>
                  </a:lnTo>
                  <a:lnTo>
                    <a:pt x="52656" y="255316"/>
                  </a:lnTo>
                  <a:lnTo>
                    <a:pt x="49245" y="252111"/>
                  </a:lnTo>
                  <a:lnTo>
                    <a:pt x="47862" y="245553"/>
                  </a:lnTo>
                  <a:lnTo>
                    <a:pt x="47757" y="245058"/>
                  </a:lnTo>
                  <a:lnTo>
                    <a:pt x="49384" y="240827"/>
                  </a:lnTo>
                  <a:lnTo>
                    <a:pt x="53615" y="231295"/>
                  </a:lnTo>
                  <a:lnTo>
                    <a:pt x="58316" y="221896"/>
                  </a:lnTo>
                  <a:lnTo>
                    <a:pt x="68126" y="203254"/>
                  </a:lnTo>
                  <a:lnTo>
                    <a:pt x="82758" y="174753"/>
                  </a:lnTo>
                  <a:lnTo>
                    <a:pt x="90109" y="160551"/>
                  </a:lnTo>
                  <a:lnTo>
                    <a:pt x="100572" y="140804"/>
                  </a:lnTo>
                  <a:lnTo>
                    <a:pt x="100870" y="136052"/>
                  </a:lnTo>
                  <a:lnTo>
                    <a:pt x="98926" y="130155"/>
                  </a:lnTo>
                  <a:lnTo>
                    <a:pt x="95172" y="106179"/>
                  </a:lnTo>
                  <a:lnTo>
                    <a:pt x="98862" y="84028"/>
                  </a:lnTo>
                  <a:lnTo>
                    <a:pt x="110027" y="63945"/>
                  </a:lnTo>
                  <a:lnTo>
                    <a:pt x="128696" y="46171"/>
                  </a:lnTo>
                  <a:lnTo>
                    <a:pt x="152068" y="32902"/>
                  </a:lnTo>
                  <a:lnTo>
                    <a:pt x="176892" y="26401"/>
                  </a:lnTo>
                  <a:lnTo>
                    <a:pt x="292415" y="26401"/>
                  </a:lnTo>
                  <a:lnTo>
                    <a:pt x="286567" y="22498"/>
                  </a:lnTo>
                  <a:lnTo>
                    <a:pt x="241104" y="5889"/>
                  </a:lnTo>
                  <a:lnTo>
                    <a:pt x="190574" y="0"/>
                  </a:lnTo>
                  <a:close/>
                </a:path>
                <a:path w="381000" h="328294">
                  <a:moveTo>
                    <a:pt x="190872" y="190174"/>
                  </a:moveTo>
                  <a:lnTo>
                    <a:pt x="188492" y="192482"/>
                  </a:lnTo>
                  <a:lnTo>
                    <a:pt x="185220" y="194405"/>
                  </a:lnTo>
                  <a:lnTo>
                    <a:pt x="184030" y="197099"/>
                  </a:lnTo>
                  <a:lnTo>
                    <a:pt x="177724" y="213008"/>
                  </a:lnTo>
                  <a:lnTo>
                    <a:pt x="159040" y="260831"/>
                  </a:lnTo>
                  <a:lnTo>
                    <a:pt x="154429" y="268140"/>
                  </a:lnTo>
                  <a:lnTo>
                    <a:pt x="153429" y="269547"/>
                  </a:lnTo>
                  <a:lnTo>
                    <a:pt x="146337" y="273366"/>
                  </a:lnTo>
                  <a:lnTo>
                    <a:pt x="234274" y="273366"/>
                  </a:lnTo>
                  <a:lnTo>
                    <a:pt x="227198" y="269547"/>
                  </a:lnTo>
                  <a:lnTo>
                    <a:pt x="222230" y="261885"/>
                  </a:lnTo>
                  <a:lnTo>
                    <a:pt x="222129" y="261728"/>
                  </a:lnTo>
                  <a:lnTo>
                    <a:pt x="215726" y="245553"/>
                  </a:lnTo>
                  <a:lnTo>
                    <a:pt x="203085" y="213202"/>
                  </a:lnTo>
                  <a:lnTo>
                    <a:pt x="196683" y="197099"/>
                  </a:lnTo>
                  <a:lnTo>
                    <a:pt x="195632" y="194533"/>
                  </a:lnTo>
                  <a:lnTo>
                    <a:pt x="192816" y="192482"/>
                  </a:lnTo>
                  <a:lnTo>
                    <a:pt x="190872" y="190174"/>
                  </a:lnTo>
                  <a:close/>
                </a:path>
                <a:path w="381000" h="328294">
                  <a:moveTo>
                    <a:pt x="283318" y="249911"/>
                  </a:moveTo>
                  <a:lnTo>
                    <a:pt x="275565" y="249911"/>
                  </a:lnTo>
                  <a:lnTo>
                    <a:pt x="269148" y="252452"/>
                  </a:lnTo>
                  <a:lnTo>
                    <a:pt x="262965" y="257144"/>
                  </a:lnTo>
                  <a:lnTo>
                    <a:pt x="257005" y="262751"/>
                  </a:lnTo>
                  <a:lnTo>
                    <a:pt x="250986" y="268140"/>
                  </a:lnTo>
                  <a:lnTo>
                    <a:pt x="242313" y="272873"/>
                  </a:lnTo>
                  <a:lnTo>
                    <a:pt x="232935" y="273366"/>
                  </a:lnTo>
                  <a:lnTo>
                    <a:pt x="331052" y="273366"/>
                  </a:lnTo>
                  <a:lnTo>
                    <a:pt x="341974" y="261216"/>
                  </a:lnTo>
                  <a:lnTo>
                    <a:pt x="323138" y="261216"/>
                  </a:lnTo>
                  <a:lnTo>
                    <a:pt x="315403" y="260318"/>
                  </a:lnTo>
                  <a:lnTo>
                    <a:pt x="307529" y="257882"/>
                  </a:lnTo>
                  <a:lnTo>
                    <a:pt x="299535" y="255060"/>
                  </a:lnTo>
                  <a:lnTo>
                    <a:pt x="291550" y="252111"/>
                  </a:lnTo>
                  <a:lnTo>
                    <a:pt x="289649" y="251582"/>
                  </a:lnTo>
                  <a:lnTo>
                    <a:pt x="283318" y="249911"/>
                  </a:lnTo>
                  <a:close/>
                </a:path>
                <a:path w="381000" h="328294">
                  <a:moveTo>
                    <a:pt x="292415" y="26401"/>
                  </a:moveTo>
                  <a:lnTo>
                    <a:pt x="176892" y="26401"/>
                  </a:lnTo>
                  <a:lnTo>
                    <a:pt x="202836" y="26709"/>
                  </a:lnTo>
                  <a:lnTo>
                    <a:pt x="229566" y="33863"/>
                  </a:lnTo>
                  <a:lnTo>
                    <a:pt x="253479" y="46708"/>
                  </a:lnTo>
                  <a:lnTo>
                    <a:pt x="270588" y="63765"/>
                  </a:lnTo>
                  <a:lnTo>
                    <a:pt x="281283" y="84815"/>
                  </a:lnTo>
                  <a:lnTo>
                    <a:pt x="285951" y="109642"/>
                  </a:lnTo>
                  <a:lnTo>
                    <a:pt x="285059" y="114770"/>
                  </a:lnTo>
                  <a:lnTo>
                    <a:pt x="285059" y="121693"/>
                  </a:lnTo>
                  <a:lnTo>
                    <a:pt x="282520" y="127590"/>
                  </a:lnTo>
                  <a:lnTo>
                    <a:pt x="278950" y="135676"/>
                  </a:lnTo>
                  <a:lnTo>
                    <a:pt x="280894" y="142206"/>
                  </a:lnTo>
                  <a:lnTo>
                    <a:pt x="284761" y="149522"/>
                  </a:lnTo>
                  <a:lnTo>
                    <a:pt x="296139" y="171298"/>
                  </a:lnTo>
                  <a:lnTo>
                    <a:pt x="318553" y="214947"/>
                  </a:lnTo>
                  <a:lnTo>
                    <a:pt x="329842" y="236723"/>
                  </a:lnTo>
                  <a:lnTo>
                    <a:pt x="333253" y="243135"/>
                  </a:lnTo>
                  <a:lnTo>
                    <a:pt x="335196" y="249163"/>
                  </a:lnTo>
                  <a:lnTo>
                    <a:pt x="329247" y="255060"/>
                  </a:lnTo>
                  <a:lnTo>
                    <a:pt x="323138" y="261216"/>
                  </a:lnTo>
                  <a:lnTo>
                    <a:pt x="341974" y="261216"/>
                  </a:lnTo>
                  <a:lnTo>
                    <a:pt x="354702" y="247057"/>
                  </a:lnTo>
                  <a:lnTo>
                    <a:pt x="373989" y="207863"/>
                  </a:lnTo>
                  <a:lnTo>
                    <a:pt x="380872" y="164269"/>
                  </a:lnTo>
                  <a:lnTo>
                    <a:pt x="374115" y="120710"/>
                  </a:lnTo>
                  <a:lnTo>
                    <a:pt x="354916" y="81501"/>
                  </a:lnTo>
                  <a:lnTo>
                    <a:pt x="325119" y="48232"/>
                  </a:lnTo>
                  <a:lnTo>
                    <a:pt x="292415" y="26401"/>
                  </a:lnTo>
                  <a:close/>
                </a:path>
                <a:path w="381000" h="328294">
                  <a:moveTo>
                    <a:pt x="106186" y="249911"/>
                  </a:moveTo>
                  <a:lnTo>
                    <a:pt x="98491" y="249911"/>
                  </a:lnTo>
                  <a:lnTo>
                    <a:pt x="91866" y="251582"/>
                  </a:lnTo>
                  <a:lnTo>
                    <a:pt x="84374" y="254257"/>
                  </a:lnTo>
                  <a:lnTo>
                    <a:pt x="76912" y="256728"/>
                  </a:lnTo>
                  <a:lnTo>
                    <a:pt x="74095" y="257498"/>
                  </a:lnTo>
                  <a:lnTo>
                    <a:pt x="71259" y="259292"/>
                  </a:lnTo>
                  <a:lnTo>
                    <a:pt x="120302" y="259292"/>
                  </a:lnTo>
                  <a:lnTo>
                    <a:pt x="117636" y="256728"/>
                  </a:lnTo>
                  <a:lnTo>
                    <a:pt x="111985" y="252324"/>
                  </a:lnTo>
                  <a:lnTo>
                    <a:pt x="106186" y="249911"/>
                  </a:lnTo>
                  <a:close/>
                </a:path>
              </a:pathLst>
            </a:custGeom>
            <a:solidFill>
              <a:srgbClr val="0090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6533" y="974724"/>
              <a:ext cx="920750" cy="560705"/>
            </a:xfrm>
            <a:custGeom>
              <a:avLst/>
              <a:gdLst/>
              <a:ahLst/>
              <a:cxnLst/>
              <a:rect l="l" t="t" r="r" b="b"/>
              <a:pathLst>
                <a:path w="920750" h="560705">
                  <a:moveTo>
                    <a:pt x="391883" y="560387"/>
                  </a:moveTo>
                  <a:lnTo>
                    <a:pt x="351472" y="526592"/>
                  </a:lnTo>
                  <a:lnTo>
                    <a:pt x="312978" y="501332"/>
                  </a:lnTo>
                  <a:lnTo>
                    <a:pt x="272237" y="480377"/>
                  </a:lnTo>
                  <a:lnTo>
                    <a:pt x="229247" y="463778"/>
                  </a:lnTo>
                  <a:lnTo>
                    <a:pt x="183997" y="451510"/>
                  </a:lnTo>
                  <a:lnTo>
                    <a:pt x="136499" y="443623"/>
                  </a:lnTo>
                  <a:lnTo>
                    <a:pt x="86741" y="440105"/>
                  </a:lnTo>
                  <a:lnTo>
                    <a:pt x="74764" y="438962"/>
                  </a:lnTo>
                  <a:lnTo>
                    <a:pt x="67551" y="435825"/>
                  </a:lnTo>
                  <a:lnTo>
                    <a:pt x="64020" y="429628"/>
                  </a:lnTo>
                  <a:lnTo>
                    <a:pt x="63093" y="419315"/>
                  </a:lnTo>
                  <a:lnTo>
                    <a:pt x="63093" y="0"/>
                  </a:lnTo>
                  <a:lnTo>
                    <a:pt x="15201" y="6654"/>
                  </a:lnTo>
                  <a:lnTo>
                    <a:pt x="0" y="8712"/>
                  </a:lnTo>
                  <a:lnTo>
                    <a:pt x="0" y="517944"/>
                  </a:lnTo>
                  <a:lnTo>
                    <a:pt x="51727" y="505040"/>
                  </a:lnTo>
                  <a:lnTo>
                    <a:pt x="102666" y="497268"/>
                  </a:lnTo>
                  <a:lnTo>
                    <a:pt x="152819" y="494652"/>
                  </a:lnTo>
                  <a:lnTo>
                    <a:pt x="202196" y="497230"/>
                  </a:lnTo>
                  <a:lnTo>
                    <a:pt x="250786" y="505053"/>
                  </a:lnTo>
                  <a:lnTo>
                    <a:pt x="298602" y="518160"/>
                  </a:lnTo>
                  <a:lnTo>
                    <a:pt x="345630" y="536587"/>
                  </a:lnTo>
                  <a:lnTo>
                    <a:pt x="391883" y="560387"/>
                  </a:lnTo>
                  <a:close/>
                </a:path>
                <a:path w="920750" h="560705">
                  <a:moveTo>
                    <a:pt x="587121" y="276948"/>
                  </a:moveTo>
                  <a:lnTo>
                    <a:pt x="586943" y="263398"/>
                  </a:lnTo>
                  <a:lnTo>
                    <a:pt x="586803" y="249542"/>
                  </a:lnTo>
                  <a:lnTo>
                    <a:pt x="582485" y="250825"/>
                  </a:lnTo>
                  <a:lnTo>
                    <a:pt x="579208" y="251853"/>
                  </a:lnTo>
                  <a:lnTo>
                    <a:pt x="575932" y="253009"/>
                  </a:lnTo>
                  <a:lnTo>
                    <a:pt x="549935" y="261289"/>
                  </a:lnTo>
                  <a:lnTo>
                    <a:pt x="523976" y="269595"/>
                  </a:lnTo>
                  <a:lnTo>
                    <a:pt x="498055" y="277990"/>
                  </a:lnTo>
                  <a:lnTo>
                    <a:pt x="472224" y="286486"/>
                  </a:lnTo>
                  <a:lnTo>
                    <a:pt x="463600" y="289420"/>
                  </a:lnTo>
                  <a:lnTo>
                    <a:pt x="456158" y="289306"/>
                  </a:lnTo>
                  <a:lnTo>
                    <a:pt x="447535" y="286486"/>
                  </a:lnTo>
                  <a:lnTo>
                    <a:pt x="419341" y="277152"/>
                  </a:lnTo>
                  <a:lnTo>
                    <a:pt x="390931" y="267931"/>
                  </a:lnTo>
                  <a:lnTo>
                    <a:pt x="332981" y="249288"/>
                  </a:lnTo>
                  <a:lnTo>
                    <a:pt x="333121" y="260515"/>
                  </a:lnTo>
                  <a:lnTo>
                    <a:pt x="333336" y="271360"/>
                  </a:lnTo>
                  <a:lnTo>
                    <a:pt x="333286" y="281952"/>
                  </a:lnTo>
                  <a:lnTo>
                    <a:pt x="332689" y="292379"/>
                  </a:lnTo>
                  <a:lnTo>
                    <a:pt x="333235" y="302856"/>
                  </a:lnTo>
                  <a:lnTo>
                    <a:pt x="337159" y="311416"/>
                  </a:lnTo>
                  <a:lnTo>
                    <a:pt x="405345" y="339636"/>
                  </a:lnTo>
                  <a:lnTo>
                    <a:pt x="441236" y="343839"/>
                  </a:lnTo>
                  <a:lnTo>
                    <a:pt x="477469" y="343700"/>
                  </a:lnTo>
                  <a:lnTo>
                    <a:pt x="529844" y="336765"/>
                  </a:lnTo>
                  <a:lnTo>
                    <a:pt x="573252" y="319443"/>
                  </a:lnTo>
                  <a:lnTo>
                    <a:pt x="586994" y="290271"/>
                  </a:lnTo>
                  <a:lnTo>
                    <a:pt x="587121" y="276948"/>
                  </a:lnTo>
                  <a:close/>
                </a:path>
                <a:path w="920750" h="560705">
                  <a:moveTo>
                    <a:pt x="667588" y="193878"/>
                  </a:moveTo>
                  <a:lnTo>
                    <a:pt x="664464" y="192595"/>
                  </a:lnTo>
                  <a:lnTo>
                    <a:pt x="663714" y="192087"/>
                  </a:lnTo>
                  <a:lnTo>
                    <a:pt x="662825" y="191833"/>
                  </a:lnTo>
                  <a:lnTo>
                    <a:pt x="564159" y="159893"/>
                  </a:lnTo>
                  <a:lnTo>
                    <a:pt x="514794" y="143992"/>
                  </a:lnTo>
                  <a:lnTo>
                    <a:pt x="465391" y="128244"/>
                  </a:lnTo>
                  <a:lnTo>
                    <a:pt x="461683" y="126961"/>
                  </a:lnTo>
                  <a:lnTo>
                    <a:pt x="456323" y="127469"/>
                  </a:lnTo>
                  <a:lnTo>
                    <a:pt x="452450" y="128752"/>
                  </a:lnTo>
                  <a:lnTo>
                    <a:pt x="404406" y="144157"/>
                  </a:lnTo>
                  <a:lnTo>
                    <a:pt x="356425" y="159600"/>
                  </a:lnTo>
                  <a:lnTo>
                    <a:pt x="260515" y="190550"/>
                  </a:lnTo>
                  <a:lnTo>
                    <a:pt x="258432" y="191312"/>
                  </a:lnTo>
                  <a:lnTo>
                    <a:pt x="256349" y="192481"/>
                  </a:lnTo>
                  <a:lnTo>
                    <a:pt x="253072" y="194017"/>
                  </a:lnTo>
                  <a:lnTo>
                    <a:pt x="257098" y="195300"/>
                  </a:lnTo>
                  <a:lnTo>
                    <a:pt x="261861" y="197091"/>
                  </a:lnTo>
                  <a:lnTo>
                    <a:pt x="355866" y="227457"/>
                  </a:lnTo>
                  <a:lnTo>
                    <a:pt x="402856" y="242684"/>
                  </a:lnTo>
                  <a:lnTo>
                    <a:pt x="457212" y="260451"/>
                  </a:lnTo>
                  <a:lnTo>
                    <a:pt x="463461" y="260184"/>
                  </a:lnTo>
                  <a:lnTo>
                    <a:pt x="470598" y="257886"/>
                  </a:lnTo>
                  <a:lnTo>
                    <a:pt x="503212" y="247192"/>
                  </a:lnTo>
                  <a:lnTo>
                    <a:pt x="535851" y="236626"/>
                  </a:lnTo>
                  <a:lnTo>
                    <a:pt x="601218" y="215557"/>
                  </a:lnTo>
                  <a:lnTo>
                    <a:pt x="617334" y="210337"/>
                  </a:lnTo>
                  <a:lnTo>
                    <a:pt x="667588" y="193878"/>
                  </a:lnTo>
                  <a:close/>
                </a:path>
                <a:path w="920750" h="560705">
                  <a:moveTo>
                    <a:pt x="920369" y="12433"/>
                  </a:moveTo>
                  <a:lnTo>
                    <a:pt x="918273" y="8978"/>
                  </a:lnTo>
                  <a:lnTo>
                    <a:pt x="910831" y="7810"/>
                  </a:lnTo>
                  <a:lnTo>
                    <a:pt x="857427" y="0"/>
                  </a:lnTo>
                  <a:lnTo>
                    <a:pt x="856983" y="4229"/>
                  </a:lnTo>
                  <a:lnTo>
                    <a:pt x="856691" y="5245"/>
                  </a:lnTo>
                  <a:lnTo>
                    <a:pt x="856703" y="107315"/>
                  </a:lnTo>
                  <a:lnTo>
                    <a:pt x="856805" y="258673"/>
                  </a:lnTo>
                  <a:lnTo>
                    <a:pt x="856983" y="362648"/>
                  </a:lnTo>
                  <a:lnTo>
                    <a:pt x="863231" y="368922"/>
                  </a:lnTo>
                  <a:lnTo>
                    <a:pt x="877519" y="379272"/>
                  </a:lnTo>
                  <a:lnTo>
                    <a:pt x="890727" y="390461"/>
                  </a:lnTo>
                  <a:lnTo>
                    <a:pt x="902855" y="402488"/>
                  </a:lnTo>
                  <a:lnTo>
                    <a:pt x="913968" y="415353"/>
                  </a:lnTo>
                  <a:lnTo>
                    <a:pt x="915593" y="417410"/>
                  </a:lnTo>
                  <a:lnTo>
                    <a:pt x="917244" y="419315"/>
                  </a:lnTo>
                  <a:lnTo>
                    <a:pt x="920216" y="422910"/>
                  </a:lnTo>
                  <a:lnTo>
                    <a:pt x="920191" y="115773"/>
                  </a:lnTo>
                  <a:lnTo>
                    <a:pt x="920242" y="67373"/>
                  </a:lnTo>
                  <a:lnTo>
                    <a:pt x="920369" y="12433"/>
                  </a:lnTo>
                  <a:close/>
                </a:path>
              </a:pathLst>
            </a:custGeom>
            <a:solidFill>
              <a:srgbClr val="0753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9158" y="1386090"/>
              <a:ext cx="193867" cy="181458"/>
            </a:xfrm>
            <a:prstGeom prst="rect">
              <a:avLst/>
            </a:prstGeom>
          </p:spPr>
        </p:pic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663064" y="1853819"/>
          <a:ext cx="8860154" cy="327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2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0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6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0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7660"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1110"/>
                        </a:spcBef>
                      </a:pPr>
                      <a:r>
                        <a:rPr sz="1200" b="1" spc="-20" dirty="0">
                          <a:latin typeface="Bookman Old Style"/>
                          <a:cs typeface="Bookman Old Style"/>
                        </a:rPr>
                        <a:t>Nro.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140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963294">
                        <a:lnSpc>
                          <a:spcPts val="1370"/>
                        </a:lnSpc>
                        <a:spcBef>
                          <a:spcPts val="1110"/>
                        </a:spcBef>
                      </a:pPr>
                      <a:r>
                        <a:rPr sz="1200" b="1" dirty="0">
                          <a:latin typeface="Bookman Old Style"/>
                          <a:cs typeface="Bookman Old Style"/>
                        </a:rPr>
                        <a:t>PROGRAMA</a:t>
                      </a:r>
                      <a:r>
                        <a:rPr sz="1200" b="1" spc="-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200" b="1" dirty="0">
                          <a:latin typeface="Bookman Old Style"/>
                          <a:cs typeface="Bookman Old Style"/>
                        </a:rPr>
                        <a:t>DE</a:t>
                      </a:r>
                      <a:r>
                        <a:rPr sz="1200" b="1" spc="-10" dirty="0">
                          <a:latin typeface="Bookman Old Style"/>
                          <a:cs typeface="Bookman Old Style"/>
                        </a:rPr>
                        <a:t> MAESTRIA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140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ts val="1370"/>
                        </a:lnSpc>
                        <a:spcBef>
                          <a:spcPts val="1110"/>
                        </a:spcBef>
                      </a:pPr>
                      <a:r>
                        <a:rPr sz="1200" b="1" dirty="0">
                          <a:latin typeface="Bookman Old Style"/>
                          <a:cs typeface="Bookman Old Style"/>
                        </a:rPr>
                        <a:t>FECHA</a:t>
                      </a:r>
                      <a:r>
                        <a:rPr sz="1200" b="1" spc="-2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200" b="1" dirty="0">
                          <a:latin typeface="Bookman Old Style"/>
                          <a:cs typeface="Bookman Old Style"/>
                        </a:rPr>
                        <a:t>INICIO</a:t>
                      </a:r>
                      <a:r>
                        <a:rPr sz="1200" b="1" spc="-2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200" b="1" spc="-10" dirty="0">
                          <a:latin typeface="Bookman Old Style"/>
                          <a:cs typeface="Bookman Old Style"/>
                        </a:rPr>
                        <a:t>CLASES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140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370"/>
                        </a:lnSpc>
                        <a:spcBef>
                          <a:spcPts val="1110"/>
                        </a:spcBef>
                      </a:pPr>
                      <a:r>
                        <a:rPr sz="1200" b="1" spc="-10" dirty="0">
                          <a:latin typeface="Bookman Old Style"/>
                          <a:cs typeface="Bookman Old Style"/>
                        </a:rPr>
                        <a:t>ESTUDIANTES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140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4485894" y="2184019"/>
            <a:ext cx="427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Bookman Old Style"/>
                <a:cs typeface="Bookman Old Style"/>
              </a:rPr>
              <a:t>2024</a:t>
            </a:r>
            <a:endParaRPr sz="1200">
              <a:latin typeface="Bookman Old Style"/>
              <a:cs typeface="Bookman Old Style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663064" y="2420458"/>
          <a:ext cx="8865870" cy="33172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72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2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315">
                <a:tc>
                  <a:txBody>
                    <a:bodyPr/>
                    <a:lstStyle/>
                    <a:p>
                      <a:pPr marL="1005840">
                        <a:lnSpc>
                          <a:spcPts val="1370"/>
                        </a:lnSpc>
                      </a:pPr>
                      <a:r>
                        <a:rPr sz="1200" dirty="0">
                          <a:latin typeface="Bookman Old Style"/>
                          <a:cs typeface="Bookman Old Style"/>
                        </a:rPr>
                        <a:t>MAESTRIA</a:t>
                      </a:r>
                      <a:r>
                        <a:rPr sz="1200" spc="-4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200" dirty="0">
                          <a:latin typeface="Bookman Old Style"/>
                          <a:cs typeface="Bookman Old Style"/>
                        </a:rPr>
                        <a:t>EN</a:t>
                      </a:r>
                      <a:r>
                        <a:rPr sz="1200" spc="-3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200" dirty="0">
                          <a:latin typeface="Bookman Old Style"/>
                          <a:cs typeface="Bookman Old Style"/>
                        </a:rPr>
                        <a:t>EDUCACION,</a:t>
                      </a:r>
                      <a:r>
                        <a:rPr sz="1200" spc="-3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INNOVACIÓN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  <a:p>
                      <a:pPr marL="456565">
                        <a:lnSpc>
                          <a:spcPts val="1370"/>
                        </a:lnSpc>
                        <a:tabLst>
                          <a:tab pos="1005840" algn="l"/>
                        </a:tabLst>
                      </a:pPr>
                      <a:r>
                        <a:rPr sz="1200" spc="-50" dirty="0">
                          <a:latin typeface="Bookman Old Style"/>
                          <a:cs typeface="Bookman Old Style"/>
                        </a:rPr>
                        <a:t>1</a:t>
                      </a:r>
                      <a:r>
                        <a:rPr sz="1200" dirty="0">
                          <a:latin typeface="Bookman Old Style"/>
                          <a:cs typeface="Bookman Old Style"/>
                        </a:rPr>
                        <a:t>	EDUCATIVA</a:t>
                      </a:r>
                      <a:r>
                        <a:rPr sz="1200" spc="-8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200" dirty="0">
                          <a:latin typeface="Bookman Old Style"/>
                          <a:cs typeface="Bookman Old Style"/>
                        </a:rPr>
                        <a:t>-COHORTE</a:t>
                      </a:r>
                      <a:r>
                        <a:rPr sz="1200" spc="-8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200" spc="-50" dirty="0">
                          <a:latin typeface="Bookman Old Style"/>
                          <a:cs typeface="Bookman Old Style"/>
                        </a:rPr>
                        <a:t>I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8309">
                        <a:lnSpc>
                          <a:spcPts val="1370"/>
                        </a:lnSpc>
                        <a:spcBef>
                          <a:spcPts val="1370"/>
                        </a:spcBef>
                      </a:pP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02-mar-</a:t>
                      </a:r>
                      <a:r>
                        <a:rPr sz="1200" spc="-25" dirty="0">
                          <a:latin typeface="Bookman Old Style"/>
                          <a:cs typeface="Bookman Old Style"/>
                        </a:rPr>
                        <a:t>24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173990" marB="0"/>
                </a:tc>
                <a:tc>
                  <a:txBody>
                    <a:bodyPr/>
                    <a:lstStyle/>
                    <a:p>
                      <a:pPr marR="545465" algn="r">
                        <a:lnSpc>
                          <a:spcPts val="1370"/>
                        </a:lnSpc>
                        <a:spcBef>
                          <a:spcPts val="1370"/>
                        </a:spcBef>
                      </a:pPr>
                      <a:r>
                        <a:rPr sz="1200" spc="-25" dirty="0">
                          <a:latin typeface="Bookman Old Style"/>
                          <a:cs typeface="Bookman Old Style"/>
                        </a:rPr>
                        <a:t>36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17399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835">
                <a:tc>
                  <a:txBody>
                    <a:bodyPr/>
                    <a:lstStyle/>
                    <a:p>
                      <a:pPr marL="456565">
                        <a:lnSpc>
                          <a:spcPts val="1370"/>
                        </a:lnSpc>
                        <a:spcBef>
                          <a:spcPts val="1135"/>
                        </a:spcBef>
                        <a:tabLst>
                          <a:tab pos="1005840" algn="l"/>
                        </a:tabLst>
                      </a:pPr>
                      <a:r>
                        <a:rPr sz="1200" spc="-50" dirty="0">
                          <a:latin typeface="Bookman Old Style"/>
                          <a:cs typeface="Bookman Old Style"/>
                        </a:rPr>
                        <a:t>2</a:t>
                      </a:r>
                      <a:r>
                        <a:rPr sz="1200" dirty="0">
                          <a:latin typeface="Bookman Old Style"/>
                          <a:cs typeface="Bookman Old Style"/>
                        </a:rPr>
                        <a:t>	GERENCIA</a:t>
                      </a:r>
                      <a:r>
                        <a:rPr sz="1200" spc="-4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200" dirty="0">
                          <a:latin typeface="Bookman Old Style"/>
                          <a:cs typeface="Bookman Old Style"/>
                        </a:rPr>
                        <a:t>EN</a:t>
                      </a:r>
                      <a:r>
                        <a:rPr sz="1200" spc="-2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SALUD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144145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R="690245" algn="r">
                        <a:lnSpc>
                          <a:spcPts val="1370"/>
                        </a:lnSpc>
                        <a:spcBef>
                          <a:spcPts val="1135"/>
                        </a:spcBef>
                      </a:pP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01-jun-</a:t>
                      </a:r>
                      <a:r>
                        <a:rPr sz="1200" spc="-25" dirty="0">
                          <a:latin typeface="Bookman Old Style"/>
                          <a:cs typeface="Bookman Old Style"/>
                        </a:rPr>
                        <a:t>24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144145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R="545465" algn="r">
                        <a:lnSpc>
                          <a:spcPts val="1370"/>
                        </a:lnSpc>
                        <a:spcBef>
                          <a:spcPts val="1135"/>
                        </a:spcBef>
                      </a:pPr>
                      <a:r>
                        <a:rPr sz="1200" spc="-25" dirty="0">
                          <a:latin typeface="Bookman Old Style"/>
                          <a:cs typeface="Bookman Old Style"/>
                        </a:rPr>
                        <a:t>84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144145" marB="0">
                    <a:solidFill>
                      <a:srgbClr val="D9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marL="10058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dirty="0">
                          <a:latin typeface="Bookman Old Style"/>
                          <a:cs typeface="Bookman Old Style"/>
                        </a:rPr>
                        <a:t>M.</a:t>
                      </a:r>
                      <a:r>
                        <a:rPr sz="1200" spc="-2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200" dirty="0">
                          <a:latin typeface="Bookman Old Style"/>
                          <a:cs typeface="Bookman Old Style"/>
                        </a:rPr>
                        <a:t>ADMINISTRACION</a:t>
                      </a:r>
                      <a:r>
                        <a:rPr sz="1200" spc="-3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200" dirty="0">
                          <a:latin typeface="Bookman Old Style"/>
                          <a:cs typeface="Bookman Old Style"/>
                        </a:rPr>
                        <a:t>DE</a:t>
                      </a:r>
                      <a:r>
                        <a:rPr sz="1200" spc="-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200" dirty="0">
                          <a:latin typeface="Bookman Old Style"/>
                          <a:cs typeface="Bookman Old Style"/>
                        </a:rPr>
                        <a:t>EMPRESAS</a:t>
                      </a:r>
                      <a:r>
                        <a:rPr sz="1200" spc="-3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200" dirty="0">
                          <a:latin typeface="Bookman Old Style"/>
                          <a:cs typeface="Bookman Old Style"/>
                        </a:rPr>
                        <a:t>-</a:t>
                      </a:r>
                      <a:r>
                        <a:rPr sz="1200" spc="-2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200" spc="-25" dirty="0">
                          <a:latin typeface="Bookman Old Style"/>
                          <a:cs typeface="Bookman Old Style"/>
                        </a:rPr>
                        <a:t>EN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  <a:p>
                      <a:pPr marL="456565">
                        <a:lnSpc>
                          <a:spcPts val="1370"/>
                        </a:lnSpc>
                        <a:tabLst>
                          <a:tab pos="1005840" algn="l"/>
                        </a:tabLst>
                      </a:pPr>
                      <a:r>
                        <a:rPr sz="1200" spc="-50" dirty="0">
                          <a:latin typeface="Bookman Old Style"/>
                          <a:cs typeface="Bookman Old Style"/>
                        </a:rPr>
                        <a:t>3</a:t>
                      </a:r>
                      <a:r>
                        <a:rPr sz="1200" dirty="0">
                          <a:latin typeface="Bookman Old Style"/>
                          <a:cs typeface="Bookman Old Style"/>
                        </a:rPr>
                        <a:t>	DIRECCION</a:t>
                      </a:r>
                      <a:r>
                        <a:rPr sz="1200" spc="-3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200" dirty="0">
                          <a:latin typeface="Bookman Old Style"/>
                          <a:cs typeface="Bookman Old Style"/>
                        </a:rPr>
                        <a:t>Y</a:t>
                      </a:r>
                      <a:r>
                        <a:rPr sz="1200" spc="-2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200" dirty="0">
                          <a:latin typeface="Bookman Old Style"/>
                          <a:cs typeface="Bookman Old Style"/>
                        </a:rPr>
                        <a:t>GERENCIA</a:t>
                      </a:r>
                      <a:r>
                        <a:rPr sz="1200" spc="-3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200" dirty="0">
                          <a:latin typeface="Bookman Old Style"/>
                          <a:cs typeface="Bookman Old Style"/>
                        </a:rPr>
                        <a:t>-</a:t>
                      </a:r>
                      <a:r>
                        <a:rPr sz="1200" spc="35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PRIMERA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99745">
                        <a:lnSpc>
                          <a:spcPts val="1370"/>
                        </a:lnSpc>
                      </a:pP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12-jul-</a:t>
                      </a:r>
                      <a:r>
                        <a:rPr sz="1200" spc="-25" dirty="0">
                          <a:latin typeface="Bookman Old Style"/>
                          <a:cs typeface="Bookman Old Style"/>
                        </a:rPr>
                        <a:t>24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545465" algn="r">
                        <a:lnSpc>
                          <a:spcPts val="1370"/>
                        </a:lnSpc>
                      </a:pPr>
                      <a:r>
                        <a:rPr sz="1200" spc="-25" dirty="0">
                          <a:latin typeface="Bookman Old Style"/>
                          <a:cs typeface="Bookman Old Style"/>
                        </a:rPr>
                        <a:t>26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3556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100584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200" dirty="0">
                          <a:latin typeface="Bookman Old Style"/>
                          <a:cs typeface="Bookman Old Style"/>
                        </a:rPr>
                        <a:t>MAESTRIA</a:t>
                      </a:r>
                      <a:r>
                        <a:rPr sz="1200" spc="-3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200" dirty="0">
                          <a:latin typeface="Bookman Old Style"/>
                          <a:cs typeface="Bookman Old Style"/>
                        </a:rPr>
                        <a:t>EN</a:t>
                      </a:r>
                      <a:r>
                        <a:rPr sz="1200" spc="-2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200" dirty="0">
                          <a:latin typeface="Bookman Old Style"/>
                          <a:cs typeface="Bookman Old Style"/>
                        </a:rPr>
                        <a:t>EDUCACION</a:t>
                      </a:r>
                      <a:r>
                        <a:rPr sz="1200" spc="-4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200" dirty="0">
                          <a:latin typeface="Bookman Old Style"/>
                          <a:cs typeface="Bookman Old Style"/>
                        </a:rPr>
                        <a:t>EN</a:t>
                      </a:r>
                      <a:r>
                        <a:rPr sz="1200" spc="-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INVESTIGACION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  <a:p>
                      <a:pPr marL="456565">
                        <a:lnSpc>
                          <a:spcPts val="1370"/>
                        </a:lnSpc>
                        <a:tabLst>
                          <a:tab pos="1005840" algn="l"/>
                        </a:tabLst>
                      </a:pPr>
                      <a:r>
                        <a:rPr sz="1200" spc="-50" dirty="0">
                          <a:latin typeface="Bookman Old Style"/>
                          <a:cs typeface="Bookman Old Style"/>
                        </a:rPr>
                        <a:t>4</a:t>
                      </a:r>
                      <a:r>
                        <a:rPr sz="1200" dirty="0">
                          <a:latin typeface="Bookman Old Style"/>
                          <a:cs typeface="Bookman Old Style"/>
                        </a:rPr>
                        <a:t>	EDUCATIVA</a:t>
                      </a:r>
                      <a:r>
                        <a:rPr sz="1200" spc="-4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200" dirty="0">
                          <a:latin typeface="Bookman Old Style"/>
                          <a:cs typeface="Bookman Old Style"/>
                        </a:rPr>
                        <a:t>-</a:t>
                      </a:r>
                      <a:r>
                        <a:rPr sz="1200" spc="-6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PRIMERA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27939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99745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13-jul-</a:t>
                      </a:r>
                      <a:r>
                        <a:rPr sz="1200" spc="-25" dirty="0">
                          <a:latin typeface="Bookman Old Style"/>
                          <a:cs typeface="Bookman Old Style"/>
                        </a:rPr>
                        <a:t>24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34925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545465" algn="r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sz="1200" spc="-25" dirty="0">
                          <a:latin typeface="Bookman Old Style"/>
                          <a:cs typeface="Bookman Old Style"/>
                        </a:rPr>
                        <a:t>22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34925" marB="0">
                    <a:solidFill>
                      <a:srgbClr val="D9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005">
                <a:tc>
                  <a:txBody>
                    <a:bodyPr/>
                    <a:lstStyle/>
                    <a:p>
                      <a:pPr marL="100584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dirty="0">
                          <a:latin typeface="Bookman Old Style"/>
                          <a:cs typeface="Bookman Old Style"/>
                        </a:rPr>
                        <a:t>MAESTRIA</a:t>
                      </a:r>
                      <a:r>
                        <a:rPr sz="1200" spc="-4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200" dirty="0">
                          <a:latin typeface="Bookman Old Style"/>
                          <a:cs typeface="Bookman Old Style"/>
                        </a:rPr>
                        <a:t>DE</a:t>
                      </a:r>
                      <a:r>
                        <a:rPr sz="1200" spc="-3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200" dirty="0">
                          <a:latin typeface="Bookman Old Style"/>
                          <a:cs typeface="Bookman Old Style"/>
                        </a:rPr>
                        <a:t>MEDICINA</a:t>
                      </a:r>
                      <a:r>
                        <a:rPr sz="1200" spc="-6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200" dirty="0">
                          <a:latin typeface="Bookman Old Style"/>
                          <a:cs typeface="Bookman Old Style"/>
                        </a:rPr>
                        <a:t>VETERINARIA</a:t>
                      </a:r>
                      <a:r>
                        <a:rPr sz="1200" spc="-3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,MENCION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  <a:p>
                      <a:pPr marL="456565">
                        <a:lnSpc>
                          <a:spcPts val="1370"/>
                        </a:lnSpc>
                        <a:tabLst>
                          <a:tab pos="1005840" algn="l"/>
                        </a:tabLst>
                      </a:pPr>
                      <a:r>
                        <a:rPr sz="1200" spc="-50" dirty="0">
                          <a:latin typeface="Bookman Old Style"/>
                          <a:cs typeface="Bookman Old Style"/>
                        </a:rPr>
                        <a:t>5</a:t>
                      </a:r>
                      <a:r>
                        <a:rPr sz="1200" dirty="0">
                          <a:latin typeface="Bookman Old Style"/>
                          <a:cs typeface="Bookman Old Style"/>
                        </a:rPr>
                        <a:t>	CIRUGIA</a:t>
                      </a:r>
                      <a:r>
                        <a:rPr sz="1200" spc="-4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200" dirty="0">
                          <a:latin typeface="Bookman Old Style"/>
                          <a:cs typeface="Bookman Old Style"/>
                        </a:rPr>
                        <a:t>PEQUEÑAS</a:t>
                      </a:r>
                      <a:r>
                        <a:rPr sz="1200" spc="-2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200" dirty="0">
                          <a:latin typeface="Bookman Old Style"/>
                          <a:cs typeface="Bookman Old Style"/>
                        </a:rPr>
                        <a:t>ESPECIES</a:t>
                      </a:r>
                      <a:r>
                        <a:rPr sz="1200" spc="-3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200" dirty="0">
                          <a:latin typeface="Bookman Old Style"/>
                          <a:cs typeface="Bookman Old Style"/>
                        </a:rPr>
                        <a:t>4</a:t>
                      </a:r>
                      <a:r>
                        <a:rPr sz="1200" spc="35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COHORTE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514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688975" algn="r">
                        <a:lnSpc>
                          <a:spcPts val="1370"/>
                        </a:lnSpc>
                      </a:pP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19-sep-</a:t>
                      </a:r>
                      <a:r>
                        <a:rPr sz="1200" spc="-25" dirty="0">
                          <a:latin typeface="Bookman Old Style"/>
                          <a:cs typeface="Bookman Old Style"/>
                        </a:rPr>
                        <a:t>24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5905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545465" algn="r">
                        <a:lnSpc>
                          <a:spcPts val="1370"/>
                        </a:lnSpc>
                      </a:pPr>
                      <a:r>
                        <a:rPr sz="1200" spc="-25" dirty="0">
                          <a:latin typeface="Bookman Old Style"/>
                          <a:cs typeface="Bookman Old Style"/>
                        </a:rPr>
                        <a:t>32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5905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510">
                <a:tc>
                  <a:txBody>
                    <a:bodyPr/>
                    <a:lstStyle/>
                    <a:p>
                      <a:pPr marL="10058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dirty="0">
                          <a:latin typeface="Bookman Old Style"/>
                          <a:cs typeface="Bookman Old Style"/>
                        </a:rPr>
                        <a:t>MAESTRIA</a:t>
                      </a:r>
                      <a:r>
                        <a:rPr sz="1200" spc="-4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200" dirty="0">
                          <a:latin typeface="Bookman Old Style"/>
                          <a:cs typeface="Bookman Old Style"/>
                        </a:rPr>
                        <a:t>COMERCIO</a:t>
                      </a:r>
                      <a:r>
                        <a:rPr sz="1200" spc="-5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200" dirty="0">
                          <a:latin typeface="Bookman Old Style"/>
                          <a:cs typeface="Bookman Old Style"/>
                        </a:rPr>
                        <a:t>EXTERIOR</a:t>
                      </a:r>
                      <a:r>
                        <a:rPr sz="1200" spc="-3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200" dirty="0">
                          <a:latin typeface="Bookman Old Style"/>
                          <a:cs typeface="Bookman Old Style"/>
                        </a:rPr>
                        <a:t>CON</a:t>
                      </a:r>
                      <a:r>
                        <a:rPr sz="1200" spc="-3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MENCIÓN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  <a:p>
                      <a:pPr marL="456565">
                        <a:lnSpc>
                          <a:spcPts val="1370"/>
                        </a:lnSpc>
                        <a:tabLst>
                          <a:tab pos="1005840" algn="l"/>
                        </a:tabLst>
                      </a:pPr>
                      <a:r>
                        <a:rPr sz="1200" spc="-50" dirty="0">
                          <a:latin typeface="Bookman Old Style"/>
                          <a:cs typeface="Bookman Old Style"/>
                        </a:rPr>
                        <a:t>6</a:t>
                      </a:r>
                      <a:r>
                        <a:rPr sz="1200" dirty="0">
                          <a:latin typeface="Bookman Old Style"/>
                          <a:cs typeface="Bookman Old Style"/>
                        </a:rPr>
                        <a:t>	EN</a:t>
                      </a:r>
                      <a:r>
                        <a:rPr sz="1200" spc="-4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200" dirty="0">
                          <a:latin typeface="Bookman Old Style"/>
                          <a:cs typeface="Bookman Old Style"/>
                        </a:rPr>
                        <a:t>PUERTOS</a:t>
                      </a:r>
                      <a:r>
                        <a:rPr sz="1200" spc="-2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200" dirty="0">
                          <a:latin typeface="Bookman Old Style"/>
                          <a:cs typeface="Bookman Old Style"/>
                        </a:rPr>
                        <a:t>Y</a:t>
                      </a:r>
                      <a:r>
                        <a:rPr sz="1200" spc="-4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200" dirty="0">
                          <a:latin typeface="Bookman Old Style"/>
                          <a:cs typeface="Bookman Old Style"/>
                        </a:rPr>
                        <a:t>ADUANAS</a:t>
                      </a:r>
                      <a:r>
                        <a:rPr sz="1200" spc="-5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200" dirty="0">
                          <a:latin typeface="Bookman Old Style"/>
                          <a:cs typeface="Bookman Old Style"/>
                        </a:rPr>
                        <a:t>COHORTE</a:t>
                      </a:r>
                      <a:r>
                        <a:rPr sz="1200" spc="-2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200" spc="-50" dirty="0">
                          <a:latin typeface="Bookman Old Style"/>
                          <a:cs typeface="Bookman Old Style"/>
                        </a:rPr>
                        <a:t>1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2794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688975" algn="r">
                        <a:lnSpc>
                          <a:spcPts val="1370"/>
                        </a:lnSpc>
                      </a:pP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13-sep-</a:t>
                      </a:r>
                      <a:r>
                        <a:rPr sz="1200" spc="-25" dirty="0">
                          <a:latin typeface="Bookman Old Style"/>
                          <a:cs typeface="Bookman Old Style"/>
                        </a:rPr>
                        <a:t>24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3556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545465" algn="r">
                        <a:lnSpc>
                          <a:spcPts val="1370"/>
                        </a:lnSpc>
                      </a:pPr>
                      <a:r>
                        <a:rPr sz="1200" spc="-25" dirty="0">
                          <a:latin typeface="Bookman Old Style"/>
                          <a:cs typeface="Bookman Old Style"/>
                        </a:rPr>
                        <a:t>53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35560" marB="0">
                    <a:solidFill>
                      <a:srgbClr val="D9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3910">
                <a:tc>
                  <a:txBody>
                    <a:bodyPr/>
                    <a:lstStyle/>
                    <a:p>
                      <a:pPr marL="10058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dirty="0">
                          <a:latin typeface="Bookman Old Style"/>
                          <a:cs typeface="Bookman Old Style"/>
                        </a:rPr>
                        <a:t>MAESTRIA</a:t>
                      </a:r>
                      <a:r>
                        <a:rPr sz="1200" spc="-4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200" dirty="0">
                          <a:latin typeface="Bookman Old Style"/>
                          <a:cs typeface="Bookman Old Style"/>
                        </a:rPr>
                        <a:t>PSICOLOGÍA</a:t>
                      </a:r>
                      <a:r>
                        <a:rPr sz="1200" spc="-3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200" dirty="0">
                          <a:latin typeface="Bookman Old Style"/>
                          <a:cs typeface="Bookman Old Style"/>
                        </a:rPr>
                        <a:t>CLINICA</a:t>
                      </a:r>
                      <a:r>
                        <a:rPr sz="1200" spc="-4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MENCIÓN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  <a:p>
                      <a:pPr marL="456565">
                        <a:lnSpc>
                          <a:spcPct val="100000"/>
                        </a:lnSpc>
                        <a:tabLst>
                          <a:tab pos="1005840" algn="l"/>
                          <a:tab pos="4013200" algn="l"/>
                        </a:tabLst>
                      </a:pPr>
                      <a:r>
                        <a:rPr sz="1200" spc="-50" dirty="0">
                          <a:latin typeface="Bookman Old Style"/>
                          <a:cs typeface="Bookman Old Style"/>
                        </a:rPr>
                        <a:t>7</a:t>
                      </a:r>
                      <a:r>
                        <a:rPr sz="1200" dirty="0">
                          <a:latin typeface="Bookman Old Style"/>
                          <a:cs typeface="Bookman Old Style"/>
                        </a:rPr>
                        <a:t>	PSICOTERAPIA</a:t>
                      </a:r>
                      <a:r>
                        <a:rPr sz="1200" spc="3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200" dirty="0">
                          <a:latin typeface="Bookman Old Style"/>
                          <a:cs typeface="Bookman Old Style"/>
                        </a:rPr>
                        <a:t>PRIMERA</a:t>
                      </a:r>
                      <a:r>
                        <a:rPr sz="1200" spc="-5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COHORTE</a:t>
                      </a:r>
                      <a:r>
                        <a:rPr sz="1200" dirty="0">
                          <a:latin typeface="Bookman Old Style"/>
                          <a:cs typeface="Bookman Old Style"/>
                        </a:rPr>
                        <a:t>	(2024 -</a:t>
                      </a:r>
                      <a:r>
                        <a:rPr sz="1200" spc="-2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2025)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3810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682625" algn="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16-nov-</a:t>
                      </a:r>
                      <a:r>
                        <a:rPr sz="1200" spc="-25" dirty="0">
                          <a:latin typeface="Bookman Old Style"/>
                          <a:cs typeface="Bookman Old Style"/>
                        </a:rPr>
                        <a:t>24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545465" algn="r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Bookman Old Style"/>
                          <a:cs typeface="Bookman Old Style"/>
                        </a:rPr>
                        <a:t>39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279">
                <a:tc>
                  <a:txBody>
                    <a:bodyPr/>
                    <a:lstStyle/>
                    <a:p>
                      <a:pPr marL="1005840">
                        <a:lnSpc>
                          <a:spcPts val="1365"/>
                        </a:lnSpc>
                        <a:spcBef>
                          <a:spcPts val="175"/>
                        </a:spcBef>
                      </a:pPr>
                      <a:r>
                        <a:rPr sz="1200" b="1" spc="-10" dirty="0">
                          <a:latin typeface="Bookman Old Style"/>
                          <a:cs typeface="Bookman Old Style"/>
                        </a:rPr>
                        <a:t>TOTAL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2222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R="488950" algn="r">
                        <a:lnSpc>
                          <a:spcPts val="1365"/>
                        </a:lnSpc>
                        <a:spcBef>
                          <a:spcPts val="175"/>
                        </a:spcBef>
                      </a:pPr>
                      <a:r>
                        <a:rPr sz="1200" b="1" spc="-25" dirty="0">
                          <a:latin typeface="Bookman Old Style"/>
                          <a:cs typeface="Bookman Old Style"/>
                        </a:rPr>
                        <a:t>292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2222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2198" y="874267"/>
            <a:ext cx="727519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spc="-20" dirty="0"/>
              <a:t>DETALLE</a:t>
            </a:r>
            <a:r>
              <a:rPr sz="1800" spc="5" dirty="0"/>
              <a:t> </a:t>
            </a:r>
            <a:r>
              <a:rPr sz="1800" dirty="0"/>
              <a:t>DE</a:t>
            </a:r>
            <a:r>
              <a:rPr sz="1800" spc="-25" dirty="0"/>
              <a:t> </a:t>
            </a:r>
            <a:r>
              <a:rPr sz="1800" dirty="0"/>
              <a:t>INGRESOS</a:t>
            </a:r>
            <a:r>
              <a:rPr sz="1800" spc="-60" dirty="0"/>
              <a:t> </a:t>
            </a:r>
            <a:r>
              <a:rPr sz="1800" dirty="0"/>
              <a:t>Y</a:t>
            </a:r>
            <a:r>
              <a:rPr sz="1800" spc="-65" dirty="0"/>
              <a:t> </a:t>
            </a:r>
            <a:r>
              <a:rPr sz="1800" dirty="0"/>
              <a:t>EGRESOS</a:t>
            </a:r>
            <a:r>
              <a:rPr sz="1800" spc="-40" dirty="0"/>
              <a:t> </a:t>
            </a:r>
            <a:r>
              <a:rPr sz="1800" dirty="0"/>
              <a:t>DE</a:t>
            </a:r>
            <a:r>
              <a:rPr sz="1800" spc="-25" dirty="0"/>
              <a:t> </a:t>
            </a:r>
            <a:r>
              <a:rPr sz="1800" dirty="0"/>
              <a:t>PROGRAMAS</a:t>
            </a:r>
            <a:r>
              <a:rPr sz="1800" spc="20" dirty="0"/>
              <a:t> </a:t>
            </a:r>
            <a:r>
              <a:rPr sz="1800" spc="-25" dirty="0"/>
              <a:t>DE </a:t>
            </a:r>
            <a:r>
              <a:rPr sz="1800" spc="-10" dirty="0"/>
              <a:t>MAESTRÍAS</a:t>
            </a:r>
            <a:r>
              <a:rPr sz="1800" spc="-30" dirty="0"/>
              <a:t> </a:t>
            </a:r>
            <a:r>
              <a:rPr sz="1800" spc="-10" dirty="0"/>
              <a:t>APERTURADAS</a:t>
            </a:r>
            <a:r>
              <a:rPr sz="1800" spc="35" dirty="0"/>
              <a:t> </a:t>
            </a:r>
            <a:r>
              <a:rPr sz="1800" dirty="0"/>
              <a:t>EN</a:t>
            </a:r>
            <a:r>
              <a:rPr sz="1800" spc="-20" dirty="0"/>
              <a:t> </a:t>
            </a:r>
            <a:r>
              <a:rPr sz="1800" dirty="0"/>
              <a:t>EL</a:t>
            </a:r>
            <a:r>
              <a:rPr sz="1800" spc="-55" dirty="0"/>
              <a:t> </a:t>
            </a:r>
            <a:r>
              <a:rPr sz="1800" dirty="0"/>
              <a:t>EJERCICIO</a:t>
            </a:r>
            <a:r>
              <a:rPr sz="1800" spc="-15" dirty="0"/>
              <a:t> </a:t>
            </a:r>
            <a:r>
              <a:rPr sz="1800" dirty="0"/>
              <a:t>ECONÓMICO</a:t>
            </a:r>
            <a:r>
              <a:rPr sz="1800" spc="-20" dirty="0"/>
              <a:t> 2024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766546" y="867827"/>
            <a:ext cx="845185" cy="675640"/>
            <a:chOff x="766546" y="867827"/>
            <a:chExt cx="845185" cy="675640"/>
          </a:xfrm>
        </p:grpSpPr>
        <p:sp>
          <p:nvSpPr>
            <p:cNvPr id="4" name="object 4"/>
            <p:cNvSpPr/>
            <p:nvPr/>
          </p:nvSpPr>
          <p:spPr>
            <a:xfrm>
              <a:off x="854214" y="867828"/>
              <a:ext cx="669290" cy="577850"/>
            </a:xfrm>
            <a:custGeom>
              <a:avLst/>
              <a:gdLst/>
              <a:ahLst/>
              <a:cxnLst/>
              <a:rect l="l" t="t" r="r" b="b"/>
              <a:pathLst>
                <a:path w="669290" h="577850">
                  <a:moveTo>
                    <a:pt x="319976" y="162255"/>
                  </a:moveTo>
                  <a:lnTo>
                    <a:pt x="285318" y="114249"/>
                  </a:lnTo>
                  <a:lnTo>
                    <a:pt x="250507" y="84213"/>
                  </a:lnTo>
                  <a:lnTo>
                    <a:pt x="211048" y="58178"/>
                  </a:lnTo>
                  <a:lnTo>
                    <a:pt x="166890" y="36156"/>
                  </a:lnTo>
                  <a:lnTo>
                    <a:pt x="127292" y="21386"/>
                  </a:lnTo>
                  <a:lnTo>
                    <a:pt x="86321" y="10464"/>
                  </a:lnTo>
                  <a:lnTo>
                    <a:pt x="43903" y="3352"/>
                  </a:lnTo>
                  <a:lnTo>
                    <a:pt x="0" y="0"/>
                  </a:lnTo>
                  <a:lnTo>
                    <a:pt x="0" y="442620"/>
                  </a:lnTo>
                  <a:lnTo>
                    <a:pt x="46685" y="446265"/>
                  </a:lnTo>
                  <a:lnTo>
                    <a:pt x="91935" y="453783"/>
                  </a:lnTo>
                  <a:lnTo>
                    <a:pt x="135763" y="465251"/>
                  </a:lnTo>
                  <a:lnTo>
                    <a:pt x="178231" y="480745"/>
                  </a:lnTo>
                  <a:lnTo>
                    <a:pt x="218249" y="499922"/>
                  </a:lnTo>
                  <a:lnTo>
                    <a:pt x="255054" y="522414"/>
                  </a:lnTo>
                  <a:lnTo>
                    <a:pt x="288772" y="548233"/>
                  </a:lnTo>
                  <a:lnTo>
                    <a:pt x="319582" y="577418"/>
                  </a:lnTo>
                  <a:lnTo>
                    <a:pt x="319582" y="407555"/>
                  </a:lnTo>
                  <a:lnTo>
                    <a:pt x="313143" y="407022"/>
                  </a:lnTo>
                  <a:lnTo>
                    <a:pt x="307136" y="406692"/>
                  </a:lnTo>
                  <a:lnTo>
                    <a:pt x="301282" y="406146"/>
                  </a:lnTo>
                  <a:lnTo>
                    <a:pt x="255422" y="398805"/>
                  </a:lnTo>
                  <a:lnTo>
                    <a:pt x="213461" y="382447"/>
                  </a:lnTo>
                  <a:lnTo>
                    <a:pt x="188607" y="343547"/>
                  </a:lnTo>
                  <a:lnTo>
                    <a:pt x="188937" y="332981"/>
                  </a:lnTo>
                  <a:lnTo>
                    <a:pt x="188899" y="322414"/>
                  </a:lnTo>
                  <a:lnTo>
                    <a:pt x="188772" y="311848"/>
                  </a:lnTo>
                  <a:lnTo>
                    <a:pt x="188887" y="301282"/>
                  </a:lnTo>
                  <a:lnTo>
                    <a:pt x="189014" y="296468"/>
                  </a:lnTo>
                  <a:lnTo>
                    <a:pt x="187642" y="293954"/>
                  </a:lnTo>
                  <a:lnTo>
                    <a:pt x="172656" y="289966"/>
                  </a:lnTo>
                  <a:lnTo>
                    <a:pt x="163918" y="287388"/>
                  </a:lnTo>
                  <a:lnTo>
                    <a:pt x="146532" y="282054"/>
                  </a:lnTo>
                  <a:lnTo>
                    <a:pt x="97929" y="267525"/>
                  </a:lnTo>
                  <a:lnTo>
                    <a:pt x="91503" y="265557"/>
                  </a:lnTo>
                  <a:lnTo>
                    <a:pt x="86995" y="262166"/>
                  </a:lnTo>
                  <a:lnTo>
                    <a:pt x="86728" y="250151"/>
                  </a:lnTo>
                  <a:lnTo>
                    <a:pt x="91236" y="246557"/>
                  </a:lnTo>
                  <a:lnTo>
                    <a:pt x="98196" y="244589"/>
                  </a:lnTo>
                  <a:lnTo>
                    <a:pt x="99834" y="244043"/>
                  </a:lnTo>
                  <a:lnTo>
                    <a:pt x="101600" y="243497"/>
                  </a:lnTo>
                  <a:lnTo>
                    <a:pt x="103238" y="243065"/>
                  </a:lnTo>
                  <a:lnTo>
                    <a:pt x="260273" y="195922"/>
                  </a:lnTo>
                  <a:lnTo>
                    <a:pt x="315201" y="179374"/>
                  </a:lnTo>
                  <a:lnTo>
                    <a:pt x="319443" y="177622"/>
                  </a:lnTo>
                  <a:lnTo>
                    <a:pt x="319443" y="176428"/>
                  </a:lnTo>
                  <a:lnTo>
                    <a:pt x="319620" y="169354"/>
                  </a:lnTo>
                  <a:lnTo>
                    <a:pt x="319976" y="162255"/>
                  </a:lnTo>
                  <a:close/>
                </a:path>
                <a:path w="669290" h="577850">
                  <a:moveTo>
                    <a:pt x="668794" y="127"/>
                  </a:moveTo>
                  <a:lnTo>
                    <a:pt x="666191" y="127"/>
                  </a:lnTo>
                  <a:lnTo>
                    <a:pt x="664425" y="0"/>
                  </a:lnTo>
                  <a:lnTo>
                    <a:pt x="649008" y="1054"/>
                  </a:lnTo>
                  <a:lnTo>
                    <a:pt x="579196" y="11633"/>
                  </a:lnTo>
                  <a:lnTo>
                    <a:pt x="527164" y="26377"/>
                  </a:lnTo>
                  <a:lnTo>
                    <a:pt x="479323" y="46507"/>
                  </a:lnTo>
                  <a:lnTo>
                    <a:pt x="435660" y="71996"/>
                  </a:lnTo>
                  <a:lnTo>
                    <a:pt x="396113" y="102819"/>
                  </a:lnTo>
                  <a:lnTo>
                    <a:pt x="360680" y="138963"/>
                  </a:lnTo>
                  <a:lnTo>
                    <a:pt x="348792" y="170751"/>
                  </a:lnTo>
                  <a:lnTo>
                    <a:pt x="349338" y="175996"/>
                  </a:lnTo>
                  <a:lnTo>
                    <a:pt x="350431" y="178612"/>
                  </a:lnTo>
                  <a:lnTo>
                    <a:pt x="357136" y="180581"/>
                  </a:lnTo>
                  <a:lnTo>
                    <a:pt x="409549" y="196138"/>
                  </a:lnTo>
                  <a:lnTo>
                    <a:pt x="461911" y="211785"/>
                  </a:lnTo>
                  <a:lnTo>
                    <a:pt x="574560" y="245567"/>
                  </a:lnTo>
                  <a:lnTo>
                    <a:pt x="582206" y="248081"/>
                  </a:lnTo>
                  <a:lnTo>
                    <a:pt x="582053" y="256387"/>
                  </a:lnTo>
                  <a:lnTo>
                    <a:pt x="581787" y="264147"/>
                  </a:lnTo>
                  <a:lnTo>
                    <a:pt x="574408" y="266649"/>
                  </a:lnTo>
                  <a:lnTo>
                    <a:pt x="566635" y="268833"/>
                  </a:lnTo>
                  <a:lnTo>
                    <a:pt x="565823" y="269163"/>
                  </a:lnTo>
                  <a:lnTo>
                    <a:pt x="564997" y="269278"/>
                  </a:lnTo>
                  <a:lnTo>
                    <a:pt x="564032" y="269608"/>
                  </a:lnTo>
                  <a:lnTo>
                    <a:pt x="557352" y="271348"/>
                  </a:lnTo>
                  <a:lnTo>
                    <a:pt x="550443" y="273011"/>
                  </a:lnTo>
                  <a:lnTo>
                    <a:pt x="544322" y="275132"/>
                  </a:lnTo>
                  <a:lnTo>
                    <a:pt x="540004" y="278231"/>
                  </a:lnTo>
                  <a:lnTo>
                    <a:pt x="535635" y="283248"/>
                  </a:lnTo>
                  <a:lnTo>
                    <a:pt x="538099" y="292201"/>
                  </a:lnTo>
                  <a:lnTo>
                    <a:pt x="538645" y="299529"/>
                  </a:lnTo>
                  <a:lnTo>
                    <a:pt x="538911" y="302704"/>
                  </a:lnTo>
                  <a:lnTo>
                    <a:pt x="540677" y="306412"/>
                  </a:lnTo>
                  <a:lnTo>
                    <a:pt x="543407" y="308698"/>
                  </a:lnTo>
                  <a:lnTo>
                    <a:pt x="550608" y="317017"/>
                  </a:lnTo>
                  <a:lnTo>
                    <a:pt x="552945" y="326085"/>
                  </a:lnTo>
                  <a:lnTo>
                    <a:pt x="550405" y="335178"/>
                  </a:lnTo>
                  <a:lnTo>
                    <a:pt x="543013" y="343547"/>
                  </a:lnTo>
                  <a:lnTo>
                    <a:pt x="540550" y="345516"/>
                  </a:lnTo>
                  <a:lnTo>
                    <a:pt x="538911" y="348691"/>
                  </a:lnTo>
                  <a:lnTo>
                    <a:pt x="538645" y="351409"/>
                  </a:lnTo>
                  <a:lnTo>
                    <a:pt x="538099" y="358406"/>
                  </a:lnTo>
                  <a:lnTo>
                    <a:pt x="538492" y="365290"/>
                  </a:lnTo>
                  <a:lnTo>
                    <a:pt x="538492" y="372618"/>
                  </a:lnTo>
                  <a:lnTo>
                    <a:pt x="512406" y="372618"/>
                  </a:lnTo>
                  <a:lnTo>
                    <a:pt x="511314" y="372389"/>
                  </a:lnTo>
                  <a:lnTo>
                    <a:pt x="509270" y="372173"/>
                  </a:lnTo>
                  <a:lnTo>
                    <a:pt x="509270" y="364972"/>
                  </a:lnTo>
                  <a:lnTo>
                    <a:pt x="509676" y="357962"/>
                  </a:lnTo>
                  <a:lnTo>
                    <a:pt x="509130" y="350977"/>
                  </a:lnTo>
                  <a:lnTo>
                    <a:pt x="508850" y="348475"/>
                  </a:lnTo>
                  <a:lnTo>
                    <a:pt x="507212" y="345516"/>
                  </a:lnTo>
                  <a:lnTo>
                    <a:pt x="505028" y="343763"/>
                  </a:lnTo>
                  <a:lnTo>
                    <a:pt x="497230" y="335127"/>
                  </a:lnTo>
                  <a:lnTo>
                    <a:pt x="494690" y="325932"/>
                  </a:lnTo>
                  <a:lnTo>
                    <a:pt x="497433" y="316712"/>
                  </a:lnTo>
                  <a:lnTo>
                    <a:pt x="505447" y="307949"/>
                  </a:lnTo>
                  <a:lnTo>
                    <a:pt x="507212" y="306641"/>
                  </a:lnTo>
                  <a:lnTo>
                    <a:pt x="509003" y="304558"/>
                  </a:lnTo>
                  <a:lnTo>
                    <a:pt x="509130" y="302704"/>
                  </a:lnTo>
                  <a:lnTo>
                    <a:pt x="509676" y="297459"/>
                  </a:lnTo>
                  <a:lnTo>
                    <a:pt x="509270" y="292201"/>
                  </a:lnTo>
                  <a:lnTo>
                    <a:pt x="509270" y="286207"/>
                  </a:lnTo>
                  <a:lnTo>
                    <a:pt x="501078" y="288607"/>
                  </a:lnTo>
                  <a:lnTo>
                    <a:pt x="494106" y="290893"/>
                  </a:lnTo>
                  <a:lnTo>
                    <a:pt x="486879" y="292646"/>
                  </a:lnTo>
                  <a:lnTo>
                    <a:pt x="481698" y="293852"/>
                  </a:lnTo>
                  <a:lnTo>
                    <a:pt x="479907" y="296037"/>
                  </a:lnTo>
                  <a:lnTo>
                    <a:pt x="480060" y="300405"/>
                  </a:lnTo>
                  <a:lnTo>
                    <a:pt x="480174" y="312216"/>
                  </a:lnTo>
                  <a:lnTo>
                    <a:pt x="480148" y="335889"/>
                  </a:lnTo>
                  <a:lnTo>
                    <a:pt x="480187" y="347700"/>
                  </a:lnTo>
                  <a:lnTo>
                    <a:pt x="479501" y="354736"/>
                  </a:lnTo>
                  <a:lnTo>
                    <a:pt x="447916" y="387096"/>
                  </a:lnTo>
                  <a:lnTo>
                    <a:pt x="405434" y="399580"/>
                  </a:lnTo>
                  <a:lnTo>
                    <a:pt x="368388" y="406260"/>
                  </a:lnTo>
                  <a:lnTo>
                    <a:pt x="349491" y="409638"/>
                  </a:lnTo>
                  <a:lnTo>
                    <a:pt x="349491" y="577316"/>
                  </a:lnTo>
                  <a:lnTo>
                    <a:pt x="362381" y="565137"/>
                  </a:lnTo>
                  <a:lnTo>
                    <a:pt x="379056" y="527570"/>
                  </a:lnTo>
                  <a:lnTo>
                    <a:pt x="379488" y="519214"/>
                  </a:lnTo>
                  <a:lnTo>
                    <a:pt x="393725" y="473506"/>
                  </a:lnTo>
                  <a:lnTo>
                    <a:pt x="416166" y="440994"/>
                  </a:lnTo>
                  <a:lnTo>
                    <a:pt x="446417" y="414020"/>
                  </a:lnTo>
                  <a:lnTo>
                    <a:pt x="482968" y="393268"/>
                  </a:lnTo>
                  <a:lnTo>
                    <a:pt x="524294" y="379399"/>
                  </a:lnTo>
                  <a:lnTo>
                    <a:pt x="568896" y="373100"/>
                  </a:lnTo>
                  <a:lnTo>
                    <a:pt x="615238" y="375005"/>
                  </a:lnTo>
                  <a:lnTo>
                    <a:pt x="661822" y="385826"/>
                  </a:lnTo>
                  <a:lnTo>
                    <a:pt x="664146" y="386588"/>
                  </a:lnTo>
                  <a:lnTo>
                    <a:pt x="666457" y="387134"/>
                  </a:lnTo>
                  <a:lnTo>
                    <a:pt x="668794" y="387781"/>
                  </a:lnTo>
                  <a:lnTo>
                    <a:pt x="668794" y="127"/>
                  </a:lnTo>
                  <a:close/>
                </a:path>
              </a:pathLst>
            </a:custGeom>
            <a:solidFill>
              <a:srgbClr val="0753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61619" y="1263806"/>
              <a:ext cx="349885" cy="280035"/>
            </a:xfrm>
            <a:custGeom>
              <a:avLst/>
              <a:gdLst/>
              <a:ahLst/>
              <a:cxnLst/>
              <a:rect l="l" t="t" r="r" b="b"/>
              <a:pathLst>
                <a:path w="349884" h="280034">
                  <a:moveTo>
                    <a:pt x="174934" y="0"/>
                  </a:moveTo>
                  <a:lnTo>
                    <a:pt x="119159" y="7159"/>
                  </a:lnTo>
                  <a:lnTo>
                    <a:pt x="119544" y="7159"/>
                  </a:lnTo>
                  <a:lnTo>
                    <a:pt x="71706" y="26925"/>
                  </a:lnTo>
                  <a:lnTo>
                    <a:pt x="33809" y="57190"/>
                  </a:lnTo>
                  <a:lnTo>
                    <a:pt x="8937" y="95560"/>
                  </a:lnTo>
                  <a:lnTo>
                    <a:pt x="0" y="139710"/>
                  </a:lnTo>
                  <a:lnTo>
                    <a:pt x="8851" y="183835"/>
                  </a:lnTo>
                  <a:lnTo>
                    <a:pt x="33642" y="222234"/>
                  </a:lnTo>
                  <a:lnTo>
                    <a:pt x="71459" y="252564"/>
                  </a:lnTo>
                  <a:lnTo>
                    <a:pt x="119574" y="272555"/>
                  </a:lnTo>
                  <a:lnTo>
                    <a:pt x="119972" y="272555"/>
                  </a:lnTo>
                  <a:lnTo>
                    <a:pt x="174533" y="279640"/>
                  </a:lnTo>
                  <a:lnTo>
                    <a:pt x="229752" y="272555"/>
                  </a:lnTo>
                  <a:lnTo>
                    <a:pt x="277776" y="252719"/>
                  </a:lnTo>
                  <a:lnTo>
                    <a:pt x="302659" y="232860"/>
                  </a:lnTo>
                  <a:lnTo>
                    <a:pt x="134327" y="232860"/>
                  </a:lnTo>
                  <a:lnTo>
                    <a:pt x="126459" y="232137"/>
                  </a:lnTo>
                  <a:lnTo>
                    <a:pt x="117860" y="227317"/>
                  </a:lnTo>
                  <a:lnTo>
                    <a:pt x="111228" y="222234"/>
                  </a:lnTo>
                  <a:lnTo>
                    <a:pt x="110824" y="221746"/>
                  </a:lnTo>
                  <a:lnTo>
                    <a:pt x="110149" y="220872"/>
                  </a:lnTo>
                  <a:lnTo>
                    <a:pt x="65411" y="220872"/>
                  </a:lnTo>
                  <a:lnTo>
                    <a:pt x="57765" y="220217"/>
                  </a:lnTo>
                  <a:lnTo>
                    <a:pt x="51179" y="220217"/>
                  </a:lnTo>
                  <a:lnTo>
                    <a:pt x="48334" y="217485"/>
                  </a:lnTo>
                  <a:lnTo>
                    <a:pt x="45203" y="214755"/>
                  </a:lnTo>
                  <a:lnTo>
                    <a:pt x="43933" y="209168"/>
                  </a:lnTo>
                  <a:lnTo>
                    <a:pt x="43838" y="208747"/>
                  </a:lnTo>
                  <a:lnTo>
                    <a:pt x="45331" y="205143"/>
                  </a:lnTo>
                  <a:lnTo>
                    <a:pt x="49214" y="197023"/>
                  </a:lnTo>
                  <a:lnTo>
                    <a:pt x="53530" y="189017"/>
                  </a:lnTo>
                  <a:lnTo>
                    <a:pt x="62534" y="173137"/>
                  </a:lnTo>
                  <a:lnTo>
                    <a:pt x="75965" y="148859"/>
                  </a:lnTo>
                  <a:lnTo>
                    <a:pt x="82713" y="136761"/>
                  </a:lnTo>
                  <a:lnTo>
                    <a:pt x="92318" y="119941"/>
                  </a:lnTo>
                  <a:lnTo>
                    <a:pt x="92591" y="115893"/>
                  </a:lnTo>
                  <a:lnTo>
                    <a:pt x="90807" y="110869"/>
                  </a:lnTo>
                  <a:lnTo>
                    <a:pt x="87361" y="90446"/>
                  </a:lnTo>
                  <a:lnTo>
                    <a:pt x="90628" y="72248"/>
                  </a:lnTo>
                  <a:lnTo>
                    <a:pt x="118133" y="39329"/>
                  </a:lnTo>
                  <a:lnTo>
                    <a:pt x="162374" y="22489"/>
                  </a:lnTo>
                  <a:lnTo>
                    <a:pt x="267012" y="22489"/>
                  </a:lnTo>
                  <a:lnTo>
                    <a:pt x="230089" y="7159"/>
                  </a:lnTo>
                  <a:lnTo>
                    <a:pt x="174934" y="0"/>
                  </a:lnTo>
                  <a:close/>
                </a:path>
                <a:path w="349884" h="280034">
                  <a:moveTo>
                    <a:pt x="175207" y="161995"/>
                  </a:moveTo>
                  <a:lnTo>
                    <a:pt x="173022" y="163961"/>
                  </a:lnTo>
                  <a:lnTo>
                    <a:pt x="169818" y="165708"/>
                  </a:lnTo>
                  <a:lnTo>
                    <a:pt x="169966" y="165708"/>
                  </a:lnTo>
                  <a:lnTo>
                    <a:pt x="168926" y="167894"/>
                  </a:lnTo>
                  <a:lnTo>
                    <a:pt x="162132" y="183835"/>
                  </a:lnTo>
                  <a:lnTo>
                    <a:pt x="145952" y="222234"/>
                  </a:lnTo>
                  <a:lnTo>
                    <a:pt x="141754" y="228409"/>
                  </a:lnTo>
                  <a:lnTo>
                    <a:pt x="140836" y="229607"/>
                  </a:lnTo>
                  <a:lnTo>
                    <a:pt x="134327" y="232860"/>
                  </a:lnTo>
                  <a:lnTo>
                    <a:pt x="215046" y="232860"/>
                  </a:lnTo>
                  <a:lnTo>
                    <a:pt x="208552" y="229607"/>
                  </a:lnTo>
                  <a:lnTo>
                    <a:pt x="203898" y="222947"/>
                  </a:lnTo>
                  <a:lnTo>
                    <a:pt x="198021" y="209168"/>
                  </a:lnTo>
                  <a:lnTo>
                    <a:pt x="186418" y="181611"/>
                  </a:lnTo>
                  <a:lnTo>
                    <a:pt x="180541" y="167894"/>
                  </a:lnTo>
                  <a:lnTo>
                    <a:pt x="179576" y="165708"/>
                  </a:lnTo>
                  <a:lnTo>
                    <a:pt x="176991" y="163961"/>
                  </a:lnTo>
                  <a:lnTo>
                    <a:pt x="175207" y="161995"/>
                  </a:lnTo>
                  <a:close/>
                </a:path>
                <a:path w="349884" h="280034">
                  <a:moveTo>
                    <a:pt x="260066" y="212881"/>
                  </a:moveTo>
                  <a:lnTo>
                    <a:pt x="252949" y="212881"/>
                  </a:lnTo>
                  <a:lnTo>
                    <a:pt x="247058" y="215045"/>
                  </a:lnTo>
                  <a:lnTo>
                    <a:pt x="241383" y="219042"/>
                  </a:lnTo>
                  <a:lnTo>
                    <a:pt x="235912" y="223818"/>
                  </a:lnTo>
                  <a:lnTo>
                    <a:pt x="230387" y="228409"/>
                  </a:lnTo>
                  <a:lnTo>
                    <a:pt x="222426" y="232440"/>
                  </a:lnTo>
                  <a:lnTo>
                    <a:pt x="213818" y="232860"/>
                  </a:lnTo>
                  <a:lnTo>
                    <a:pt x="302659" y="232860"/>
                  </a:lnTo>
                  <a:lnTo>
                    <a:pt x="315627" y="222510"/>
                  </a:lnTo>
                  <a:lnTo>
                    <a:pt x="296617" y="222510"/>
                  </a:lnTo>
                  <a:lnTo>
                    <a:pt x="289517" y="221746"/>
                  </a:lnTo>
                  <a:lnTo>
                    <a:pt x="282290" y="219671"/>
                  </a:lnTo>
                  <a:lnTo>
                    <a:pt x="274951" y="217267"/>
                  </a:lnTo>
                  <a:lnTo>
                    <a:pt x="267622" y="214755"/>
                  </a:lnTo>
                  <a:lnTo>
                    <a:pt x="265877" y="214304"/>
                  </a:lnTo>
                  <a:lnTo>
                    <a:pt x="260066" y="212881"/>
                  </a:lnTo>
                  <a:close/>
                </a:path>
                <a:path w="349884" h="280034">
                  <a:moveTo>
                    <a:pt x="267012" y="22489"/>
                  </a:moveTo>
                  <a:lnTo>
                    <a:pt x="162374" y="22489"/>
                  </a:lnTo>
                  <a:lnTo>
                    <a:pt x="186189" y="22751"/>
                  </a:lnTo>
                  <a:lnTo>
                    <a:pt x="210725" y="28845"/>
                  </a:lnTo>
                  <a:lnTo>
                    <a:pt x="232675" y="39787"/>
                  </a:lnTo>
                  <a:lnTo>
                    <a:pt x="248380" y="54317"/>
                  </a:lnTo>
                  <a:lnTo>
                    <a:pt x="258197" y="72248"/>
                  </a:lnTo>
                  <a:lnTo>
                    <a:pt x="262483" y="93395"/>
                  </a:lnTo>
                  <a:lnTo>
                    <a:pt x="261663" y="97764"/>
                  </a:lnTo>
                  <a:lnTo>
                    <a:pt x="261663" y="103661"/>
                  </a:lnTo>
                  <a:lnTo>
                    <a:pt x="259333" y="108685"/>
                  </a:lnTo>
                  <a:lnTo>
                    <a:pt x="256056" y="115572"/>
                  </a:lnTo>
                  <a:lnTo>
                    <a:pt x="257840" y="121135"/>
                  </a:lnTo>
                  <a:lnTo>
                    <a:pt x="261390" y="127367"/>
                  </a:lnTo>
                  <a:lnTo>
                    <a:pt x="271834" y="145916"/>
                  </a:lnTo>
                  <a:lnTo>
                    <a:pt x="292409" y="183097"/>
                  </a:lnTo>
                  <a:lnTo>
                    <a:pt x="302771" y="201647"/>
                  </a:lnTo>
                  <a:lnTo>
                    <a:pt x="305902" y="207109"/>
                  </a:lnTo>
                  <a:lnTo>
                    <a:pt x="307686" y="212243"/>
                  </a:lnTo>
                  <a:lnTo>
                    <a:pt x="302225" y="217267"/>
                  </a:lnTo>
                  <a:lnTo>
                    <a:pt x="296617" y="222510"/>
                  </a:lnTo>
                  <a:lnTo>
                    <a:pt x="315661" y="222510"/>
                  </a:lnTo>
                  <a:lnTo>
                    <a:pt x="340611" y="184083"/>
                  </a:lnTo>
                  <a:lnTo>
                    <a:pt x="349613" y="139929"/>
                  </a:lnTo>
                  <a:lnTo>
                    <a:pt x="340746" y="95804"/>
                  </a:lnTo>
                  <a:lnTo>
                    <a:pt x="315919" y="57405"/>
                  </a:lnTo>
                  <a:lnTo>
                    <a:pt x="278059" y="27076"/>
                  </a:lnTo>
                  <a:lnTo>
                    <a:pt x="267012" y="22489"/>
                  </a:lnTo>
                  <a:close/>
                </a:path>
                <a:path w="349884" h="280034">
                  <a:moveTo>
                    <a:pt x="97735" y="212881"/>
                  </a:moveTo>
                  <a:lnTo>
                    <a:pt x="90408" y="212881"/>
                  </a:lnTo>
                  <a:lnTo>
                    <a:pt x="84326" y="214304"/>
                  </a:lnTo>
                  <a:lnTo>
                    <a:pt x="77449" y="216583"/>
                  </a:lnTo>
                  <a:lnTo>
                    <a:pt x="70599" y="218688"/>
                  </a:lnTo>
                  <a:lnTo>
                    <a:pt x="68014" y="219343"/>
                  </a:lnTo>
                  <a:lnTo>
                    <a:pt x="65411" y="220872"/>
                  </a:lnTo>
                  <a:lnTo>
                    <a:pt x="110149" y="220872"/>
                  </a:lnTo>
                  <a:lnTo>
                    <a:pt x="105081" y="214304"/>
                  </a:lnTo>
                  <a:lnTo>
                    <a:pt x="105529" y="214304"/>
                  </a:lnTo>
                  <a:lnTo>
                    <a:pt x="97735" y="212881"/>
                  </a:lnTo>
                  <a:close/>
                </a:path>
              </a:pathLst>
            </a:custGeom>
            <a:solidFill>
              <a:srgbClr val="0090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6533" y="958938"/>
              <a:ext cx="845185" cy="477520"/>
            </a:xfrm>
            <a:custGeom>
              <a:avLst/>
              <a:gdLst/>
              <a:ahLst/>
              <a:cxnLst/>
              <a:rect l="l" t="t" r="r" b="b"/>
              <a:pathLst>
                <a:path w="845185" h="477519">
                  <a:moveTo>
                    <a:pt x="359727" y="477354"/>
                  </a:moveTo>
                  <a:lnTo>
                    <a:pt x="316877" y="444728"/>
                  </a:lnTo>
                  <a:lnTo>
                    <a:pt x="275056" y="420687"/>
                  </a:lnTo>
                  <a:lnTo>
                    <a:pt x="230416" y="401675"/>
                  </a:lnTo>
                  <a:lnTo>
                    <a:pt x="182968" y="387680"/>
                  </a:lnTo>
                  <a:lnTo>
                    <a:pt x="132715" y="378752"/>
                  </a:lnTo>
                  <a:lnTo>
                    <a:pt x="79629" y="374904"/>
                  </a:lnTo>
                  <a:lnTo>
                    <a:pt x="68630" y="373926"/>
                  </a:lnTo>
                  <a:lnTo>
                    <a:pt x="62014" y="371246"/>
                  </a:lnTo>
                  <a:lnTo>
                    <a:pt x="58775" y="365975"/>
                  </a:lnTo>
                  <a:lnTo>
                    <a:pt x="57912" y="357187"/>
                  </a:lnTo>
                  <a:lnTo>
                    <a:pt x="57912" y="0"/>
                  </a:lnTo>
                  <a:lnTo>
                    <a:pt x="13957" y="5664"/>
                  </a:lnTo>
                  <a:lnTo>
                    <a:pt x="0" y="7429"/>
                  </a:lnTo>
                  <a:lnTo>
                    <a:pt x="0" y="441198"/>
                  </a:lnTo>
                  <a:lnTo>
                    <a:pt x="54203" y="429006"/>
                  </a:lnTo>
                  <a:lnTo>
                    <a:pt x="107467" y="422503"/>
                  </a:lnTo>
                  <a:lnTo>
                    <a:pt x="159791" y="421754"/>
                  </a:lnTo>
                  <a:lnTo>
                    <a:pt x="211175" y="426821"/>
                  </a:lnTo>
                  <a:lnTo>
                    <a:pt x="261632" y="437730"/>
                  </a:lnTo>
                  <a:lnTo>
                    <a:pt x="311150" y="454558"/>
                  </a:lnTo>
                  <a:lnTo>
                    <a:pt x="359727" y="477354"/>
                  </a:lnTo>
                  <a:close/>
                </a:path>
                <a:path w="845185" h="477519">
                  <a:moveTo>
                    <a:pt x="612800" y="165163"/>
                  </a:moveTo>
                  <a:lnTo>
                    <a:pt x="609930" y="164071"/>
                  </a:lnTo>
                  <a:lnTo>
                    <a:pt x="609244" y="163626"/>
                  </a:lnTo>
                  <a:lnTo>
                    <a:pt x="608418" y="163410"/>
                  </a:lnTo>
                  <a:lnTo>
                    <a:pt x="517867" y="136207"/>
                  </a:lnTo>
                  <a:lnTo>
                    <a:pt x="472554" y="122669"/>
                  </a:lnTo>
                  <a:lnTo>
                    <a:pt x="427189" y="109245"/>
                  </a:lnTo>
                  <a:lnTo>
                    <a:pt x="423786" y="108153"/>
                  </a:lnTo>
                  <a:lnTo>
                    <a:pt x="418871" y="108585"/>
                  </a:lnTo>
                  <a:lnTo>
                    <a:pt x="415328" y="109677"/>
                  </a:lnTo>
                  <a:lnTo>
                    <a:pt x="371208" y="122809"/>
                  </a:lnTo>
                  <a:lnTo>
                    <a:pt x="327177" y="135966"/>
                  </a:lnTo>
                  <a:lnTo>
                    <a:pt x="239128" y="162318"/>
                  </a:lnTo>
                  <a:lnTo>
                    <a:pt x="237223" y="162979"/>
                  </a:lnTo>
                  <a:lnTo>
                    <a:pt x="235305" y="163969"/>
                  </a:lnTo>
                  <a:lnTo>
                    <a:pt x="232308" y="165277"/>
                  </a:lnTo>
                  <a:lnTo>
                    <a:pt x="236004" y="166370"/>
                  </a:lnTo>
                  <a:lnTo>
                    <a:pt x="240372" y="167894"/>
                  </a:lnTo>
                  <a:lnTo>
                    <a:pt x="326669" y="193751"/>
                  </a:lnTo>
                  <a:lnTo>
                    <a:pt x="369798" y="206730"/>
                  </a:lnTo>
                  <a:lnTo>
                    <a:pt x="419696" y="221856"/>
                  </a:lnTo>
                  <a:lnTo>
                    <a:pt x="425424" y="221640"/>
                  </a:lnTo>
                  <a:lnTo>
                    <a:pt x="431977" y="219671"/>
                  </a:lnTo>
                  <a:lnTo>
                    <a:pt x="461911" y="210566"/>
                  </a:lnTo>
                  <a:lnTo>
                    <a:pt x="491871" y="201561"/>
                  </a:lnTo>
                  <a:lnTo>
                    <a:pt x="551878" y="183616"/>
                  </a:lnTo>
                  <a:lnTo>
                    <a:pt x="566661" y="179171"/>
                  </a:lnTo>
                  <a:lnTo>
                    <a:pt x="612800" y="165163"/>
                  </a:lnTo>
                  <a:close/>
                </a:path>
                <a:path w="845185" h="477519">
                  <a:moveTo>
                    <a:pt x="844842" y="10591"/>
                  </a:moveTo>
                  <a:lnTo>
                    <a:pt x="842911" y="7645"/>
                  </a:lnTo>
                  <a:lnTo>
                    <a:pt x="836079" y="6654"/>
                  </a:lnTo>
                  <a:lnTo>
                    <a:pt x="787057" y="0"/>
                  </a:lnTo>
                  <a:lnTo>
                    <a:pt x="786650" y="3606"/>
                  </a:lnTo>
                  <a:lnTo>
                    <a:pt x="786384" y="4470"/>
                  </a:lnTo>
                  <a:lnTo>
                    <a:pt x="786384" y="55600"/>
                  </a:lnTo>
                  <a:lnTo>
                    <a:pt x="786460" y="206019"/>
                  </a:lnTo>
                  <a:lnTo>
                    <a:pt x="786650" y="308927"/>
                  </a:lnTo>
                  <a:lnTo>
                    <a:pt x="789508" y="312521"/>
                  </a:lnTo>
                  <a:lnTo>
                    <a:pt x="792391" y="314261"/>
                  </a:lnTo>
                  <a:lnTo>
                    <a:pt x="805510" y="323075"/>
                  </a:lnTo>
                  <a:lnTo>
                    <a:pt x="817613" y="332613"/>
                  </a:lnTo>
                  <a:lnTo>
                    <a:pt x="828763" y="342861"/>
                  </a:lnTo>
                  <a:lnTo>
                    <a:pt x="838962" y="353809"/>
                  </a:lnTo>
                  <a:lnTo>
                    <a:pt x="840447" y="355561"/>
                  </a:lnTo>
                  <a:lnTo>
                    <a:pt x="841959" y="357187"/>
                  </a:lnTo>
                  <a:lnTo>
                    <a:pt x="844689" y="360248"/>
                  </a:lnTo>
                  <a:lnTo>
                    <a:pt x="844664" y="119227"/>
                  </a:lnTo>
                  <a:lnTo>
                    <a:pt x="844702" y="67703"/>
                  </a:lnTo>
                  <a:lnTo>
                    <a:pt x="844842" y="10591"/>
                  </a:lnTo>
                  <a:close/>
                </a:path>
              </a:pathLst>
            </a:custGeom>
            <a:solidFill>
              <a:srgbClr val="0753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1921" y="1171284"/>
              <a:ext cx="233550" cy="805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7238" y="1309354"/>
              <a:ext cx="177956" cy="154570"/>
            </a:xfrm>
            <a:prstGeom prst="rect">
              <a:avLst/>
            </a:prstGeom>
          </p:spPr>
        </p:pic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516125" y="1664335"/>
          <a:ext cx="9236075" cy="5022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9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3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0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09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17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09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22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ts val="1185"/>
                        </a:lnSpc>
                      </a:pPr>
                      <a:r>
                        <a:rPr sz="1050" b="1" spc="-20" dirty="0">
                          <a:latin typeface="Bookman Old Style"/>
                          <a:cs typeface="Bookman Old Style"/>
                        </a:rPr>
                        <a:t>Nro.</a:t>
                      </a:r>
                      <a:endParaRPr sz="105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516890">
                        <a:lnSpc>
                          <a:spcPts val="1185"/>
                        </a:lnSpc>
                      </a:pPr>
                      <a:r>
                        <a:rPr sz="1050" b="1" dirty="0">
                          <a:latin typeface="Bookman Old Style"/>
                          <a:cs typeface="Bookman Old Style"/>
                        </a:rPr>
                        <a:t>PROGRAMA</a:t>
                      </a:r>
                      <a:r>
                        <a:rPr sz="1050" b="1" spc="-4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050" b="1" dirty="0">
                          <a:latin typeface="Bookman Old Style"/>
                          <a:cs typeface="Bookman Old Style"/>
                        </a:rPr>
                        <a:t>DE</a:t>
                      </a:r>
                      <a:r>
                        <a:rPr sz="1050" b="1" spc="-3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050" b="1" spc="-10" dirty="0">
                          <a:latin typeface="Bookman Old Style"/>
                          <a:cs typeface="Bookman Old Style"/>
                        </a:rPr>
                        <a:t>MAESTRIA</a:t>
                      </a:r>
                      <a:endParaRPr sz="105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21920" marR="113664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50" b="1" dirty="0">
                          <a:latin typeface="Bookman Old Style"/>
                          <a:cs typeface="Bookman Old Style"/>
                        </a:rPr>
                        <a:t>INGRESOS</a:t>
                      </a:r>
                      <a:r>
                        <a:rPr sz="1050" b="1" spc="33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050" b="1" spc="-50" dirty="0">
                          <a:latin typeface="Bookman Old Style"/>
                          <a:cs typeface="Bookman Old Style"/>
                        </a:rPr>
                        <a:t>A </a:t>
                      </a:r>
                      <a:r>
                        <a:rPr sz="1050" b="1" spc="-10" dirty="0">
                          <a:latin typeface="Bookman Old Style"/>
                          <a:cs typeface="Bookman Old Style"/>
                        </a:rPr>
                        <a:t>DICIEMBRE </a:t>
                      </a:r>
                      <a:r>
                        <a:rPr sz="1050" b="1" spc="-20" dirty="0">
                          <a:latin typeface="Bookman Old Style"/>
                          <a:cs typeface="Bookman Old Style"/>
                        </a:rPr>
                        <a:t>2024</a:t>
                      </a:r>
                      <a:endParaRPr sz="1050">
                        <a:latin typeface="Bookman Old Style"/>
                        <a:cs typeface="Bookman Old Style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16192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50" b="1" dirty="0">
                          <a:latin typeface="Bookman Old Style"/>
                          <a:cs typeface="Bookman Old Style"/>
                        </a:rPr>
                        <a:t>EGRESOS</a:t>
                      </a:r>
                      <a:r>
                        <a:rPr sz="1050" b="1" spc="-3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050" b="1" spc="-50" dirty="0">
                          <a:latin typeface="Bookman Old Style"/>
                          <a:cs typeface="Bookman Old Style"/>
                        </a:rPr>
                        <a:t>A </a:t>
                      </a:r>
                      <a:r>
                        <a:rPr sz="1050" b="1" spc="-10" dirty="0">
                          <a:latin typeface="Bookman Old Style"/>
                          <a:cs typeface="Bookman Old Style"/>
                        </a:rPr>
                        <a:t>DICIEMBRE </a:t>
                      </a:r>
                      <a:r>
                        <a:rPr sz="1050" b="1" spc="-20" dirty="0">
                          <a:latin typeface="Bookman Old Style"/>
                          <a:cs typeface="Bookman Old Style"/>
                        </a:rPr>
                        <a:t>2024</a:t>
                      </a:r>
                      <a:endParaRPr sz="1050">
                        <a:latin typeface="Bookman Old Style"/>
                        <a:cs typeface="Bookman Old Style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68275" marR="16002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50" b="1" dirty="0">
                          <a:latin typeface="Bookman Old Style"/>
                          <a:cs typeface="Bookman Old Style"/>
                        </a:rPr>
                        <a:t>POR</a:t>
                      </a:r>
                      <a:r>
                        <a:rPr sz="1050" b="1" spc="-10" dirty="0">
                          <a:latin typeface="Bookman Old Style"/>
                          <a:cs typeface="Bookman Old Style"/>
                        </a:rPr>
                        <a:t> PAGAR </a:t>
                      </a:r>
                      <a:r>
                        <a:rPr sz="1050" b="1" dirty="0">
                          <a:latin typeface="Bookman Old Style"/>
                          <a:cs typeface="Bookman Old Style"/>
                        </a:rPr>
                        <a:t>TUTORES</a:t>
                      </a:r>
                      <a:r>
                        <a:rPr sz="1050" b="1" spc="-5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050" b="1" spc="-60" dirty="0">
                          <a:latin typeface="Bookman Old Style"/>
                          <a:cs typeface="Bookman Old Style"/>
                        </a:rPr>
                        <a:t>Y </a:t>
                      </a:r>
                      <a:r>
                        <a:rPr sz="1050" b="1" spc="-10" dirty="0">
                          <a:latin typeface="Bookman Old Style"/>
                          <a:cs typeface="Bookman Old Style"/>
                        </a:rPr>
                        <a:t>COMITÉ</a:t>
                      </a:r>
                      <a:endParaRPr sz="1050">
                        <a:latin typeface="Bookman Old Style"/>
                        <a:cs typeface="Bookman Old Style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1594">
                        <a:lnSpc>
                          <a:spcPts val="1185"/>
                        </a:lnSpc>
                      </a:pPr>
                      <a:r>
                        <a:rPr sz="1050" b="1" dirty="0">
                          <a:latin typeface="Bookman Old Style"/>
                          <a:cs typeface="Bookman Old Style"/>
                        </a:rPr>
                        <a:t>15</a:t>
                      </a:r>
                      <a:r>
                        <a:rPr sz="1050" b="1" spc="-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050" b="1" dirty="0">
                          <a:latin typeface="Bookman Old Style"/>
                          <a:cs typeface="Bookman Old Style"/>
                        </a:rPr>
                        <a:t>%</a:t>
                      </a:r>
                      <a:r>
                        <a:rPr sz="1050" b="1" spc="36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050" b="1" spc="-10" dirty="0">
                          <a:latin typeface="Bookman Old Style"/>
                          <a:cs typeface="Bookman Old Style"/>
                        </a:rPr>
                        <a:t>UTMACH</a:t>
                      </a:r>
                      <a:endParaRPr sz="105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76835" marR="6985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050" b="1" dirty="0">
                          <a:latin typeface="Bookman Old Style"/>
                          <a:cs typeface="Bookman Old Style"/>
                        </a:rPr>
                        <a:t>VALORES</a:t>
                      </a:r>
                      <a:r>
                        <a:rPr sz="1050" b="1" spc="-3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050" b="1" spc="-25" dirty="0">
                          <a:latin typeface="Bookman Old Style"/>
                          <a:cs typeface="Bookman Old Style"/>
                        </a:rPr>
                        <a:t>POR </a:t>
                      </a:r>
                      <a:r>
                        <a:rPr sz="1050" b="1" spc="-10" dirty="0">
                          <a:latin typeface="Bookman Old Style"/>
                          <a:cs typeface="Bookman Old Style"/>
                        </a:rPr>
                        <a:t>RECUPERAR ESTUDIANTES</a:t>
                      </a:r>
                      <a:endParaRPr sz="1050">
                        <a:latin typeface="Bookman Old Style"/>
                        <a:cs typeface="Bookman Old Style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3206242" y="2226691"/>
            <a:ext cx="29400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20" dirty="0">
                <a:latin typeface="Bookman Old Style"/>
                <a:cs typeface="Bookman Old Style"/>
              </a:rPr>
              <a:t>2024</a:t>
            </a:r>
            <a:endParaRPr sz="800">
              <a:latin typeface="Bookman Old Style"/>
              <a:cs typeface="Bookman Old Style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516125" y="2363812"/>
          <a:ext cx="9236075" cy="4086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99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2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0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76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37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21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94335">
                        <a:lnSpc>
                          <a:spcPts val="1270"/>
                        </a:lnSpc>
                      </a:pPr>
                      <a:r>
                        <a:rPr sz="1100" dirty="0">
                          <a:latin typeface="Bookman Old Style"/>
                          <a:cs typeface="Bookman Old Style"/>
                        </a:rPr>
                        <a:t>MAESTRIA</a:t>
                      </a:r>
                      <a:r>
                        <a:rPr sz="1100" spc="-3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100" dirty="0">
                          <a:latin typeface="Bookman Old Style"/>
                          <a:cs typeface="Bookman Old Style"/>
                        </a:rPr>
                        <a:t>EN</a:t>
                      </a:r>
                      <a:r>
                        <a:rPr sz="1100" spc="-3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100" spc="-10" dirty="0">
                          <a:latin typeface="Bookman Old Style"/>
                          <a:cs typeface="Bookman Old Style"/>
                        </a:rPr>
                        <a:t>EDUCACION,</a:t>
                      </a:r>
                      <a:endParaRPr sz="1100">
                        <a:latin typeface="Bookman Old Style"/>
                        <a:cs typeface="Bookman Old Style"/>
                      </a:endParaRPr>
                    </a:p>
                    <a:p>
                      <a:pPr marL="148590">
                        <a:lnSpc>
                          <a:spcPts val="1295"/>
                        </a:lnSpc>
                        <a:tabLst>
                          <a:tab pos="394335" algn="l"/>
                        </a:tabLst>
                      </a:pPr>
                      <a:r>
                        <a:rPr sz="1200" spc="-50" dirty="0">
                          <a:latin typeface="Bookman Old Style"/>
                          <a:cs typeface="Bookman Old Style"/>
                        </a:rPr>
                        <a:t>1</a:t>
                      </a:r>
                      <a:r>
                        <a:rPr sz="1200" dirty="0">
                          <a:latin typeface="Bookman Old Style"/>
                          <a:cs typeface="Bookman Old Style"/>
                        </a:rPr>
                        <a:t>	</a:t>
                      </a:r>
                      <a:r>
                        <a:rPr sz="1100" dirty="0">
                          <a:latin typeface="Bookman Old Style"/>
                          <a:cs typeface="Bookman Old Style"/>
                        </a:rPr>
                        <a:t>INNOVACIÓN</a:t>
                      </a:r>
                      <a:r>
                        <a:rPr sz="1100" spc="-8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100" dirty="0">
                          <a:latin typeface="Bookman Old Style"/>
                          <a:cs typeface="Bookman Old Style"/>
                        </a:rPr>
                        <a:t>EDUCATIVA</a:t>
                      </a:r>
                      <a:r>
                        <a:rPr sz="1100" spc="-4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100" dirty="0">
                          <a:latin typeface="Bookman Old Style"/>
                          <a:cs typeface="Bookman Old Style"/>
                        </a:rPr>
                        <a:t>-COHORTE</a:t>
                      </a:r>
                      <a:r>
                        <a:rPr sz="1100" spc="-7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100" spc="-50" dirty="0">
                          <a:latin typeface="Bookman Old Style"/>
                          <a:cs typeface="Bookman Old Style"/>
                        </a:rPr>
                        <a:t>I</a:t>
                      </a:r>
                      <a:endParaRPr sz="1100">
                        <a:latin typeface="Bookman Old Style"/>
                        <a:cs typeface="Bookman Old Style"/>
                      </a:endParaRPr>
                    </a:p>
                  </a:txBody>
                  <a:tcPr marL="0" marR="0" marT="71755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21285" algn="r">
                        <a:lnSpc>
                          <a:spcPts val="1370"/>
                        </a:lnSpc>
                      </a:pP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78,846.11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23189" algn="r">
                        <a:lnSpc>
                          <a:spcPts val="1370"/>
                        </a:lnSpc>
                      </a:pP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29,651.00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63830" algn="r">
                        <a:lnSpc>
                          <a:spcPts val="1370"/>
                        </a:lnSpc>
                      </a:pP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27,720.00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22225" algn="r">
                        <a:lnSpc>
                          <a:spcPts val="1370"/>
                        </a:lnSpc>
                      </a:pP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11,826.92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203835" algn="r">
                        <a:lnSpc>
                          <a:spcPts val="1370"/>
                        </a:lnSpc>
                      </a:pP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24,336.39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295">
                <a:tc>
                  <a:txBody>
                    <a:bodyPr/>
                    <a:lstStyle/>
                    <a:p>
                      <a:pPr marL="148590">
                        <a:lnSpc>
                          <a:spcPts val="1345"/>
                        </a:lnSpc>
                        <a:spcBef>
                          <a:spcPts val="1135"/>
                        </a:spcBef>
                        <a:tabLst>
                          <a:tab pos="394335" algn="l"/>
                        </a:tabLst>
                      </a:pPr>
                      <a:r>
                        <a:rPr sz="1200" spc="-50" dirty="0">
                          <a:latin typeface="Bookman Old Style"/>
                          <a:cs typeface="Bookman Old Style"/>
                        </a:rPr>
                        <a:t>2</a:t>
                      </a:r>
                      <a:r>
                        <a:rPr sz="1200" dirty="0">
                          <a:latin typeface="Bookman Old Style"/>
                          <a:cs typeface="Bookman Old Style"/>
                        </a:rPr>
                        <a:t>	</a:t>
                      </a:r>
                      <a:r>
                        <a:rPr sz="1100" dirty="0">
                          <a:latin typeface="Bookman Old Style"/>
                          <a:cs typeface="Bookman Old Style"/>
                        </a:rPr>
                        <a:t>GERENCIA</a:t>
                      </a:r>
                      <a:r>
                        <a:rPr sz="1100" spc="-5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100" dirty="0">
                          <a:latin typeface="Bookman Old Style"/>
                          <a:cs typeface="Bookman Old Style"/>
                        </a:rPr>
                        <a:t>EN</a:t>
                      </a:r>
                      <a:r>
                        <a:rPr sz="1100" spc="-2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100" spc="-10" dirty="0">
                          <a:latin typeface="Bookman Old Style"/>
                          <a:cs typeface="Bookman Old Style"/>
                        </a:rPr>
                        <a:t>SALUD</a:t>
                      </a:r>
                      <a:endParaRPr sz="1100">
                        <a:latin typeface="Bookman Old Style"/>
                        <a:cs typeface="Bookman Old Style"/>
                      </a:endParaRPr>
                    </a:p>
                  </a:txBody>
                  <a:tcPr marL="0" marR="0" marT="144145" marB="0"/>
                </a:tc>
                <a:tc>
                  <a:txBody>
                    <a:bodyPr/>
                    <a:lstStyle/>
                    <a:p>
                      <a:pPr marR="124460" algn="r">
                        <a:lnSpc>
                          <a:spcPts val="1370"/>
                        </a:lnSpc>
                        <a:spcBef>
                          <a:spcPts val="1115"/>
                        </a:spcBef>
                      </a:pP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193,225.60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141605" marB="0"/>
                </a:tc>
                <a:tc>
                  <a:txBody>
                    <a:bodyPr/>
                    <a:lstStyle/>
                    <a:p>
                      <a:pPr marR="123189" algn="r">
                        <a:lnSpc>
                          <a:spcPts val="1370"/>
                        </a:lnSpc>
                        <a:spcBef>
                          <a:spcPts val="1115"/>
                        </a:spcBef>
                      </a:pP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43,130.72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141605" marB="0"/>
                </a:tc>
                <a:tc>
                  <a:txBody>
                    <a:bodyPr/>
                    <a:lstStyle/>
                    <a:p>
                      <a:pPr marR="163830" algn="r">
                        <a:lnSpc>
                          <a:spcPts val="1370"/>
                        </a:lnSpc>
                        <a:spcBef>
                          <a:spcPts val="1115"/>
                        </a:spcBef>
                      </a:pP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66,350.00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141605" marB="0"/>
                </a:tc>
                <a:tc>
                  <a:txBody>
                    <a:bodyPr/>
                    <a:lstStyle/>
                    <a:p>
                      <a:pPr marR="22225" algn="r">
                        <a:lnSpc>
                          <a:spcPts val="1370"/>
                        </a:lnSpc>
                        <a:spcBef>
                          <a:spcPts val="1115"/>
                        </a:spcBef>
                      </a:pP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28,983.84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141605" marB="0"/>
                </a:tc>
                <a:tc>
                  <a:txBody>
                    <a:bodyPr/>
                    <a:lstStyle/>
                    <a:p>
                      <a:pPr marR="203835" algn="r">
                        <a:lnSpc>
                          <a:spcPts val="1370"/>
                        </a:lnSpc>
                        <a:spcBef>
                          <a:spcPts val="1115"/>
                        </a:spcBef>
                      </a:pP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52,729.40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14160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94335">
                        <a:lnSpc>
                          <a:spcPts val="127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Bookman Old Style"/>
                          <a:cs typeface="Bookman Old Style"/>
                        </a:rPr>
                        <a:t>M.</a:t>
                      </a:r>
                      <a:r>
                        <a:rPr sz="1100" spc="-3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100" dirty="0">
                          <a:latin typeface="Bookman Old Style"/>
                          <a:cs typeface="Bookman Old Style"/>
                        </a:rPr>
                        <a:t>ADMINISTRACION</a:t>
                      </a:r>
                      <a:r>
                        <a:rPr sz="1100" spc="-6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100" dirty="0">
                          <a:latin typeface="Bookman Old Style"/>
                          <a:cs typeface="Bookman Old Style"/>
                        </a:rPr>
                        <a:t>DE</a:t>
                      </a:r>
                      <a:r>
                        <a:rPr sz="1100" spc="-4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100" dirty="0">
                          <a:latin typeface="Bookman Old Style"/>
                          <a:cs typeface="Bookman Old Style"/>
                        </a:rPr>
                        <a:t>EMPRESAS</a:t>
                      </a:r>
                      <a:r>
                        <a:rPr sz="1100" spc="-4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100" spc="-50" dirty="0">
                          <a:latin typeface="Bookman Old Style"/>
                          <a:cs typeface="Bookman Old Style"/>
                        </a:rPr>
                        <a:t>-</a:t>
                      </a:r>
                      <a:endParaRPr sz="1100">
                        <a:latin typeface="Bookman Old Style"/>
                        <a:cs typeface="Bookman Old Style"/>
                      </a:endParaRPr>
                    </a:p>
                    <a:p>
                      <a:pPr marL="148590">
                        <a:lnSpc>
                          <a:spcPts val="1295"/>
                        </a:lnSpc>
                        <a:tabLst>
                          <a:tab pos="394335" algn="l"/>
                        </a:tabLst>
                      </a:pPr>
                      <a:r>
                        <a:rPr sz="1200" spc="-50" dirty="0">
                          <a:latin typeface="Bookman Old Style"/>
                          <a:cs typeface="Bookman Old Style"/>
                        </a:rPr>
                        <a:t>3</a:t>
                      </a:r>
                      <a:r>
                        <a:rPr sz="1200" dirty="0">
                          <a:latin typeface="Bookman Old Style"/>
                          <a:cs typeface="Bookman Old Style"/>
                        </a:rPr>
                        <a:t>	</a:t>
                      </a:r>
                      <a:r>
                        <a:rPr sz="1100" dirty="0">
                          <a:latin typeface="Bookman Old Style"/>
                          <a:cs typeface="Bookman Old Style"/>
                        </a:rPr>
                        <a:t>EN</a:t>
                      </a:r>
                      <a:r>
                        <a:rPr sz="1100" spc="-3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100" dirty="0">
                          <a:latin typeface="Bookman Old Style"/>
                          <a:cs typeface="Bookman Old Style"/>
                        </a:rPr>
                        <a:t>DIRECCION</a:t>
                      </a:r>
                      <a:r>
                        <a:rPr sz="1100" spc="-5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100" dirty="0">
                          <a:latin typeface="Bookman Old Style"/>
                          <a:cs typeface="Bookman Old Style"/>
                        </a:rPr>
                        <a:t>Y</a:t>
                      </a:r>
                      <a:r>
                        <a:rPr sz="1100" spc="-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100" dirty="0">
                          <a:latin typeface="Bookman Old Style"/>
                          <a:cs typeface="Bookman Old Style"/>
                        </a:rPr>
                        <a:t>GERENCIA</a:t>
                      </a:r>
                      <a:r>
                        <a:rPr sz="1100" spc="-4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100" dirty="0">
                          <a:latin typeface="Bookman Old Style"/>
                          <a:cs typeface="Bookman Old Style"/>
                        </a:rPr>
                        <a:t>-</a:t>
                      </a:r>
                      <a:r>
                        <a:rPr sz="1100" spc="32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100" spc="-10" dirty="0">
                          <a:latin typeface="Bookman Old Style"/>
                          <a:cs typeface="Bookman Old Style"/>
                        </a:rPr>
                        <a:t>PRIMERA</a:t>
                      </a:r>
                      <a:endParaRPr sz="1100">
                        <a:latin typeface="Bookman Old Style"/>
                        <a:cs typeface="Bookman Old Style"/>
                      </a:endParaRPr>
                    </a:p>
                  </a:txBody>
                  <a:tcPr marL="0" marR="0" marT="71755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21285" algn="r">
                        <a:lnSpc>
                          <a:spcPts val="1370"/>
                        </a:lnSpc>
                      </a:pP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35,700.00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23189" algn="r">
                        <a:lnSpc>
                          <a:spcPts val="1370"/>
                        </a:lnSpc>
                      </a:pP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16,981.49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63830" algn="r">
                        <a:lnSpc>
                          <a:spcPts val="1370"/>
                        </a:lnSpc>
                      </a:pP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37,686.00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22225" algn="r">
                        <a:lnSpc>
                          <a:spcPts val="1370"/>
                        </a:lnSpc>
                      </a:pP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5,355.00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203835" algn="r">
                        <a:lnSpc>
                          <a:spcPts val="1370"/>
                        </a:lnSpc>
                      </a:pP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53,100.00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94335">
                        <a:lnSpc>
                          <a:spcPts val="1270"/>
                        </a:lnSpc>
                      </a:pPr>
                      <a:r>
                        <a:rPr sz="1100" dirty="0">
                          <a:latin typeface="Bookman Old Style"/>
                          <a:cs typeface="Bookman Old Style"/>
                        </a:rPr>
                        <a:t>MAESTRIA</a:t>
                      </a:r>
                      <a:r>
                        <a:rPr sz="1100" spc="-3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100" dirty="0">
                          <a:latin typeface="Bookman Old Style"/>
                          <a:cs typeface="Bookman Old Style"/>
                        </a:rPr>
                        <a:t>EN</a:t>
                      </a:r>
                      <a:r>
                        <a:rPr sz="1100" spc="-3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100" dirty="0">
                          <a:latin typeface="Bookman Old Style"/>
                          <a:cs typeface="Bookman Old Style"/>
                        </a:rPr>
                        <a:t>EDUCACION</a:t>
                      </a:r>
                      <a:r>
                        <a:rPr sz="1100" spc="-3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100" spc="-25" dirty="0">
                          <a:latin typeface="Bookman Old Style"/>
                          <a:cs typeface="Bookman Old Style"/>
                        </a:rPr>
                        <a:t>EN</a:t>
                      </a:r>
                      <a:endParaRPr sz="1100">
                        <a:latin typeface="Bookman Old Style"/>
                        <a:cs typeface="Bookman Old Style"/>
                      </a:endParaRPr>
                    </a:p>
                    <a:p>
                      <a:pPr marL="148590">
                        <a:lnSpc>
                          <a:spcPts val="1295"/>
                        </a:lnSpc>
                        <a:tabLst>
                          <a:tab pos="394335" algn="l"/>
                        </a:tabLst>
                      </a:pPr>
                      <a:r>
                        <a:rPr sz="1200" spc="-50" dirty="0">
                          <a:latin typeface="Bookman Old Style"/>
                          <a:cs typeface="Bookman Old Style"/>
                        </a:rPr>
                        <a:t>4</a:t>
                      </a:r>
                      <a:r>
                        <a:rPr sz="1200" dirty="0">
                          <a:latin typeface="Bookman Old Style"/>
                          <a:cs typeface="Bookman Old Style"/>
                        </a:rPr>
                        <a:t>	</a:t>
                      </a:r>
                      <a:r>
                        <a:rPr sz="1100" dirty="0">
                          <a:latin typeface="Bookman Old Style"/>
                          <a:cs typeface="Bookman Old Style"/>
                        </a:rPr>
                        <a:t>INVESTIGACION</a:t>
                      </a:r>
                      <a:r>
                        <a:rPr sz="1100" spc="-6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100" dirty="0">
                          <a:latin typeface="Bookman Old Style"/>
                          <a:cs typeface="Bookman Old Style"/>
                        </a:rPr>
                        <a:t>EDUCATIVA</a:t>
                      </a:r>
                      <a:r>
                        <a:rPr sz="1100" spc="-3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100" dirty="0">
                          <a:latin typeface="Bookman Old Style"/>
                          <a:cs typeface="Bookman Old Style"/>
                        </a:rPr>
                        <a:t>-</a:t>
                      </a:r>
                      <a:r>
                        <a:rPr sz="1100" spc="-4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100" spc="-10" dirty="0">
                          <a:latin typeface="Bookman Old Style"/>
                          <a:cs typeface="Bookman Old Style"/>
                        </a:rPr>
                        <a:t>PRIMERA</a:t>
                      </a:r>
                      <a:endParaRPr sz="1100">
                        <a:latin typeface="Bookman Old Style"/>
                        <a:cs typeface="Bookman Old Style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21285" algn="r">
                        <a:lnSpc>
                          <a:spcPts val="1370"/>
                        </a:lnSpc>
                      </a:pP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31,576.50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18745" algn="r">
                        <a:lnSpc>
                          <a:spcPts val="1370"/>
                        </a:lnSpc>
                      </a:pP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5,156.12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63830" algn="r">
                        <a:lnSpc>
                          <a:spcPts val="1370"/>
                        </a:lnSpc>
                      </a:pP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42,900.00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22225" algn="r">
                        <a:lnSpc>
                          <a:spcPts val="1370"/>
                        </a:lnSpc>
                      </a:pP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4,736.48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203835" algn="r">
                        <a:lnSpc>
                          <a:spcPts val="1370"/>
                        </a:lnSpc>
                      </a:pP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36,946.00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39433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dirty="0">
                          <a:latin typeface="Bookman Old Style"/>
                          <a:cs typeface="Bookman Old Style"/>
                        </a:rPr>
                        <a:t>MAESTRIA</a:t>
                      </a:r>
                      <a:r>
                        <a:rPr sz="1100" spc="-3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100" dirty="0">
                          <a:latin typeface="Bookman Old Style"/>
                          <a:cs typeface="Bookman Old Style"/>
                        </a:rPr>
                        <a:t>DE</a:t>
                      </a:r>
                      <a:r>
                        <a:rPr sz="1100" spc="-5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100" dirty="0">
                          <a:latin typeface="Bookman Old Style"/>
                          <a:cs typeface="Bookman Old Style"/>
                        </a:rPr>
                        <a:t>MEDICINA</a:t>
                      </a:r>
                      <a:r>
                        <a:rPr sz="1100" spc="-4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100" spc="-10" dirty="0">
                          <a:latin typeface="Bookman Old Style"/>
                          <a:cs typeface="Bookman Old Style"/>
                        </a:rPr>
                        <a:t>VETERINARIA</a:t>
                      </a:r>
                      <a:endParaRPr sz="1100">
                        <a:latin typeface="Bookman Old Style"/>
                        <a:cs typeface="Bookman Old Style"/>
                      </a:endParaRPr>
                    </a:p>
                    <a:p>
                      <a:pPr marL="394335">
                        <a:lnSpc>
                          <a:spcPts val="1270"/>
                        </a:lnSpc>
                      </a:pPr>
                      <a:r>
                        <a:rPr sz="1100" dirty="0">
                          <a:latin typeface="Bookman Old Style"/>
                          <a:cs typeface="Bookman Old Style"/>
                        </a:rPr>
                        <a:t>,MENCION</a:t>
                      </a:r>
                      <a:r>
                        <a:rPr sz="1100" spc="-4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100" dirty="0">
                          <a:latin typeface="Bookman Old Style"/>
                          <a:cs typeface="Bookman Old Style"/>
                        </a:rPr>
                        <a:t>CIRUGIA</a:t>
                      </a:r>
                      <a:r>
                        <a:rPr sz="1100" spc="-4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100" spc="-10" dirty="0">
                          <a:latin typeface="Bookman Old Style"/>
                          <a:cs typeface="Bookman Old Style"/>
                        </a:rPr>
                        <a:t>PEQUEÑAS</a:t>
                      </a:r>
                      <a:endParaRPr sz="1100">
                        <a:latin typeface="Bookman Old Style"/>
                        <a:cs typeface="Bookman Old Style"/>
                      </a:endParaRPr>
                    </a:p>
                    <a:p>
                      <a:pPr marL="148590">
                        <a:lnSpc>
                          <a:spcPts val="1295"/>
                        </a:lnSpc>
                        <a:tabLst>
                          <a:tab pos="394335" algn="l"/>
                        </a:tabLst>
                      </a:pPr>
                      <a:r>
                        <a:rPr sz="1200" spc="-50" dirty="0">
                          <a:latin typeface="Bookman Old Style"/>
                          <a:cs typeface="Bookman Old Style"/>
                        </a:rPr>
                        <a:t>5</a:t>
                      </a:r>
                      <a:r>
                        <a:rPr sz="1200" dirty="0">
                          <a:latin typeface="Bookman Old Style"/>
                          <a:cs typeface="Bookman Old Style"/>
                        </a:rPr>
                        <a:t>	</a:t>
                      </a:r>
                      <a:r>
                        <a:rPr sz="1100" dirty="0">
                          <a:latin typeface="Bookman Old Style"/>
                          <a:cs typeface="Bookman Old Style"/>
                        </a:rPr>
                        <a:t>ESPECIES</a:t>
                      </a:r>
                      <a:r>
                        <a:rPr sz="1100" spc="-4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100" dirty="0">
                          <a:latin typeface="Bookman Old Style"/>
                          <a:cs typeface="Bookman Old Style"/>
                        </a:rPr>
                        <a:t>4</a:t>
                      </a:r>
                      <a:r>
                        <a:rPr sz="1100" spc="33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100" spc="-10" dirty="0">
                          <a:latin typeface="Bookman Old Style"/>
                          <a:cs typeface="Bookman Old Style"/>
                        </a:rPr>
                        <a:t>COHORTE</a:t>
                      </a:r>
                      <a:endParaRPr sz="1100">
                        <a:latin typeface="Bookman Old Style"/>
                        <a:cs typeface="Bookman Old Style"/>
                      </a:endParaRPr>
                    </a:p>
                  </a:txBody>
                  <a:tcPr marL="0" marR="0" marT="65405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21285" algn="r">
                        <a:lnSpc>
                          <a:spcPts val="1365"/>
                        </a:lnSpc>
                      </a:pP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62,269.00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23189" algn="r">
                        <a:lnSpc>
                          <a:spcPts val="1365"/>
                        </a:lnSpc>
                      </a:pP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13,572.52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63830" algn="r">
                        <a:lnSpc>
                          <a:spcPts val="1365"/>
                        </a:lnSpc>
                      </a:pP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67,960.00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22225" algn="r">
                        <a:lnSpc>
                          <a:spcPts val="1365"/>
                        </a:lnSpc>
                      </a:pP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9,340.35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207010" algn="r">
                        <a:lnSpc>
                          <a:spcPts val="1365"/>
                        </a:lnSpc>
                      </a:pP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152,011.00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394335" marR="14668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dirty="0">
                          <a:latin typeface="Bookman Old Style"/>
                          <a:cs typeface="Bookman Old Style"/>
                        </a:rPr>
                        <a:t>MAESTRIA</a:t>
                      </a:r>
                      <a:r>
                        <a:rPr sz="1100" spc="-5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100" dirty="0">
                          <a:latin typeface="Bookman Old Style"/>
                          <a:cs typeface="Bookman Old Style"/>
                        </a:rPr>
                        <a:t>COMERCIO</a:t>
                      </a:r>
                      <a:r>
                        <a:rPr sz="1100" spc="-8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100" dirty="0">
                          <a:latin typeface="Bookman Old Style"/>
                          <a:cs typeface="Bookman Old Style"/>
                        </a:rPr>
                        <a:t>EXTERIOR</a:t>
                      </a:r>
                      <a:r>
                        <a:rPr sz="1100" spc="-6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100" spc="-25" dirty="0">
                          <a:latin typeface="Bookman Old Style"/>
                          <a:cs typeface="Bookman Old Style"/>
                        </a:rPr>
                        <a:t>CON </a:t>
                      </a:r>
                      <a:r>
                        <a:rPr sz="1100" dirty="0">
                          <a:latin typeface="Bookman Old Style"/>
                          <a:cs typeface="Bookman Old Style"/>
                        </a:rPr>
                        <a:t>MENCIÓN</a:t>
                      </a:r>
                      <a:r>
                        <a:rPr sz="1100" spc="-6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100" dirty="0">
                          <a:latin typeface="Bookman Old Style"/>
                          <a:cs typeface="Bookman Old Style"/>
                        </a:rPr>
                        <a:t>EN</a:t>
                      </a:r>
                      <a:r>
                        <a:rPr sz="1100" spc="-2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100" dirty="0">
                          <a:latin typeface="Bookman Old Style"/>
                          <a:cs typeface="Bookman Old Style"/>
                        </a:rPr>
                        <a:t>PUERTOS</a:t>
                      </a:r>
                      <a:r>
                        <a:rPr sz="1100" spc="-2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100" dirty="0">
                          <a:latin typeface="Bookman Old Style"/>
                          <a:cs typeface="Bookman Old Style"/>
                        </a:rPr>
                        <a:t>Y</a:t>
                      </a:r>
                      <a:r>
                        <a:rPr sz="1100" spc="-2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100" spc="-10" dirty="0">
                          <a:latin typeface="Bookman Old Style"/>
                          <a:cs typeface="Bookman Old Style"/>
                        </a:rPr>
                        <a:t>ADUANAS</a:t>
                      </a:r>
                      <a:endParaRPr sz="1100">
                        <a:latin typeface="Bookman Old Style"/>
                        <a:cs typeface="Bookman Old Style"/>
                      </a:endParaRPr>
                    </a:p>
                    <a:p>
                      <a:pPr marL="148590">
                        <a:lnSpc>
                          <a:spcPts val="1245"/>
                        </a:lnSpc>
                        <a:tabLst>
                          <a:tab pos="394335" algn="l"/>
                        </a:tabLst>
                      </a:pPr>
                      <a:r>
                        <a:rPr sz="1200" spc="-50" dirty="0">
                          <a:latin typeface="Bookman Old Style"/>
                          <a:cs typeface="Bookman Old Style"/>
                        </a:rPr>
                        <a:t>6</a:t>
                      </a:r>
                      <a:r>
                        <a:rPr sz="1200" dirty="0">
                          <a:latin typeface="Bookman Old Style"/>
                          <a:cs typeface="Bookman Old Style"/>
                        </a:rPr>
                        <a:t>	</a:t>
                      </a:r>
                      <a:r>
                        <a:rPr sz="1100" dirty="0">
                          <a:latin typeface="Bookman Old Style"/>
                          <a:cs typeface="Bookman Old Style"/>
                        </a:rPr>
                        <a:t>COHORTE</a:t>
                      </a:r>
                      <a:r>
                        <a:rPr sz="1100" spc="-7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100" spc="-50" dirty="0">
                          <a:latin typeface="Bookman Old Style"/>
                          <a:cs typeface="Bookman Old Style"/>
                        </a:rPr>
                        <a:t>1</a:t>
                      </a:r>
                      <a:endParaRPr sz="1100">
                        <a:latin typeface="Bookman Old Style"/>
                        <a:cs typeface="Bookman Old Style"/>
                      </a:endParaRPr>
                    </a:p>
                  </a:txBody>
                  <a:tcPr marL="0" marR="0" marT="654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21285" algn="r">
                        <a:lnSpc>
                          <a:spcPts val="1365"/>
                        </a:lnSpc>
                      </a:pP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52,224.00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23189" algn="r">
                        <a:lnSpc>
                          <a:spcPts val="1365"/>
                        </a:lnSpc>
                      </a:pP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14,757.92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63830" algn="r">
                        <a:lnSpc>
                          <a:spcPts val="1365"/>
                        </a:lnSpc>
                      </a:pP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44,590.00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22225" algn="r">
                        <a:lnSpc>
                          <a:spcPts val="1365"/>
                        </a:lnSpc>
                      </a:pP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7,833.60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203835" algn="r">
                        <a:lnSpc>
                          <a:spcPts val="1365"/>
                        </a:lnSpc>
                      </a:pP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92,446.00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9595">
                <a:tc>
                  <a:txBody>
                    <a:bodyPr/>
                    <a:lstStyle/>
                    <a:p>
                      <a:pPr marL="394335" marR="35242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dirty="0">
                          <a:latin typeface="Bookman Old Style"/>
                          <a:cs typeface="Bookman Old Style"/>
                        </a:rPr>
                        <a:t>MAESTRIA</a:t>
                      </a:r>
                      <a:r>
                        <a:rPr sz="1100" spc="-4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100" dirty="0">
                          <a:latin typeface="Bookman Old Style"/>
                          <a:cs typeface="Bookman Old Style"/>
                        </a:rPr>
                        <a:t>PSICOLOGÍA</a:t>
                      </a:r>
                      <a:r>
                        <a:rPr sz="1100" spc="-6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100" spc="-10" dirty="0">
                          <a:latin typeface="Bookman Old Style"/>
                          <a:cs typeface="Bookman Old Style"/>
                        </a:rPr>
                        <a:t>CLINICA </a:t>
                      </a:r>
                      <a:r>
                        <a:rPr sz="1100" dirty="0">
                          <a:latin typeface="Bookman Old Style"/>
                          <a:cs typeface="Bookman Old Style"/>
                        </a:rPr>
                        <a:t>MENCIÓN</a:t>
                      </a:r>
                      <a:r>
                        <a:rPr sz="1100" spc="-6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100" dirty="0">
                          <a:latin typeface="Bookman Old Style"/>
                          <a:cs typeface="Bookman Old Style"/>
                        </a:rPr>
                        <a:t>PSICOTERAPIA</a:t>
                      </a:r>
                      <a:r>
                        <a:rPr sz="1100" spc="28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100" spc="-10" dirty="0">
                          <a:latin typeface="Bookman Old Style"/>
                          <a:cs typeface="Bookman Old Style"/>
                        </a:rPr>
                        <a:t>PRIMERA</a:t>
                      </a:r>
                      <a:endParaRPr sz="1100">
                        <a:latin typeface="Bookman Old Style"/>
                        <a:cs typeface="Bookman Old Style"/>
                      </a:endParaRPr>
                    </a:p>
                    <a:p>
                      <a:pPr marL="148590">
                        <a:lnSpc>
                          <a:spcPts val="1240"/>
                        </a:lnSpc>
                        <a:tabLst>
                          <a:tab pos="394335" algn="l"/>
                        </a:tabLst>
                      </a:pPr>
                      <a:r>
                        <a:rPr sz="1200" spc="-50" dirty="0">
                          <a:latin typeface="Bookman Old Style"/>
                          <a:cs typeface="Bookman Old Style"/>
                        </a:rPr>
                        <a:t>7</a:t>
                      </a:r>
                      <a:r>
                        <a:rPr sz="1200" dirty="0">
                          <a:latin typeface="Bookman Old Style"/>
                          <a:cs typeface="Bookman Old Style"/>
                        </a:rPr>
                        <a:t>	</a:t>
                      </a:r>
                      <a:r>
                        <a:rPr sz="1100" spc="-10" dirty="0">
                          <a:latin typeface="Bookman Old Style"/>
                          <a:cs typeface="Bookman Old Style"/>
                        </a:rPr>
                        <a:t>COHORTE</a:t>
                      </a:r>
                      <a:endParaRPr sz="1100">
                        <a:latin typeface="Bookman Old Style"/>
                        <a:cs typeface="Bookman Old Style"/>
                      </a:endParaRPr>
                    </a:p>
                  </a:txBody>
                  <a:tcPr marL="0" marR="0" marT="65405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21285" algn="r">
                        <a:lnSpc>
                          <a:spcPts val="1365"/>
                        </a:lnSpc>
                      </a:pP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23,727.50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18745" algn="r">
                        <a:lnSpc>
                          <a:spcPts val="1365"/>
                        </a:lnSpc>
                      </a:pP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3,398.20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63830" algn="r">
                        <a:lnSpc>
                          <a:spcPts val="1365"/>
                        </a:lnSpc>
                      </a:pP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52,460.00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22225" algn="r">
                        <a:lnSpc>
                          <a:spcPts val="1365"/>
                        </a:lnSpc>
                      </a:pP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3,559.13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203835" algn="r">
                        <a:lnSpc>
                          <a:spcPts val="1365"/>
                        </a:lnSpc>
                      </a:pPr>
                      <a:r>
                        <a:rPr sz="1200" spc="-10" dirty="0">
                          <a:latin typeface="Bookman Old Style"/>
                          <a:cs typeface="Bookman Old Style"/>
                        </a:rPr>
                        <a:t>89,200.00</a:t>
                      </a:r>
                      <a:endParaRPr sz="12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solidFill>
                      <a:srgbClr val="D9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marL="394335">
                        <a:lnSpc>
                          <a:spcPts val="994"/>
                        </a:lnSpc>
                        <a:spcBef>
                          <a:spcPts val="210"/>
                        </a:spcBef>
                      </a:pPr>
                      <a:r>
                        <a:rPr sz="900" b="1" spc="-20" dirty="0">
                          <a:latin typeface="Bookman Old Style"/>
                          <a:cs typeface="Bookman Old Style"/>
                        </a:rPr>
                        <a:t>TOTAL</a:t>
                      </a:r>
                      <a:endParaRPr sz="900">
                        <a:latin typeface="Bookman Old Style"/>
                        <a:cs typeface="Bookman Old Style"/>
                      </a:endParaRPr>
                    </a:p>
                  </a:txBody>
                  <a:tcPr marL="0" marR="0" marT="2667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120"/>
                        </a:lnSpc>
                        <a:spcBef>
                          <a:spcPts val="85"/>
                        </a:spcBef>
                      </a:pPr>
                      <a:r>
                        <a:rPr sz="1000" b="1" spc="-10" dirty="0">
                          <a:latin typeface="Bookman Old Style"/>
                          <a:cs typeface="Bookman Old Style"/>
                        </a:rPr>
                        <a:t>477,568.71</a:t>
                      </a:r>
                      <a:endParaRPr sz="1000">
                        <a:latin typeface="Bookman Old Style"/>
                        <a:cs typeface="Bookman Old Style"/>
                      </a:endParaRPr>
                    </a:p>
                  </a:txBody>
                  <a:tcPr marL="0" marR="0" marT="1079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1120"/>
                        </a:lnSpc>
                        <a:spcBef>
                          <a:spcPts val="85"/>
                        </a:spcBef>
                      </a:pPr>
                      <a:r>
                        <a:rPr sz="1000" b="1" spc="-10" dirty="0">
                          <a:latin typeface="Bookman Old Style"/>
                          <a:cs typeface="Bookman Old Style"/>
                        </a:rPr>
                        <a:t>126,647.97</a:t>
                      </a:r>
                      <a:endParaRPr sz="1000">
                        <a:latin typeface="Bookman Old Style"/>
                        <a:cs typeface="Bookman Old Style"/>
                      </a:endParaRPr>
                    </a:p>
                  </a:txBody>
                  <a:tcPr marL="0" marR="0" marT="1079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ts val="1120"/>
                        </a:lnSpc>
                        <a:spcBef>
                          <a:spcPts val="85"/>
                        </a:spcBef>
                      </a:pPr>
                      <a:r>
                        <a:rPr sz="1000" b="1" spc="-10" dirty="0">
                          <a:latin typeface="Bookman Old Style"/>
                          <a:cs typeface="Bookman Old Style"/>
                        </a:rPr>
                        <a:t>339,666.00</a:t>
                      </a:r>
                      <a:endParaRPr sz="1000">
                        <a:latin typeface="Bookman Old Style"/>
                        <a:cs typeface="Bookman Old Style"/>
                      </a:endParaRPr>
                    </a:p>
                  </a:txBody>
                  <a:tcPr marL="0" marR="0" marT="1079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0">
                        <a:lnSpc>
                          <a:spcPts val="1120"/>
                        </a:lnSpc>
                        <a:spcBef>
                          <a:spcPts val="85"/>
                        </a:spcBef>
                      </a:pPr>
                      <a:r>
                        <a:rPr sz="1000" b="1" spc="-10" dirty="0">
                          <a:latin typeface="Bookman Old Style"/>
                          <a:cs typeface="Bookman Old Style"/>
                        </a:rPr>
                        <a:t>71,635.31</a:t>
                      </a:r>
                      <a:endParaRPr sz="1000">
                        <a:latin typeface="Bookman Old Style"/>
                        <a:cs typeface="Bookman Old Style"/>
                      </a:endParaRPr>
                    </a:p>
                  </a:txBody>
                  <a:tcPr marL="0" marR="0" marT="1079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ts val="1120"/>
                        </a:lnSpc>
                        <a:spcBef>
                          <a:spcPts val="85"/>
                        </a:spcBef>
                      </a:pPr>
                      <a:r>
                        <a:rPr sz="1000" b="1" spc="-10" dirty="0">
                          <a:latin typeface="Bookman Old Style"/>
                          <a:cs typeface="Bookman Old Style"/>
                        </a:rPr>
                        <a:t>500,768.79</a:t>
                      </a:r>
                      <a:endParaRPr sz="1000">
                        <a:latin typeface="Bookman Old Style"/>
                        <a:cs typeface="Bookman Old Style"/>
                      </a:endParaRPr>
                    </a:p>
                  </a:txBody>
                  <a:tcPr marL="0" marR="0" marT="1079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36980" marR="5080">
              <a:lnSpc>
                <a:spcPts val="1939"/>
              </a:lnSpc>
              <a:spcBef>
                <a:spcPts val="345"/>
              </a:spcBef>
            </a:pPr>
            <a:r>
              <a:rPr sz="1800" spc="-20" dirty="0"/>
              <a:t>DETALLE</a:t>
            </a:r>
            <a:r>
              <a:rPr sz="1800" spc="20" dirty="0"/>
              <a:t> </a:t>
            </a:r>
            <a:r>
              <a:rPr sz="1800" dirty="0"/>
              <a:t>DE</a:t>
            </a:r>
            <a:r>
              <a:rPr sz="1800" spc="-10" dirty="0"/>
              <a:t> </a:t>
            </a:r>
            <a:r>
              <a:rPr sz="1800" dirty="0"/>
              <a:t>INGRESOS</a:t>
            </a:r>
            <a:r>
              <a:rPr sz="1800" spc="-45" dirty="0"/>
              <a:t> </a:t>
            </a:r>
            <a:r>
              <a:rPr sz="1800" dirty="0"/>
              <a:t>Y</a:t>
            </a:r>
            <a:r>
              <a:rPr sz="1800" spc="-50" dirty="0"/>
              <a:t> </a:t>
            </a:r>
            <a:r>
              <a:rPr sz="1800" dirty="0"/>
              <a:t>EGRESOS</a:t>
            </a:r>
            <a:r>
              <a:rPr sz="1800" spc="-25" dirty="0"/>
              <a:t> </a:t>
            </a:r>
            <a:r>
              <a:rPr sz="1800" dirty="0"/>
              <a:t>EN</a:t>
            </a:r>
            <a:r>
              <a:rPr sz="1800" spc="-10" dirty="0"/>
              <a:t> </a:t>
            </a:r>
            <a:r>
              <a:rPr sz="1800" dirty="0"/>
              <a:t>EL</a:t>
            </a:r>
            <a:r>
              <a:rPr sz="1800" spc="-45" dirty="0"/>
              <a:t> </a:t>
            </a:r>
            <a:r>
              <a:rPr sz="1800" dirty="0"/>
              <a:t>EJERCICIO</a:t>
            </a:r>
            <a:r>
              <a:rPr sz="1800" spc="-10" dirty="0"/>
              <a:t> </a:t>
            </a:r>
            <a:r>
              <a:rPr sz="1800" dirty="0"/>
              <a:t>ECONOMICO</a:t>
            </a:r>
            <a:r>
              <a:rPr sz="1800" spc="-10" dirty="0"/>
              <a:t> </a:t>
            </a:r>
            <a:r>
              <a:rPr sz="1800" spc="-20" dirty="0"/>
              <a:t>2024 </a:t>
            </a:r>
            <a:r>
              <a:rPr sz="1800" dirty="0"/>
              <a:t>DE</a:t>
            </a:r>
            <a:r>
              <a:rPr sz="1800" spc="-40" dirty="0"/>
              <a:t> </a:t>
            </a:r>
            <a:r>
              <a:rPr sz="1800" dirty="0"/>
              <a:t>PROGRAMAS</a:t>
            </a:r>
            <a:r>
              <a:rPr sz="1800" spc="5" dirty="0"/>
              <a:t> </a:t>
            </a:r>
            <a:r>
              <a:rPr sz="1800" dirty="0"/>
              <a:t>DE</a:t>
            </a:r>
            <a:r>
              <a:rPr sz="1800" spc="-35" dirty="0"/>
              <a:t> </a:t>
            </a:r>
            <a:r>
              <a:rPr sz="1800" dirty="0"/>
              <a:t>MAESTRÍAS</a:t>
            </a:r>
            <a:r>
              <a:rPr sz="1800" spc="-45" dirty="0"/>
              <a:t> </a:t>
            </a:r>
            <a:r>
              <a:rPr sz="1800" spc="-10" dirty="0"/>
              <a:t>APERTURADAS</a:t>
            </a:r>
            <a:r>
              <a:rPr sz="1800" spc="5" dirty="0"/>
              <a:t> </a:t>
            </a:r>
            <a:r>
              <a:rPr sz="1800" dirty="0"/>
              <a:t>EN</a:t>
            </a:r>
            <a:r>
              <a:rPr sz="1800" spc="-40" dirty="0"/>
              <a:t> </a:t>
            </a:r>
            <a:r>
              <a:rPr sz="1800" dirty="0"/>
              <a:t>EL</a:t>
            </a:r>
            <a:r>
              <a:rPr sz="1800" spc="-70" dirty="0"/>
              <a:t> </a:t>
            </a:r>
            <a:r>
              <a:rPr sz="1800" spc="-10" dirty="0"/>
              <a:t>EJERCICIO </a:t>
            </a:r>
            <a:r>
              <a:rPr sz="1800" dirty="0"/>
              <a:t>ECONÓMICO </a:t>
            </a:r>
            <a:r>
              <a:rPr sz="1800" spc="-20" dirty="0"/>
              <a:t>2023</a:t>
            </a:r>
            <a:endParaRPr sz="1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947" y="874496"/>
            <a:ext cx="1031849" cy="861974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389734" y="1856885"/>
          <a:ext cx="9489440" cy="1058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1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0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2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1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86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28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28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34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58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73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50" b="1" spc="-385" dirty="0">
                          <a:latin typeface="Bookman Old Style"/>
                          <a:cs typeface="Bookman Old Style"/>
                        </a:rPr>
                        <a:t>Nro.</a:t>
                      </a:r>
                      <a:endParaRPr sz="145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489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50" b="1" spc="-535" dirty="0">
                          <a:latin typeface="Bookman Old Style"/>
                          <a:cs typeface="Bookman Old Style"/>
                        </a:rPr>
                        <a:t>PROGRAMA</a:t>
                      </a:r>
                      <a:r>
                        <a:rPr sz="1450" b="1" spc="-22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450" b="1" spc="-509" dirty="0">
                          <a:latin typeface="Bookman Old Style"/>
                          <a:cs typeface="Bookman Old Style"/>
                        </a:rPr>
                        <a:t>DE</a:t>
                      </a:r>
                      <a:r>
                        <a:rPr sz="1450" b="1" spc="-22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450" b="1" spc="-505" dirty="0">
                          <a:latin typeface="Bookman Old Style"/>
                          <a:cs typeface="Bookman Old Style"/>
                        </a:rPr>
                        <a:t>MAESTRIA</a:t>
                      </a:r>
                      <a:endParaRPr sz="145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5560" marR="38100" indent="111125">
                        <a:lnSpc>
                          <a:spcPct val="112799"/>
                        </a:lnSpc>
                      </a:pPr>
                      <a:r>
                        <a:rPr sz="1450" b="1" spc="-484" dirty="0">
                          <a:latin typeface="Bookman Old Style"/>
                          <a:cs typeface="Bookman Old Style"/>
                        </a:rPr>
                        <a:t>INGRESOS</a:t>
                      </a:r>
                      <a:r>
                        <a:rPr sz="1450" b="1" spc="4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450" b="1" spc="-575" dirty="0">
                          <a:latin typeface="Bookman Old Style"/>
                          <a:cs typeface="Bookman Old Style"/>
                        </a:rPr>
                        <a:t>A</a:t>
                      </a:r>
                      <a:r>
                        <a:rPr sz="1450" b="1" spc="50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450" b="1" spc="-475" dirty="0">
                          <a:latin typeface="Bookman Old Style"/>
                          <a:cs typeface="Bookman Old Style"/>
                        </a:rPr>
                        <a:t>DICIEMBRE</a:t>
                      </a:r>
                      <a:r>
                        <a:rPr sz="1450" b="1" spc="-19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450" b="1" spc="-495" dirty="0">
                          <a:latin typeface="Bookman Old Style"/>
                          <a:cs typeface="Bookman Old Style"/>
                        </a:rPr>
                        <a:t>2024</a:t>
                      </a:r>
                      <a:endParaRPr sz="145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51435" marR="53975" indent="151130">
                        <a:lnSpc>
                          <a:spcPct val="112799"/>
                        </a:lnSpc>
                      </a:pPr>
                      <a:r>
                        <a:rPr sz="1450" b="1" spc="-509" dirty="0">
                          <a:latin typeface="Bookman Old Style"/>
                          <a:cs typeface="Bookman Old Style"/>
                        </a:rPr>
                        <a:t>EGRESOS</a:t>
                      </a:r>
                      <a:r>
                        <a:rPr sz="1450" b="1" spc="-22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450" b="1" spc="-565" dirty="0">
                          <a:latin typeface="Bookman Old Style"/>
                          <a:cs typeface="Bookman Old Style"/>
                        </a:rPr>
                        <a:t>A</a:t>
                      </a:r>
                      <a:r>
                        <a:rPr sz="1450" b="1" spc="50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450" b="1" spc="-475" dirty="0">
                          <a:latin typeface="Bookman Old Style"/>
                          <a:cs typeface="Bookman Old Style"/>
                        </a:rPr>
                        <a:t>DICIEMBRE</a:t>
                      </a:r>
                      <a:r>
                        <a:rPr sz="1450" b="1" spc="-19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450" b="1" spc="-495" dirty="0">
                          <a:latin typeface="Bookman Old Style"/>
                          <a:cs typeface="Bookman Old Style"/>
                        </a:rPr>
                        <a:t>2024</a:t>
                      </a:r>
                      <a:endParaRPr sz="145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39065" marR="121920" indent="-16510" algn="just">
                        <a:lnSpc>
                          <a:spcPct val="112799"/>
                        </a:lnSpc>
                      </a:pPr>
                      <a:r>
                        <a:rPr sz="1450" b="1" spc="-860" dirty="0">
                          <a:latin typeface="Bookman Old Style"/>
                          <a:cs typeface="Bookman Old Style"/>
                        </a:rPr>
                        <a:t>POR</a:t>
                      </a:r>
                      <a:r>
                        <a:rPr sz="1450" b="1" spc="130" dirty="0">
                          <a:latin typeface="Bookman Old Style"/>
                          <a:cs typeface="Bookman Old Style"/>
                        </a:rPr>
                        <a:t>  </a:t>
                      </a:r>
                      <a:r>
                        <a:rPr sz="1450" b="1" spc="-515" dirty="0">
                          <a:latin typeface="Bookman Old Style"/>
                          <a:cs typeface="Bookman Old Style"/>
                        </a:rPr>
                        <a:t>PAGAR</a:t>
                      </a:r>
                      <a:r>
                        <a:rPr sz="1450" b="1" spc="50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450" b="1" spc="-630" dirty="0">
                          <a:latin typeface="Bookman Old Style"/>
                          <a:cs typeface="Bookman Old Style"/>
                        </a:rPr>
                        <a:t>TUTORES</a:t>
                      </a:r>
                      <a:r>
                        <a:rPr sz="1450" b="1" spc="20" dirty="0">
                          <a:latin typeface="Bookman Old Style"/>
                          <a:cs typeface="Bookman Old Style"/>
                        </a:rPr>
                        <a:t>  </a:t>
                      </a:r>
                      <a:r>
                        <a:rPr sz="1450" b="1" spc="-540" dirty="0">
                          <a:latin typeface="Bookman Old Style"/>
                          <a:cs typeface="Bookman Old Style"/>
                        </a:rPr>
                        <a:t>Y</a:t>
                      </a:r>
                      <a:r>
                        <a:rPr sz="1450" b="1" spc="50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450" b="1" spc="-509" dirty="0">
                          <a:latin typeface="Bookman Old Style"/>
                          <a:cs typeface="Bookman Old Style"/>
                        </a:rPr>
                        <a:t>COMITÉ</a:t>
                      </a:r>
                      <a:endParaRPr sz="1450">
                        <a:latin typeface="Bookman Old Style"/>
                        <a:cs typeface="Bookman Old Style"/>
                      </a:endParaRPr>
                    </a:p>
                  </a:txBody>
                  <a:tcPr marL="0" marR="0" marT="501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94945">
                        <a:lnSpc>
                          <a:spcPct val="100000"/>
                        </a:lnSpc>
                      </a:pPr>
                      <a:r>
                        <a:rPr sz="1450" b="1" spc="-515" dirty="0">
                          <a:latin typeface="Bookman Old Style"/>
                          <a:cs typeface="Bookman Old Style"/>
                        </a:rPr>
                        <a:t>SUBTOTAL</a:t>
                      </a:r>
                      <a:endParaRPr sz="145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1450" b="1" spc="-475" dirty="0">
                          <a:latin typeface="Bookman Old Style"/>
                          <a:cs typeface="Bookman Old Style"/>
                        </a:rPr>
                        <a:t>15</a:t>
                      </a:r>
                      <a:r>
                        <a:rPr sz="1450" b="1" spc="-24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450" b="1" spc="-655" dirty="0">
                          <a:latin typeface="Bookman Old Style"/>
                          <a:cs typeface="Bookman Old Style"/>
                        </a:rPr>
                        <a:t>%</a:t>
                      </a:r>
                      <a:r>
                        <a:rPr sz="1450" b="1" spc="5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450" b="1" spc="-550" dirty="0">
                          <a:latin typeface="Bookman Old Style"/>
                          <a:cs typeface="Bookman Old Style"/>
                        </a:rPr>
                        <a:t>UTMACH</a:t>
                      </a:r>
                      <a:endParaRPr sz="145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75565" marR="79375" indent="15875" algn="just">
                        <a:lnSpc>
                          <a:spcPct val="112799"/>
                        </a:lnSpc>
                      </a:pPr>
                      <a:r>
                        <a:rPr sz="1450" b="1" spc="-515" dirty="0">
                          <a:latin typeface="Bookman Old Style"/>
                          <a:cs typeface="Bookman Old Style"/>
                        </a:rPr>
                        <a:t>EXCEDENTE</a:t>
                      </a:r>
                      <a:r>
                        <a:rPr sz="1450" b="1" spc="-22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450" b="1" spc="-515" dirty="0">
                          <a:latin typeface="Bookman Old Style"/>
                          <a:cs typeface="Bookman Old Style"/>
                        </a:rPr>
                        <a:t>A</a:t>
                      </a:r>
                      <a:r>
                        <a:rPr sz="1450" b="1" spc="-24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450" b="1" spc="-475" dirty="0">
                          <a:latin typeface="Bookman Old Style"/>
                          <a:cs typeface="Bookman Old Style"/>
                        </a:rPr>
                        <a:t>LA</a:t>
                      </a:r>
                      <a:r>
                        <a:rPr sz="1450" b="1" spc="-22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450" b="1" spc="-520" dirty="0">
                          <a:latin typeface="Bookman Old Style"/>
                          <a:cs typeface="Bookman Old Style"/>
                        </a:rPr>
                        <a:t>FECHA</a:t>
                      </a:r>
                      <a:r>
                        <a:rPr sz="1450" b="1" spc="-22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450" b="1" spc="-484" dirty="0">
                          <a:latin typeface="Bookman Old Style"/>
                          <a:cs typeface="Bookman Old Style"/>
                        </a:rPr>
                        <a:t>DEL</a:t>
                      </a:r>
                      <a:r>
                        <a:rPr sz="1450" b="1" spc="-23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450" b="1" spc="-535" dirty="0">
                          <a:latin typeface="Bookman Old Style"/>
                          <a:cs typeface="Bookman Old Style"/>
                        </a:rPr>
                        <a:t>PROGRAMA</a:t>
                      </a:r>
                      <a:endParaRPr sz="1450">
                        <a:latin typeface="Bookman Old Style"/>
                        <a:cs typeface="Bookman Old Style"/>
                      </a:endParaRPr>
                    </a:p>
                  </a:txBody>
                  <a:tcPr marL="0" marR="0" marT="501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3815" marR="26034" indent="-8255" algn="just">
                        <a:lnSpc>
                          <a:spcPct val="112799"/>
                        </a:lnSpc>
                      </a:pPr>
                      <a:r>
                        <a:rPr sz="1450" b="1" spc="-610" dirty="0">
                          <a:latin typeface="Bookman Old Style"/>
                          <a:cs typeface="Bookman Old Style"/>
                        </a:rPr>
                        <a:t>VALORES</a:t>
                      </a:r>
                      <a:r>
                        <a:rPr sz="1450" b="1" spc="20" dirty="0">
                          <a:latin typeface="Bookman Old Style"/>
                          <a:cs typeface="Bookman Old Style"/>
                        </a:rPr>
                        <a:t>  </a:t>
                      </a:r>
                      <a:r>
                        <a:rPr sz="1450" b="1" spc="-550" dirty="0">
                          <a:latin typeface="Bookman Old Style"/>
                          <a:cs typeface="Bookman Old Style"/>
                        </a:rPr>
                        <a:t>POR</a:t>
                      </a:r>
                      <a:r>
                        <a:rPr sz="1450" b="1" spc="50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450" b="1" spc="-530" dirty="0">
                          <a:latin typeface="Bookman Old Style"/>
                          <a:cs typeface="Bookman Old Style"/>
                        </a:rPr>
                        <a:t>RECUPERAR</a:t>
                      </a:r>
                      <a:r>
                        <a:rPr sz="1450" b="1" spc="50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450" b="1" spc="-490" dirty="0">
                          <a:latin typeface="Bookman Old Style"/>
                          <a:cs typeface="Bookman Old Style"/>
                        </a:rPr>
                        <a:t>ESTUDIANTES</a:t>
                      </a:r>
                      <a:endParaRPr sz="1450">
                        <a:latin typeface="Bookman Old Style"/>
                        <a:cs typeface="Bookman Old Style"/>
                      </a:endParaRPr>
                    </a:p>
                  </a:txBody>
                  <a:tcPr marL="0" marR="0" marT="501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891497" y="2965533"/>
            <a:ext cx="280670" cy="2495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50" b="1" spc="-495" dirty="0">
                <a:latin typeface="Bookman Old Style"/>
                <a:cs typeface="Bookman Old Style"/>
              </a:rPr>
              <a:t>2023</a:t>
            </a:r>
            <a:endParaRPr sz="1450">
              <a:latin typeface="Bookman Old Style"/>
              <a:cs typeface="Bookman Old Style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389760" y="3227135"/>
          <a:ext cx="9488805" cy="2117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3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3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4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0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18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21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7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16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19380">
                        <a:lnSpc>
                          <a:spcPct val="100000"/>
                        </a:lnSpc>
                        <a:tabLst>
                          <a:tab pos="326390" algn="l"/>
                        </a:tabLst>
                      </a:pPr>
                      <a:r>
                        <a:rPr sz="1850" spc="-625" dirty="0">
                          <a:latin typeface="Bookman Old Style"/>
                          <a:cs typeface="Bookman Old Style"/>
                        </a:rPr>
                        <a:t>1</a:t>
                      </a:r>
                      <a:r>
                        <a:rPr sz="1850" dirty="0">
                          <a:latin typeface="Bookman Old Style"/>
                          <a:cs typeface="Bookman Old Style"/>
                        </a:rPr>
                        <a:t>	</a:t>
                      </a:r>
                      <a:r>
                        <a:rPr sz="1600" spc="-530" dirty="0">
                          <a:latin typeface="Bookman Old Style"/>
                          <a:cs typeface="Bookman Old Style"/>
                        </a:rPr>
                        <a:t>MAESTRIA</a:t>
                      </a:r>
                      <a:r>
                        <a:rPr sz="1600" spc="-23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spc="-575" dirty="0">
                          <a:latin typeface="Bookman Old Style"/>
                          <a:cs typeface="Bookman Old Style"/>
                        </a:rPr>
                        <a:t>SOFTWARE</a:t>
                      </a:r>
                      <a:r>
                        <a:rPr sz="1600" spc="-33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spc="-590" dirty="0">
                          <a:latin typeface="Bookman Old Style"/>
                          <a:cs typeface="Bookman Old Style"/>
                        </a:rPr>
                        <a:t>COHORTE</a:t>
                      </a:r>
                      <a:r>
                        <a:rPr sz="1600" spc="-33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spc="-535" dirty="0">
                          <a:latin typeface="Bookman Old Style"/>
                          <a:cs typeface="Bookman Old Style"/>
                        </a:rPr>
                        <a:t>3</a:t>
                      </a:r>
                      <a:endParaRPr sz="1600">
                        <a:latin typeface="Bookman Old Style"/>
                        <a:cs typeface="Bookman Old Style"/>
                      </a:endParaRPr>
                    </a:p>
                  </a:txBody>
                  <a:tcPr marL="0" marR="0" marT="154305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31750" algn="ctr">
                        <a:lnSpc>
                          <a:spcPct val="100000"/>
                        </a:lnSpc>
                      </a:pPr>
                      <a:r>
                        <a:rPr sz="1850" spc="-540" dirty="0">
                          <a:latin typeface="Bookman Old Style"/>
                          <a:cs typeface="Bookman Old Style"/>
                        </a:rPr>
                        <a:t>76,935.00</a:t>
                      </a:r>
                      <a:endParaRPr sz="1850">
                        <a:latin typeface="Bookman Old Style"/>
                        <a:cs typeface="Bookman Old Style"/>
                      </a:endParaRPr>
                    </a:p>
                  </a:txBody>
                  <a:tcPr marL="0" marR="0" marT="11811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R="130810" algn="r">
                        <a:lnSpc>
                          <a:spcPct val="100000"/>
                        </a:lnSpc>
                      </a:pPr>
                      <a:r>
                        <a:rPr sz="1850" spc="-540" dirty="0">
                          <a:latin typeface="Bookman Old Style"/>
                          <a:cs typeface="Bookman Old Style"/>
                        </a:rPr>
                        <a:t>39,440.00</a:t>
                      </a:r>
                      <a:endParaRPr sz="1850">
                        <a:latin typeface="Bookman Old Style"/>
                        <a:cs typeface="Bookman Old Style"/>
                      </a:endParaRPr>
                    </a:p>
                  </a:txBody>
                  <a:tcPr marL="0" marR="0" marT="11811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R="36195" algn="ctr">
                        <a:lnSpc>
                          <a:spcPct val="100000"/>
                        </a:lnSpc>
                      </a:pPr>
                      <a:r>
                        <a:rPr sz="1850" spc="-540" dirty="0">
                          <a:latin typeface="Bookman Old Style"/>
                          <a:cs typeface="Bookman Old Style"/>
                        </a:rPr>
                        <a:t>18,158.00</a:t>
                      </a:r>
                      <a:endParaRPr sz="1850">
                        <a:latin typeface="Bookman Old Style"/>
                        <a:cs typeface="Bookman Old Style"/>
                      </a:endParaRPr>
                    </a:p>
                  </a:txBody>
                  <a:tcPr marL="0" marR="0" marT="11811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27305" algn="ctr">
                        <a:lnSpc>
                          <a:spcPct val="100000"/>
                        </a:lnSpc>
                      </a:pPr>
                      <a:r>
                        <a:rPr sz="1850" spc="-540" dirty="0">
                          <a:latin typeface="Bookman Old Style"/>
                          <a:cs typeface="Bookman Old Style"/>
                        </a:rPr>
                        <a:t>19,337.00</a:t>
                      </a:r>
                      <a:endParaRPr sz="1850">
                        <a:latin typeface="Bookman Old Style"/>
                        <a:cs typeface="Bookman Old Style"/>
                      </a:endParaRPr>
                    </a:p>
                  </a:txBody>
                  <a:tcPr marL="0" marR="0" marT="11811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R="12065" algn="ctr">
                        <a:lnSpc>
                          <a:spcPct val="100000"/>
                        </a:lnSpc>
                      </a:pPr>
                      <a:r>
                        <a:rPr sz="1850" spc="-540" dirty="0">
                          <a:latin typeface="Bookman Old Style"/>
                          <a:cs typeface="Bookman Old Style"/>
                        </a:rPr>
                        <a:t>11,540.25</a:t>
                      </a:r>
                      <a:endParaRPr sz="1850">
                        <a:latin typeface="Bookman Old Style"/>
                        <a:cs typeface="Bookman Old Style"/>
                      </a:endParaRPr>
                    </a:p>
                  </a:txBody>
                  <a:tcPr marL="0" marR="0" marT="11811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R="86995" algn="r">
                        <a:lnSpc>
                          <a:spcPct val="100000"/>
                        </a:lnSpc>
                      </a:pPr>
                      <a:r>
                        <a:rPr sz="1850" spc="-530" dirty="0">
                          <a:latin typeface="Bookman Old Style"/>
                          <a:cs typeface="Bookman Old Style"/>
                        </a:rPr>
                        <a:t>7,796.75</a:t>
                      </a:r>
                      <a:endParaRPr sz="1850">
                        <a:latin typeface="Bookman Old Style"/>
                        <a:cs typeface="Bookman Old Style"/>
                      </a:endParaRPr>
                    </a:p>
                  </a:txBody>
                  <a:tcPr marL="0" marR="0" marT="11811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6520" algn="ctr">
                        <a:lnSpc>
                          <a:spcPct val="100000"/>
                        </a:lnSpc>
                      </a:pPr>
                      <a:r>
                        <a:rPr sz="1850" spc="-530" dirty="0">
                          <a:latin typeface="Bookman Old Style"/>
                          <a:cs typeface="Bookman Old Style"/>
                        </a:rPr>
                        <a:t>4,240.00</a:t>
                      </a:r>
                      <a:endParaRPr sz="1850">
                        <a:latin typeface="Bookman Old Style"/>
                        <a:cs typeface="Bookman Old Style"/>
                      </a:endParaRPr>
                    </a:p>
                  </a:txBody>
                  <a:tcPr marL="0" marR="0" marT="118110" marB="0">
                    <a:solidFill>
                      <a:srgbClr val="D9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165">
                <a:tc>
                  <a:txBody>
                    <a:bodyPr/>
                    <a:lstStyle/>
                    <a:p>
                      <a:pPr marR="487680" algn="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600" spc="-530" dirty="0">
                          <a:latin typeface="Bookman Old Style"/>
                          <a:cs typeface="Bookman Old Style"/>
                        </a:rPr>
                        <a:t>MAESTRIA</a:t>
                      </a:r>
                      <a:r>
                        <a:rPr sz="1600" spc="-23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spc="-595" dirty="0">
                          <a:latin typeface="Bookman Old Style"/>
                          <a:cs typeface="Bookman Old Style"/>
                        </a:rPr>
                        <a:t>MEDC.</a:t>
                      </a:r>
                      <a:r>
                        <a:rPr sz="1600" spc="-254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spc="-509" dirty="0">
                          <a:latin typeface="Bookman Old Style"/>
                          <a:cs typeface="Bookman Old Style"/>
                        </a:rPr>
                        <a:t>VETERINARIA</a:t>
                      </a:r>
                      <a:r>
                        <a:rPr sz="1600" spc="-23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spc="-459" dirty="0">
                          <a:latin typeface="Bookman Old Style"/>
                          <a:cs typeface="Bookman Old Style"/>
                        </a:rPr>
                        <a:t>CLINICA</a:t>
                      </a:r>
                      <a:r>
                        <a:rPr sz="1600" spc="-229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spc="-555" dirty="0">
                          <a:latin typeface="Bookman Old Style"/>
                          <a:cs typeface="Bookman Old Style"/>
                        </a:rPr>
                        <a:t>Y</a:t>
                      </a:r>
                      <a:endParaRPr sz="1600">
                        <a:latin typeface="Bookman Old Style"/>
                        <a:cs typeface="Bookman Old Style"/>
                      </a:endParaRPr>
                    </a:p>
                    <a:p>
                      <a:pPr marR="497205" algn="r">
                        <a:lnSpc>
                          <a:spcPct val="100000"/>
                        </a:lnSpc>
                        <a:spcBef>
                          <a:spcPts val="280"/>
                        </a:spcBef>
                        <a:tabLst>
                          <a:tab pos="207010" algn="l"/>
                        </a:tabLst>
                      </a:pPr>
                      <a:r>
                        <a:rPr sz="1850" spc="-625" dirty="0">
                          <a:latin typeface="Bookman Old Style"/>
                          <a:cs typeface="Bookman Old Style"/>
                        </a:rPr>
                        <a:t>2</a:t>
                      </a:r>
                      <a:r>
                        <a:rPr sz="1850" dirty="0">
                          <a:latin typeface="Bookman Old Style"/>
                          <a:cs typeface="Bookman Old Style"/>
                        </a:rPr>
                        <a:t>	</a:t>
                      </a:r>
                      <a:r>
                        <a:rPr sz="1600" spc="-500" dirty="0">
                          <a:latin typeface="Bookman Old Style"/>
                          <a:cs typeface="Bookman Old Style"/>
                        </a:rPr>
                        <a:t>CIRUGIA</a:t>
                      </a:r>
                      <a:r>
                        <a:rPr sz="1600" spc="-24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spc="-600" dirty="0">
                          <a:latin typeface="Bookman Old Style"/>
                          <a:cs typeface="Bookman Old Style"/>
                        </a:rPr>
                        <a:t>PEQUEÑAS</a:t>
                      </a:r>
                      <a:r>
                        <a:rPr sz="1600" spc="-22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spc="-540" dirty="0">
                          <a:latin typeface="Bookman Old Style"/>
                          <a:cs typeface="Bookman Old Style"/>
                        </a:rPr>
                        <a:t>ESPECIES</a:t>
                      </a:r>
                      <a:r>
                        <a:rPr sz="1600" spc="-2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spc="-590" dirty="0">
                          <a:latin typeface="Bookman Old Style"/>
                          <a:cs typeface="Bookman Old Style"/>
                        </a:rPr>
                        <a:t>COHORTE</a:t>
                      </a:r>
                      <a:r>
                        <a:rPr sz="1600" spc="-34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spc="-535" dirty="0">
                          <a:latin typeface="Bookman Old Style"/>
                          <a:cs typeface="Bookman Old Style"/>
                        </a:rPr>
                        <a:t>3</a:t>
                      </a:r>
                      <a:endParaRPr sz="1600">
                        <a:latin typeface="Bookman Old Style"/>
                        <a:cs typeface="Bookman Old Style"/>
                      </a:endParaRPr>
                    </a:p>
                  </a:txBody>
                  <a:tcPr marL="0" marR="0" marT="927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R="32384" algn="ctr">
                        <a:lnSpc>
                          <a:spcPct val="100000"/>
                        </a:lnSpc>
                      </a:pPr>
                      <a:r>
                        <a:rPr sz="1850" spc="-545" dirty="0">
                          <a:latin typeface="Bookman Old Style"/>
                          <a:cs typeface="Bookman Old Style"/>
                        </a:rPr>
                        <a:t>177,330.00</a:t>
                      </a:r>
                      <a:endParaRPr sz="1850">
                        <a:latin typeface="Bookman Old Style"/>
                        <a:cs typeface="Bookman Old Style"/>
                      </a:endParaRPr>
                    </a:p>
                  </a:txBody>
                  <a:tcPr marL="0" marR="0" marT="1016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R="130810" algn="r">
                        <a:lnSpc>
                          <a:spcPct val="100000"/>
                        </a:lnSpc>
                      </a:pPr>
                      <a:r>
                        <a:rPr sz="1850" spc="-540" dirty="0">
                          <a:latin typeface="Bookman Old Style"/>
                          <a:cs typeface="Bookman Old Style"/>
                        </a:rPr>
                        <a:t>82,936.73</a:t>
                      </a:r>
                      <a:endParaRPr sz="1850">
                        <a:latin typeface="Bookman Old Style"/>
                        <a:cs typeface="Bookman Old Style"/>
                      </a:endParaRPr>
                    </a:p>
                  </a:txBody>
                  <a:tcPr marL="0" marR="0" marT="1016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R="36195" algn="ctr">
                        <a:lnSpc>
                          <a:spcPct val="100000"/>
                        </a:lnSpc>
                      </a:pPr>
                      <a:r>
                        <a:rPr sz="1850" spc="-540" dirty="0">
                          <a:latin typeface="Bookman Old Style"/>
                          <a:cs typeface="Bookman Old Style"/>
                        </a:rPr>
                        <a:t>33,771.66</a:t>
                      </a:r>
                      <a:endParaRPr sz="1850">
                        <a:latin typeface="Bookman Old Style"/>
                        <a:cs typeface="Bookman Old Style"/>
                      </a:endParaRPr>
                    </a:p>
                  </a:txBody>
                  <a:tcPr marL="0" marR="0" marT="1016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27305" algn="ctr">
                        <a:lnSpc>
                          <a:spcPct val="100000"/>
                        </a:lnSpc>
                      </a:pPr>
                      <a:r>
                        <a:rPr sz="1850" spc="-540" dirty="0">
                          <a:latin typeface="Bookman Old Style"/>
                          <a:cs typeface="Bookman Old Style"/>
                        </a:rPr>
                        <a:t>60,621.61</a:t>
                      </a:r>
                      <a:endParaRPr sz="1850">
                        <a:latin typeface="Bookman Old Style"/>
                        <a:cs typeface="Bookman Old Style"/>
                      </a:endParaRPr>
                    </a:p>
                  </a:txBody>
                  <a:tcPr marL="0" marR="0" marT="1016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R="12065" algn="ctr">
                        <a:lnSpc>
                          <a:spcPct val="100000"/>
                        </a:lnSpc>
                      </a:pPr>
                      <a:r>
                        <a:rPr sz="1850" spc="-540" dirty="0">
                          <a:latin typeface="Bookman Old Style"/>
                          <a:cs typeface="Bookman Old Style"/>
                        </a:rPr>
                        <a:t>26,599.50</a:t>
                      </a:r>
                      <a:endParaRPr sz="1850">
                        <a:latin typeface="Bookman Old Style"/>
                        <a:cs typeface="Bookman Old Style"/>
                      </a:endParaRPr>
                    </a:p>
                  </a:txBody>
                  <a:tcPr marL="0" marR="0" marT="1016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R="86995" algn="r">
                        <a:lnSpc>
                          <a:spcPct val="100000"/>
                        </a:lnSpc>
                      </a:pPr>
                      <a:r>
                        <a:rPr sz="1850" spc="-540" dirty="0">
                          <a:latin typeface="Bookman Old Style"/>
                          <a:cs typeface="Bookman Old Style"/>
                        </a:rPr>
                        <a:t>34,022.11</a:t>
                      </a:r>
                      <a:endParaRPr sz="1850">
                        <a:latin typeface="Bookman Old Style"/>
                        <a:cs typeface="Bookman Old Style"/>
                      </a:endParaRPr>
                    </a:p>
                  </a:txBody>
                  <a:tcPr marL="0" marR="0" marT="1016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6520" algn="ctr">
                        <a:lnSpc>
                          <a:spcPct val="100000"/>
                        </a:lnSpc>
                      </a:pPr>
                      <a:r>
                        <a:rPr sz="1850" spc="-530" dirty="0">
                          <a:latin typeface="Bookman Old Style"/>
                          <a:cs typeface="Bookman Old Style"/>
                        </a:rPr>
                        <a:t>5,300.00</a:t>
                      </a:r>
                      <a:endParaRPr sz="1850">
                        <a:latin typeface="Bookman Old Style"/>
                        <a:cs typeface="Bookman Old Style"/>
                      </a:endParaRPr>
                    </a:p>
                  </a:txBody>
                  <a:tcPr marL="0" marR="0" marT="10160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600" spc="-530" dirty="0">
                          <a:latin typeface="Bookman Old Style"/>
                          <a:cs typeface="Bookman Old Style"/>
                        </a:rPr>
                        <a:t>MAESTRIA</a:t>
                      </a:r>
                      <a:r>
                        <a:rPr sz="1600" spc="-24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spc="-595" dirty="0">
                          <a:latin typeface="Bookman Old Style"/>
                          <a:cs typeface="Bookman Old Style"/>
                        </a:rPr>
                        <a:t>RECURSOS</a:t>
                      </a:r>
                      <a:r>
                        <a:rPr sz="1600" spc="-22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spc="-550" dirty="0">
                          <a:latin typeface="Bookman Old Style"/>
                          <a:cs typeface="Bookman Old Style"/>
                        </a:rPr>
                        <a:t>NATURALES</a:t>
                      </a:r>
                      <a:r>
                        <a:rPr sz="1600" spc="-22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spc="-600" dirty="0">
                          <a:latin typeface="Bookman Old Style"/>
                          <a:cs typeface="Bookman Old Style"/>
                        </a:rPr>
                        <a:t>RENOVABLES</a:t>
                      </a:r>
                      <a:endParaRPr sz="1600">
                        <a:latin typeface="Bookman Old Style"/>
                        <a:cs typeface="Bookman Old Style"/>
                      </a:endParaRPr>
                    </a:p>
                    <a:p>
                      <a:pPr marL="119380">
                        <a:lnSpc>
                          <a:spcPct val="100000"/>
                        </a:lnSpc>
                        <a:spcBef>
                          <a:spcPts val="280"/>
                        </a:spcBef>
                        <a:tabLst>
                          <a:tab pos="326390" algn="l"/>
                        </a:tabLst>
                      </a:pPr>
                      <a:r>
                        <a:rPr sz="1850" spc="-625" dirty="0">
                          <a:latin typeface="Bookman Old Style"/>
                          <a:cs typeface="Bookman Old Style"/>
                        </a:rPr>
                        <a:t>3</a:t>
                      </a:r>
                      <a:r>
                        <a:rPr sz="1850" dirty="0">
                          <a:latin typeface="Bookman Old Style"/>
                          <a:cs typeface="Bookman Old Style"/>
                        </a:rPr>
                        <a:t>	</a:t>
                      </a:r>
                      <a:r>
                        <a:rPr sz="1600" spc="-590" dirty="0">
                          <a:latin typeface="Bookman Old Style"/>
                          <a:cs typeface="Bookman Old Style"/>
                        </a:rPr>
                        <a:t>COHORTE</a:t>
                      </a:r>
                      <a:r>
                        <a:rPr sz="1600" spc="-34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spc="-535" dirty="0">
                          <a:latin typeface="Bookman Old Style"/>
                          <a:cs typeface="Bookman Old Style"/>
                        </a:rPr>
                        <a:t>2</a:t>
                      </a:r>
                      <a:endParaRPr sz="1600">
                        <a:latin typeface="Bookman Old Style"/>
                        <a:cs typeface="Bookman Old Style"/>
                      </a:endParaRPr>
                    </a:p>
                  </a:txBody>
                  <a:tcPr marL="0" marR="0" marT="107950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31750" algn="ctr">
                        <a:lnSpc>
                          <a:spcPct val="100000"/>
                        </a:lnSpc>
                      </a:pPr>
                      <a:r>
                        <a:rPr sz="1850" spc="-540" dirty="0">
                          <a:latin typeface="Bookman Old Style"/>
                          <a:cs typeface="Bookman Old Style"/>
                        </a:rPr>
                        <a:t>80,652.50</a:t>
                      </a:r>
                      <a:endParaRPr sz="1850">
                        <a:latin typeface="Bookman Old Style"/>
                        <a:cs typeface="Bookman Old Style"/>
                      </a:endParaRPr>
                    </a:p>
                  </a:txBody>
                  <a:tcPr marL="0" marR="0" marT="117475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R="130810" algn="r">
                        <a:lnSpc>
                          <a:spcPct val="100000"/>
                        </a:lnSpc>
                      </a:pPr>
                      <a:r>
                        <a:rPr sz="1850" spc="-540" dirty="0">
                          <a:latin typeface="Bookman Old Style"/>
                          <a:cs typeface="Bookman Old Style"/>
                        </a:rPr>
                        <a:t>30,317.79</a:t>
                      </a:r>
                      <a:endParaRPr sz="1850">
                        <a:latin typeface="Bookman Old Style"/>
                        <a:cs typeface="Bookman Old Style"/>
                      </a:endParaRPr>
                    </a:p>
                  </a:txBody>
                  <a:tcPr marL="0" marR="0" marT="117475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R="36195" algn="ctr">
                        <a:lnSpc>
                          <a:spcPct val="100000"/>
                        </a:lnSpc>
                      </a:pPr>
                      <a:r>
                        <a:rPr sz="1850" spc="-540" dirty="0">
                          <a:latin typeface="Bookman Old Style"/>
                          <a:cs typeface="Bookman Old Style"/>
                        </a:rPr>
                        <a:t>14,130.00</a:t>
                      </a:r>
                      <a:endParaRPr sz="1850">
                        <a:latin typeface="Bookman Old Style"/>
                        <a:cs typeface="Bookman Old Style"/>
                      </a:endParaRPr>
                    </a:p>
                  </a:txBody>
                  <a:tcPr marL="0" marR="0" marT="117475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27305" algn="ctr">
                        <a:lnSpc>
                          <a:spcPct val="100000"/>
                        </a:lnSpc>
                      </a:pPr>
                      <a:r>
                        <a:rPr sz="1850" spc="-540" dirty="0">
                          <a:latin typeface="Bookman Old Style"/>
                          <a:cs typeface="Bookman Old Style"/>
                        </a:rPr>
                        <a:t>36,204.71</a:t>
                      </a:r>
                      <a:endParaRPr sz="1850">
                        <a:latin typeface="Bookman Old Style"/>
                        <a:cs typeface="Bookman Old Style"/>
                      </a:endParaRPr>
                    </a:p>
                  </a:txBody>
                  <a:tcPr marL="0" marR="0" marT="117475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R="12065" algn="ctr">
                        <a:lnSpc>
                          <a:spcPct val="100000"/>
                        </a:lnSpc>
                      </a:pPr>
                      <a:r>
                        <a:rPr sz="1850" spc="-540" dirty="0">
                          <a:latin typeface="Bookman Old Style"/>
                          <a:cs typeface="Bookman Old Style"/>
                        </a:rPr>
                        <a:t>12,097.88</a:t>
                      </a:r>
                      <a:endParaRPr sz="1850">
                        <a:latin typeface="Bookman Old Style"/>
                        <a:cs typeface="Bookman Old Style"/>
                      </a:endParaRPr>
                    </a:p>
                  </a:txBody>
                  <a:tcPr marL="0" marR="0" marT="117475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R="86995" algn="r">
                        <a:lnSpc>
                          <a:spcPct val="100000"/>
                        </a:lnSpc>
                      </a:pPr>
                      <a:r>
                        <a:rPr sz="1850" spc="-540" dirty="0">
                          <a:latin typeface="Bookman Old Style"/>
                          <a:cs typeface="Bookman Old Style"/>
                        </a:rPr>
                        <a:t>24,106.84</a:t>
                      </a:r>
                      <a:endParaRPr sz="1850">
                        <a:latin typeface="Bookman Old Style"/>
                        <a:cs typeface="Bookman Old Style"/>
                      </a:endParaRPr>
                    </a:p>
                  </a:txBody>
                  <a:tcPr marL="0" marR="0" marT="117475" marB="0"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24765" algn="ctr">
                        <a:lnSpc>
                          <a:spcPct val="100000"/>
                        </a:lnSpc>
                      </a:pPr>
                      <a:r>
                        <a:rPr sz="1850" spc="-540" dirty="0">
                          <a:latin typeface="Bookman Old Style"/>
                          <a:cs typeface="Bookman Old Style"/>
                        </a:rPr>
                        <a:t>10,250.00</a:t>
                      </a:r>
                      <a:endParaRPr sz="1850">
                        <a:latin typeface="Bookman Old Style"/>
                        <a:cs typeface="Bookman Old Style"/>
                      </a:endParaRPr>
                    </a:p>
                  </a:txBody>
                  <a:tcPr marL="0" marR="0" marT="117475" marB="0">
                    <a:solidFill>
                      <a:srgbClr val="D9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389760" y="5765742"/>
          <a:ext cx="9488805" cy="443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9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4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69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75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3230">
                <a:tc>
                  <a:txBody>
                    <a:bodyPr/>
                    <a:lstStyle/>
                    <a:p>
                      <a:pPr marL="334645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600" b="1" spc="-590" dirty="0">
                          <a:latin typeface="Bookman Old Style"/>
                          <a:cs typeface="Bookman Old Style"/>
                        </a:rPr>
                        <a:t>TOTAL</a:t>
                      </a:r>
                      <a:endParaRPr sz="1600">
                        <a:latin typeface="Bookman Old Style"/>
                        <a:cs typeface="Bookman Old Style"/>
                      </a:endParaRPr>
                    </a:p>
                  </a:txBody>
                  <a:tcPr marL="0" marR="0" marT="17018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555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850" spc="-545" dirty="0">
                          <a:latin typeface="Bookman Old Style"/>
                          <a:cs typeface="Bookman Old Style"/>
                        </a:rPr>
                        <a:t>334,917.50</a:t>
                      </a:r>
                      <a:endParaRPr sz="1850">
                        <a:latin typeface="Bookman Old Style"/>
                        <a:cs typeface="Bookman Old Style"/>
                      </a:endParaRPr>
                    </a:p>
                  </a:txBody>
                  <a:tcPr marL="0" marR="0" marT="138430" marB="0"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850" spc="-545" dirty="0">
                          <a:latin typeface="Bookman Old Style"/>
                          <a:cs typeface="Bookman Old Style"/>
                        </a:rPr>
                        <a:t>152,694.52</a:t>
                      </a:r>
                      <a:endParaRPr sz="1850">
                        <a:latin typeface="Bookman Old Style"/>
                        <a:cs typeface="Bookman Old Style"/>
                      </a:endParaRPr>
                    </a:p>
                  </a:txBody>
                  <a:tcPr marL="0" marR="0" marT="138430" marB="0"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850" spc="-540" dirty="0">
                          <a:latin typeface="Bookman Old Style"/>
                          <a:cs typeface="Bookman Old Style"/>
                        </a:rPr>
                        <a:t>66,059.66</a:t>
                      </a:r>
                      <a:endParaRPr sz="1850">
                        <a:latin typeface="Bookman Old Style"/>
                        <a:cs typeface="Bookman Old Style"/>
                      </a:endParaRPr>
                    </a:p>
                  </a:txBody>
                  <a:tcPr marL="0" marR="0" marT="138430" marB="0"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850" spc="-545" dirty="0">
                          <a:latin typeface="Bookman Old Style"/>
                          <a:cs typeface="Bookman Old Style"/>
                        </a:rPr>
                        <a:t>116,163.32</a:t>
                      </a:r>
                      <a:endParaRPr sz="1850">
                        <a:latin typeface="Bookman Old Style"/>
                        <a:cs typeface="Bookman Old Style"/>
                      </a:endParaRPr>
                    </a:p>
                  </a:txBody>
                  <a:tcPr marL="0" marR="0" marT="138430" marB="0"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850" spc="-540" dirty="0">
                          <a:latin typeface="Bookman Old Style"/>
                          <a:cs typeface="Bookman Old Style"/>
                        </a:rPr>
                        <a:t>50,237.63</a:t>
                      </a:r>
                      <a:endParaRPr sz="1850">
                        <a:latin typeface="Bookman Old Style"/>
                        <a:cs typeface="Bookman Old Style"/>
                      </a:endParaRPr>
                    </a:p>
                  </a:txBody>
                  <a:tcPr marL="0" marR="0" marT="138430" marB="0"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850" spc="-540" dirty="0">
                          <a:latin typeface="Bookman Old Style"/>
                          <a:cs typeface="Bookman Old Style"/>
                        </a:rPr>
                        <a:t>65,925.70</a:t>
                      </a:r>
                      <a:endParaRPr sz="1850">
                        <a:latin typeface="Bookman Old Style"/>
                        <a:cs typeface="Bookman Old Style"/>
                      </a:endParaRPr>
                    </a:p>
                  </a:txBody>
                  <a:tcPr marL="0" marR="0" marT="138430" marB="0"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850" spc="-540" dirty="0">
                          <a:latin typeface="Bookman Old Style"/>
                          <a:cs typeface="Bookman Old Style"/>
                        </a:rPr>
                        <a:t>19,790.00</a:t>
                      </a:r>
                      <a:endParaRPr sz="1850">
                        <a:latin typeface="Bookman Old Style"/>
                        <a:cs typeface="Bookman Old Style"/>
                      </a:endParaRPr>
                    </a:p>
                  </a:txBody>
                  <a:tcPr marL="0" marR="0" marT="138430" marB="0"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17598" y="863599"/>
            <a:ext cx="3912235" cy="488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PROGRAMAS</a:t>
            </a:r>
            <a:r>
              <a:rPr sz="1600" b="1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OFERTADOS</a:t>
            </a:r>
            <a:r>
              <a:rPr sz="1600" b="1" spc="-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006FC0"/>
                </a:solidFill>
                <a:latin typeface="Arial"/>
                <a:cs typeface="Arial"/>
              </a:rPr>
              <a:t>POR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25"/>
              </a:lnSpc>
            </a:pP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DIRECCION</a:t>
            </a:r>
            <a:r>
              <a:rPr sz="16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DE</a:t>
            </a:r>
            <a:r>
              <a:rPr sz="1600" b="1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EDUCACIÓN</a:t>
            </a:r>
            <a:r>
              <a:rPr sz="160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CONTINUA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99184" y="830311"/>
            <a:ext cx="755650" cy="629920"/>
            <a:chOff x="1099184" y="830311"/>
            <a:chExt cx="755650" cy="629920"/>
          </a:xfrm>
        </p:grpSpPr>
        <p:sp>
          <p:nvSpPr>
            <p:cNvPr id="4" name="object 4"/>
            <p:cNvSpPr/>
            <p:nvPr/>
          </p:nvSpPr>
          <p:spPr>
            <a:xfrm>
              <a:off x="1099184" y="830311"/>
              <a:ext cx="755650" cy="629920"/>
            </a:xfrm>
            <a:custGeom>
              <a:avLst/>
              <a:gdLst/>
              <a:ahLst/>
              <a:cxnLst/>
              <a:rect l="l" t="t" r="r" b="b"/>
              <a:pathLst>
                <a:path w="755650" h="629919">
                  <a:moveTo>
                    <a:pt x="645838" y="594096"/>
                  </a:moveTo>
                  <a:lnTo>
                    <a:pt x="554987" y="594096"/>
                  </a:lnTo>
                  <a:lnTo>
                    <a:pt x="569986" y="603952"/>
                  </a:lnTo>
                  <a:lnTo>
                    <a:pt x="580307" y="610540"/>
                  </a:lnTo>
                  <a:lnTo>
                    <a:pt x="601122" y="623538"/>
                  </a:lnTo>
                  <a:lnTo>
                    <a:pt x="610272" y="627926"/>
                  </a:lnTo>
                  <a:lnTo>
                    <a:pt x="619071" y="629515"/>
                  </a:lnTo>
                  <a:lnTo>
                    <a:pt x="627417" y="628324"/>
                  </a:lnTo>
                  <a:lnTo>
                    <a:pt x="645838" y="594096"/>
                  </a:lnTo>
                  <a:close/>
                </a:path>
                <a:path w="755650" h="629919">
                  <a:moveTo>
                    <a:pt x="685638" y="0"/>
                  </a:moveTo>
                  <a:lnTo>
                    <a:pt x="93162" y="0"/>
                  </a:lnTo>
                  <a:lnTo>
                    <a:pt x="39582" y="5442"/>
                  </a:lnTo>
                  <a:lnTo>
                    <a:pt x="4868" y="39660"/>
                  </a:lnTo>
                  <a:lnTo>
                    <a:pt x="0" y="65396"/>
                  </a:lnTo>
                  <a:lnTo>
                    <a:pt x="36" y="481324"/>
                  </a:lnTo>
                  <a:lnTo>
                    <a:pt x="13498" y="521745"/>
                  </a:lnTo>
                  <a:lnTo>
                    <a:pt x="54963" y="545721"/>
                  </a:lnTo>
                  <a:lnTo>
                    <a:pt x="460609" y="547116"/>
                  </a:lnTo>
                  <a:lnTo>
                    <a:pt x="460712" y="604328"/>
                  </a:lnTo>
                  <a:lnTo>
                    <a:pt x="491478" y="629016"/>
                  </a:lnTo>
                  <a:lnTo>
                    <a:pt x="504088" y="624164"/>
                  </a:lnTo>
                  <a:lnTo>
                    <a:pt x="546801" y="597228"/>
                  </a:lnTo>
                  <a:lnTo>
                    <a:pt x="551397" y="594096"/>
                  </a:lnTo>
                  <a:lnTo>
                    <a:pt x="645838" y="594096"/>
                  </a:lnTo>
                  <a:lnTo>
                    <a:pt x="645907" y="557661"/>
                  </a:lnTo>
                  <a:lnTo>
                    <a:pt x="513941" y="557661"/>
                  </a:lnTo>
                  <a:lnTo>
                    <a:pt x="513941" y="496794"/>
                  </a:lnTo>
                  <a:lnTo>
                    <a:pt x="73135" y="496794"/>
                  </a:lnTo>
                  <a:lnTo>
                    <a:pt x="53107" y="67804"/>
                  </a:lnTo>
                  <a:lnTo>
                    <a:pt x="53993" y="59292"/>
                  </a:lnTo>
                  <a:lnTo>
                    <a:pt x="57035" y="53905"/>
                  </a:lnTo>
                  <a:lnTo>
                    <a:pt x="62817" y="51083"/>
                  </a:lnTo>
                  <a:lnTo>
                    <a:pt x="71917" y="50267"/>
                  </a:lnTo>
                  <a:lnTo>
                    <a:pt x="753548" y="50267"/>
                  </a:lnTo>
                  <a:lnTo>
                    <a:pt x="753027" y="46207"/>
                  </a:lnTo>
                  <a:lnTo>
                    <a:pt x="720617" y="7663"/>
                  </a:lnTo>
                  <a:lnTo>
                    <a:pt x="697629" y="747"/>
                  </a:lnTo>
                  <a:lnTo>
                    <a:pt x="685638" y="0"/>
                  </a:lnTo>
                  <a:close/>
                </a:path>
                <a:path w="755650" h="629919">
                  <a:moveTo>
                    <a:pt x="553269" y="538189"/>
                  </a:moveTo>
                  <a:lnTo>
                    <a:pt x="544041" y="539951"/>
                  </a:lnTo>
                  <a:lnTo>
                    <a:pt x="533734" y="545236"/>
                  </a:lnTo>
                  <a:lnTo>
                    <a:pt x="527369" y="549308"/>
                  </a:lnTo>
                  <a:lnTo>
                    <a:pt x="521241" y="553066"/>
                  </a:lnTo>
                  <a:lnTo>
                    <a:pt x="513941" y="557661"/>
                  </a:lnTo>
                  <a:lnTo>
                    <a:pt x="645907" y="557661"/>
                  </a:lnTo>
                  <a:lnTo>
                    <a:pt x="645907" y="557347"/>
                  </a:lnTo>
                  <a:lnTo>
                    <a:pt x="592272" y="557347"/>
                  </a:lnTo>
                  <a:lnTo>
                    <a:pt x="579102" y="549308"/>
                  </a:lnTo>
                  <a:lnTo>
                    <a:pt x="572804" y="545236"/>
                  </a:lnTo>
                  <a:lnTo>
                    <a:pt x="562497" y="539951"/>
                  </a:lnTo>
                  <a:lnTo>
                    <a:pt x="553269" y="538189"/>
                  </a:lnTo>
                  <a:close/>
                </a:path>
                <a:path w="755650" h="629919">
                  <a:moveTo>
                    <a:pt x="645986" y="467250"/>
                  </a:moveTo>
                  <a:lnTo>
                    <a:pt x="592272" y="467250"/>
                  </a:lnTo>
                  <a:lnTo>
                    <a:pt x="592272" y="557347"/>
                  </a:lnTo>
                  <a:lnTo>
                    <a:pt x="645907" y="557347"/>
                  </a:lnTo>
                  <a:lnTo>
                    <a:pt x="645929" y="546040"/>
                  </a:lnTo>
                  <a:lnTo>
                    <a:pt x="673441" y="546040"/>
                  </a:lnTo>
                  <a:lnTo>
                    <a:pt x="717617" y="540705"/>
                  </a:lnTo>
                  <a:lnTo>
                    <a:pt x="747896" y="513149"/>
                  </a:lnTo>
                  <a:lnTo>
                    <a:pt x="753072" y="496794"/>
                  </a:lnTo>
                  <a:lnTo>
                    <a:pt x="645929" y="496794"/>
                  </a:lnTo>
                  <a:lnTo>
                    <a:pt x="645986" y="467250"/>
                  </a:lnTo>
                  <a:close/>
                </a:path>
                <a:path w="755650" h="629919">
                  <a:moveTo>
                    <a:pt x="645929" y="545721"/>
                  </a:moveTo>
                  <a:lnTo>
                    <a:pt x="623726" y="545721"/>
                  </a:lnTo>
                  <a:lnTo>
                    <a:pt x="673441" y="546040"/>
                  </a:lnTo>
                  <a:lnTo>
                    <a:pt x="645929" y="546040"/>
                  </a:lnTo>
                  <a:lnTo>
                    <a:pt x="645929" y="545721"/>
                  </a:lnTo>
                  <a:close/>
                </a:path>
                <a:path w="755650" h="629919">
                  <a:moveTo>
                    <a:pt x="695717" y="545721"/>
                  </a:moveTo>
                  <a:lnTo>
                    <a:pt x="645929" y="545721"/>
                  </a:lnTo>
                  <a:lnTo>
                    <a:pt x="645929" y="546040"/>
                  </a:lnTo>
                  <a:lnTo>
                    <a:pt x="685127" y="546040"/>
                  </a:lnTo>
                  <a:lnTo>
                    <a:pt x="695717" y="545721"/>
                  </a:lnTo>
                  <a:close/>
                </a:path>
                <a:path w="755650" h="629919">
                  <a:moveTo>
                    <a:pt x="541713" y="239753"/>
                  </a:moveTo>
                  <a:lnTo>
                    <a:pt x="500893" y="250091"/>
                  </a:lnTo>
                  <a:lnTo>
                    <a:pt x="467094" y="272186"/>
                  </a:lnTo>
                  <a:lnTo>
                    <a:pt x="442859" y="303463"/>
                  </a:lnTo>
                  <a:lnTo>
                    <a:pt x="430727" y="341344"/>
                  </a:lnTo>
                  <a:lnTo>
                    <a:pt x="430015" y="365541"/>
                  </a:lnTo>
                  <a:lnTo>
                    <a:pt x="434298" y="388359"/>
                  </a:lnTo>
                  <a:lnTo>
                    <a:pt x="443518" y="409827"/>
                  </a:lnTo>
                  <a:lnTo>
                    <a:pt x="457615" y="429977"/>
                  </a:lnTo>
                  <a:lnTo>
                    <a:pt x="458942" y="431536"/>
                  </a:lnTo>
                  <a:lnTo>
                    <a:pt x="460387" y="433623"/>
                  </a:lnTo>
                  <a:lnTo>
                    <a:pt x="460491" y="496794"/>
                  </a:lnTo>
                  <a:lnTo>
                    <a:pt x="513941" y="496794"/>
                  </a:lnTo>
                  <a:lnTo>
                    <a:pt x="513941" y="467250"/>
                  </a:lnTo>
                  <a:lnTo>
                    <a:pt x="645986" y="467250"/>
                  </a:lnTo>
                  <a:lnTo>
                    <a:pt x="646047" y="435405"/>
                  </a:lnTo>
                  <a:lnTo>
                    <a:pt x="646150" y="433415"/>
                  </a:lnTo>
                  <a:lnTo>
                    <a:pt x="647817" y="431229"/>
                  </a:lnTo>
                  <a:lnTo>
                    <a:pt x="649365" y="429448"/>
                  </a:lnTo>
                  <a:lnTo>
                    <a:pt x="653211" y="422670"/>
                  </a:lnTo>
                  <a:lnTo>
                    <a:pt x="553320" y="422670"/>
                  </a:lnTo>
                  <a:lnTo>
                    <a:pt x="503038" y="403511"/>
                  </a:lnTo>
                  <a:lnTo>
                    <a:pt x="484880" y="365541"/>
                  </a:lnTo>
                  <a:lnTo>
                    <a:pt x="482953" y="356167"/>
                  </a:lnTo>
                  <a:lnTo>
                    <a:pt x="488446" y="329728"/>
                  </a:lnTo>
                  <a:lnTo>
                    <a:pt x="488489" y="329523"/>
                  </a:lnTo>
                  <a:lnTo>
                    <a:pt x="503660" y="308599"/>
                  </a:lnTo>
                  <a:lnTo>
                    <a:pt x="503755" y="308468"/>
                  </a:lnTo>
                  <a:lnTo>
                    <a:pt x="526087" y="294732"/>
                  </a:lnTo>
                  <a:lnTo>
                    <a:pt x="525724" y="294732"/>
                  </a:lnTo>
                  <a:lnTo>
                    <a:pt x="553438" y="289665"/>
                  </a:lnTo>
                  <a:lnTo>
                    <a:pt x="652051" y="289665"/>
                  </a:lnTo>
                  <a:lnTo>
                    <a:pt x="637419" y="270763"/>
                  </a:lnTo>
                  <a:lnTo>
                    <a:pt x="616097" y="255494"/>
                  </a:lnTo>
                  <a:lnTo>
                    <a:pt x="593006" y="245237"/>
                  </a:lnTo>
                  <a:lnTo>
                    <a:pt x="568195" y="239991"/>
                  </a:lnTo>
                  <a:lnTo>
                    <a:pt x="541713" y="239753"/>
                  </a:lnTo>
                  <a:close/>
                </a:path>
                <a:path w="755650" h="629919">
                  <a:moveTo>
                    <a:pt x="753548" y="50267"/>
                  </a:moveTo>
                  <a:lnTo>
                    <a:pt x="697712" y="50267"/>
                  </a:lnTo>
                  <a:lnTo>
                    <a:pt x="702255" y="54331"/>
                  </a:lnTo>
                  <a:lnTo>
                    <a:pt x="702226" y="491811"/>
                  </a:lnTo>
                  <a:lnTo>
                    <a:pt x="697164" y="496794"/>
                  </a:lnTo>
                  <a:lnTo>
                    <a:pt x="753072" y="496794"/>
                  </a:lnTo>
                  <a:lnTo>
                    <a:pt x="753699" y="494810"/>
                  </a:lnTo>
                  <a:lnTo>
                    <a:pt x="754545" y="481325"/>
                  </a:lnTo>
                  <a:lnTo>
                    <a:pt x="755010" y="467809"/>
                  </a:lnTo>
                  <a:lnTo>
                    <a:pt x="755207" y="454276"/>
                  </a:lnTo>
                  <a:lnTo>
                    <a:pt x="755248" y="63517"/>
                  </a:lnTo>
                  <a:lnTo>
                    <a:pt x="753652" y="51083"/>
                  </a:lnTo>
                  <a:lnTo>
                    <a:pt x="753548" y="50267"/>
                  </a:lnTo>
                  <a:close/>
                </a:path>
                <a:path w="755650" h="629919">
                  <a:moveTo>
                    <a:pt x="591788" y="467250"/>
                  </a:moveTo>
                  <a:lnTo>
                    <a:pt x="513941" y="467250"/>
                  </a:lnTo>
                  <a:lnTo>
                    <a:pt x="533814" y="471662"/>
                  </a:lnTo>
                  <a:lnTo>
                    <a:pt x="534421" y="471662"/>
                  </a:lnTo>
                  <a:lnTo>
                    <a:pt x="553018" y="473103"/>
                  </a:lnTo>
                  <a:lnTo>
                    <a:pt x="572591" y="471662"/>
                  </a:lnTo>
                  <a:lnTo>
                    <a:pt x="591788" y="467250"/>
                  </a:lnTo>
                  <a:close/>
                </a:path>
                <a:path w="755650" h="629919">
                  <a:moveTo>
                    <a:pt x="652051" y="289665"/>
                  </a:moveTo>
                  <a:lnTo>
                    <a:pt x="553438" y="289665"/>
                  </a:lnTo>
                  <a:lnTo>
                    <a:pt x="580388" y="294732"/>
                  </a:lnTo>
                  <a:lnTo>
                    <a:pt x="602766" y="308599"/>
                  </a:lnTo>
                  <a:lnTo>
                    <a:pt x="617987" y="329728"/>
                  </a:lnTo>
                  <a:lnTo>
                    <a:pt x="623381" y="356167"/>
                  </a:lnTo>
                  <a:lnTo>
                    <a:pt x="623466" y="356585"/>
                  </a:lnTo>
                  <a:lnTo>
                    <a:pt x="618048" y="382532"/>
                  </a:lnTo>
                  <a:lnTo>
                    <a:pt x="603374" y="403511"/>
                  </a:lnTo>
                  <a:lnTo>
                    <a:pt x="581186" y="417563"/>
                  </a:lnTo>
                  <a:lnTo>
                    <a:pt x="580978" y="417563"/>
                  </a:lnTo>
                  <a:lnTo>
                    <a:pt x="553320" y="422670"/>
                  </a:lnTo>
                  <a:lnTo>
                    <a:pt x="653211" y="422670"/>
                  </a:lnTo>
                  <a:lnTo>
                    <a:pt x="671380" y="390649"/>
                  </a:lnTo>
                  <a:lnTo>
                    <a:pt x="676455" y="347992"/>
                  </a:lnTo>
                  <a:lnTo>
                    <a:pt x="665000" y="306391"/>
                  </a:lnTo>
                  <a:lnTo>
                    <a:pt x="652051" y="289665"/>
                  </a:lnTo>
                  <a:close/>
                </a:path>
              </a:pathLst>
            </a:custGeom>
            <a:solidFill>
              <a:srgbClr val="0753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87030" y="954328"/>
              <a:ext cx="316865" cy="215900"/>
            </a:xfrm>
            <a:custGeom>
              <a:avLst/>
              <a:gdLst/>
              <a:ahLst/>
              <a:cxnLst/>
              <a:rect l="l" t="t" r="r" b="b"/>
              <a:pathLst>
                <a:path w="316865" h="215900">
                  <a:moveTo>
                    <a:pt x="316014" y="112039"/>
                  </a:moveTo>
                  <a:lnTo>
                    <a:pt x="285902" y="82753"/>
                  </a:lnTo>
                  <a:lnTo>
                    <a:pt x="158318" y="82753"/>
                  </a:lnTo>
                  <a:lnTo>
                    <a:pt x="29324" y="82753"/>
                  </a:lnTo>
                  <a:lnTo>
                    <a:pt x="546" y="104254"/>
                  </a:lnTo>
                  <a:lnTo>
                    <a:pt x="825" y="113449"/>
                  </a:lnTo>
                  <a:lnTo>
                    <a:pt x="83807" y="133019"/>
                  </a:lnTo>
                  <a:lnTo>
                    <a:pt x="183464" y="133045"/>
                  </a:lnTo>
                  <a:lnTo>
                    <a:pt x="286791" y="132969"/>
                  </a:lnTo>
                  <a:lnTo>
                    <a:pt x="290550" y="132651"/>
                  </a:lnTo>
                  <a:lnTo>
                    <a:pt x="294208" y="132232"/>
                  </a:lnTo>
                  <a:lnTo>
                    <a:pt x="304457" y="128663"/>
                  </a:lnTo>
                  <a:lnTo>
                    <a:pt x="312039" y="121488"/>
                  </a:lnTo>
                  <a:lnTo>
                    <a:pt x="316014" y="112039"/>
                  </a:lnTo>
                  <a:close/>
                </a:path>
                <a:path w="316865" h="215900">
                  <a:moveTo>
                    <a:pt x="316433" y="190601"/>
                  </a:moveTo>
                  <a:lnTo>
                    <a:pt x="314325" y="180619"/>
                  </a:lnTo>
                  <a:lnTo>
                    <a:pt x="308470" y="172720"/>
                  </a:lnTo>
                  <a:lnTo>
                    <a:pt x="299542" y="167525"/>
                  </a:lnTo>
                  <a:lnTo>
                    <a:pt x="288213" y="165658"/>
                  </a:lnTo>
                  <a:lnTo>
                    <a:pt x="157772" y="165658"/>
                  </a:lnTo>
                  <a:lnTo>
                    <a:pt x="27990" y="165658"/>
                  </a:lnTo>
                  <a:lnTo>
                    <a:pt x="16776" y="167589"/>
                  </a:lnTo>
                  <a:lnTo>
                    <a:pt x="7848" y="172910"/>
                  </a:lnTo>
                  <a:lnTo>
                    <a:pt x="2006" y="180886"/>
                  </a:lnTo>
                  <a:lnTo>
                    <a:pt x="0" y="190804"/>
                  </a:lnTo>
                  <a:lnTo>
                    <a:pt x="2235" y="200825"/>
                  </a:lnTo>
                  <a:lnTo>
                    <a:pt x="8140" y="208724"/>
                  </a:lnTo>
                  <a:lnTo>
                    <a:pt x="17068" y="213906"/>
                  </a:lnTo>
                  <a:lnTo>
                    <a:pt x="28321" y="215760"/>
                  </a:lnTo>
                  <a:lnTo>
                    <a:pt x="288442" y="215760"/>
                  </a:lnTo>
                  <a:lnTo>
                    <a:pt x="299656" y="213868"/>
                  </a:lnTo>
                  <a:lnTo>
                    <a:pt x="308495" y="208622"/>
                  </a:lnTo>
                  <a:lnTo>
                    <a:pt x="314299" y="200647"/>
                  </a:lnTo>
                  <a:lnTo>
                    <a:pt x="316433" y="190601"/>
                  </a:lnTo>
                  <a:close/>
                </a:path>
                <a:path w="316865" h="215900">
                  <a:moveTo>
                    <a:pt x="316433" y="25019"/>
                  </a:moveTo>
                  <a:lnTo>
                    <a:pt x="236816" y="12"/>
                  </a:lnTo>
                  <a:lnTo>
                    <a:pt x="132461" y="0"/>
                  </a:lnTo>
                  <a:lnTo>
                    <a:pt x="28105" y="63"/>
                  </a:lnTo>
                  <a:lnTo>
                    <a:pt x="16814" y="2006"/>
                  </a:lnTo>
                  <a:lnTo>
                    <a:pt x="7874" y="7327"/>
                  </a:lnTo>
                  <a:lnTo>
                    <a:pt x="2006" y="15303"/>
                  </a:lnTo>
                  <a:lnTo>
                    <a:pt x="0" y="25234"/>
                  </a:lnTo>
                  <a:lnTo>
                    <a:pt x="2222" y="35229"/>
                  </a:lnTo>
                  <a:lnTo>
                    <a:pt x="8128" y="43091"/>
                  </a:lnTo>
                  <a:lnTo>
                    <a:pt x="17018" y="48234"/>
                  </a:lnTo>
                  <a:lnTo>
                    <a:pt x="28206" y="50076"/>
                  </a:lnTo>
                  <a:lnTo>
                    <a:pt x="158000" y="50076"/>
                  </a:lnTo>
                  <a:lnTo>
                    <a:pt x="256374" y="50126"/>
                  </a:lnTo>
                  <a:lnTo>
                    <a:pt x="289217" y="50076"/>
                  </a:lnTo>
                  <a:lnTo>
                    <a:pt x="300037" y="48158"/>
                  </a:lnTo>
                  <a:lnTo>
                    <a:pt x="308635" y="42875"/>
                  </a:lnTo>
                  <a:lnTo>
                    <a:pt x="314325" y="34925"/>
                  </a:lnTo>
                  <a:lnTo>
                    <a:pt x="316433" y="25019"/>
                  </a:lnTo>
                  <a:close/>
                </a:path>
              </a:pathLst>
            </a:custGeom>
            <a:solidFill>
              <a:srgbClr val="0090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295747" y="1459683"/>
          <a:ext cx="7676515" cy="48037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4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6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5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4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6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850" b="1" spc="70" dirty="0">
                          <a:latin typeface="Bookman Old Style"/>
                          <a:cs typeface="Bookman Old Style"/>
                        </a:rPr>
                        <a:t>ORDEN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5029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b="1" spc="85" dirty="0">
                          <a:latin typeface="Bookman Old Style"/>
                          <a:cs typeface="Bookman Old Style"/>
                        </a:rPr>
                        <a:t>NOM</a:t>
                      </a:r>
                      <a:r>
                        <a:rPr sz="850" b="1" spc="-16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50" b="1" spc="60" dirty="0">
                          <a:latin typeface="Bookman Old Style"/>
                          <a:cs typeface="Bookman Old Style"/>
                        </a:rPr>
                        <a:t>BRE</a:t>
                      </a:r>
                      <a:r>
                        <a:rPr sz="850" b="1" spc="6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50" b="1" spc="100" dirty="0">
                          <a:latin typeface="Bookman Old Style"/>
                          <a:cs typeface="Bookman Old Style"/>
                        </a:rPr>
                        <a:t>SEM</a:t>
                      </a:r>
                      <a:r>
                        <a:rPr sz="850" b="1" spc="-15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50" b="1" spc="45" dirty="0">
                          <a:latin typeface="Bookman Old Style"/>
                          <a:cs typeface="Bookman Old Style"/>
                        </a:rPr>
                        <a:t>INARIIO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4064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b="1" spc="65" dirty="0">
                          <a:latin typeface="Bookman Old Style"/>
                          <a:cs typeface="Bookman Old Style"/>
                        </a:rPr>
                        <a:t>VALOR</a:t>
                      </a:r>
                      <a:r>
                        <a:rPr sz="850" b="1" spc="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50" b="1" spc="65" dirty="0">
                          <a:latin typeface="Bookman Old Style"/>
                          <a:cs typeface="Bookman Old Style"/>
                        </a:rPr>
                        <a:t>INGRESOS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 marR="86995" indent="102870">
                        <a:lnSpc>
                          <a:spcPct val="109100"/>
                        </a:lnSpc>
                        <a:spcBef>
                          <a:spcPts val="925"/>
                        </a:spcBef>
                      </a:pPr>
                      <a:r>
                        <a:rPr sz="850" b="1" spc="75" dirty="0">
                          <a:latin typeface="Bookman Old Style"/>
                          <a:cs typeface="Bookman Old Style"/>
                        </a:rPr>
                        <a:t>EGRESOS </a:t>
                      </a:r>
                      <a:r>
                        <a:rPr sz="850" b="1" spc="50" dirty="0">
                          <a:latin typeface="Bookman Old Style"/>
                          <a:cs typeface="Bookman Old Style"/>
                        </a:rPr>
                        <a:t>REALIZADOS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1174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 marR="98425" indent="-19050">
                        <a:lnSpc>
                          <a:spcPct val="109100"/>
                        </a:lnSpc>
                        <a:spcBef>
                          <a:spcPts val="925"/>
                        </a:spcBef>
                      </a:pPr>
                      <a:r>
                        <a:rPr sz="850" b="1" spc="70" dirty="0">
                          <a:latin typeface="Bookman Old Style"/>
                          <a:cs typeface="Bookman Old Style"/>
                        </a:rPr>
                        <a:t>RESULTADO </a:t>
                      </a:r>
                      <a:r>
                        <a:rPr sz="850" b="1" spc="80" dirty="0">
                          <a:latin typeface="Bookman Old Style"/>
                          <a:cs typeface="Bookman Old Style"/>
                        </a:rPr>
                        <a:t>DEL</a:t>
                      </a:r>
                      <a:r>
                        <a:rPr sz="850" b="1" spc="6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50" b="1" spc="80" dirty="0">
                          <a:latin typeface="Bookman Old Style"/>
                          <a:cs typeface="Bookman Old Style"/>
                        </a:rPr>
                        <a:t>CURSO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1174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91440">
                        <a:lnSpc>
                          <a:spcPct val="109100"/>
                        </a:lnSpc>
                        <a:spcBef>
                          <a:spcPts val="925"/>
                        </a:spcBef>
                      </a:pPr>
                      <a:r>
                        <a:rPr sz="850" b="1" spc="70" dirty="0">
                          <a:latin typeface="Bookman Old Style"/>
                          <a:cs typeface="Bookman Old Style"/>
                        </a:rPr>
                        <a:t>PORCENTAJE </a:t>
                      </a:r>
                      <a:r>
                        <a:rPr sz="850" b="1" spc="85" dirty="0">
                          <a:latin typeface="Bookman Old Style"/>
                          <a:cs typeface="Bookman Old Style"/>
                        </a:rPr>
                        <a:t>UTM</a:t>
                      </a:r>
                      <a:r>
                        <a:rPr sz="850" b="1" spc="-15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50" b="1" spc="75" dirty="0">
                          <a:latin typeface="Bookman Old Style"/>
                          <a:cs typeface="Bookman Old Style"/>
                        </a:rPr>
                        <a:t>ACH</a:t>
                      </a:r>
                      <a:r>
                        <a:rPr sz="850" b="1" spc="-3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50" b="1" spc="65" dirty="0">
                          <a:latin typeface="Bookman Old Style"/>
                          <a:cs typeface="Bookman Old Style"/>
                        </a:rPr>
                        <a:t>20%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1174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850" spc="15" dirty="0">
                          <a:latin typeface="Bookman Old Style"/>
                          <a:cs typeface="Bookman Old Style"/>
                        </a:rPr>
                        <a:t>1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590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marR="482600">
                        <a:lnSpc>
                          <a:spcPts val="1310"/>
                        </a:lnSpc>
                      </a:pPr>
                      <a:r>
                        <a:rPr sz="950" spc="105" dirty="0">
                          <a:latin typeface="Bookman Old Style"/>
                          <a:cs typeface="Bookman Old Style"/>
                        </a:rPr>
                        <a:t>Seminario</a:t>
                      </a:r>
                      <a:r>
                        <a:rPr sz="950" spc="5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950" spc="70" dirty="0">
                          <a:latin typeface="Bookman Old Style"/>
                          <a:cs typeface="Bookman Old Style"/>
                        </a:rPr>
                        <a:t>de</a:t>
                      </a:r>
                      <a:r>
                        <a:rPr sz="950" spc="17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950" spc="90" dirty="0">
                          <a:latin typeface="Bookman Old Style"/>
                          <a:cs typeface="Bookman Old Style"/>
                        </a:rPr>
                        <a:t>Formación</a:t>
                      </a:r>
                      <a:r>
                        <a:rPr sz="950" spc="9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950" spc="45" dirty="0">
                          <a:latin typeface="Bookman Old Style"/>
                          <a:cs typeface="Bookman Old Style"/>
                        </a:rPr>
                        <a:t>de </a:t>
                      </a:r>
                      <a:r>
                        <a:rPr sz="950" spc="90" dirty="0">
                          <a:latin typeface="Bookman Old Style"/>
                          <a:cs typeface="Bookman Old Style"/>
                        </a:rPr>
                        <a:t>Auxiliares</a:t>
                      </a:r>
                      <a:r>
                        <a:rPr sz="950" spc="8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950" spc="70" dirty="0">
                          <a:latin typeface="Bookman Old Style"/>
                          <a:cs typeface="Bookman Old Style"/>
                        </a:rPr>
                        <a:t>de</a:t>
                      </a:r>
                      <a:r>
                        <a:rPr sz="950" spc="16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950" spc="95" dirty="0">
                          <a:latin typeface="Bookman Old Style"/>
                          <a:cs typeface="Bookman Old Style"/>
                        </a:rPr>
                        <a:t>Enfermería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23495" algn="r">
                        <a:lnSpc>
                          <a:spcPct val="100000"/>
                        </a:lnSpc>
                      </a:pPr>
                      <a:r>
                        <a:rPr sz="950" spc="65" dirty="0">
                          <a:latin typeface="Bookman Old Style"/>
                          <a:cs typeface="Bookman Old Style"/>
                        </a:rPr>
                        <a:t>27,585.00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</a:txBody>
                  <a:tcPr marL="0" marR="0" marT="317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23495" algn="r">
                        <a:lnSpc>
                          <a:spcPct val="100000"/>
                        </a:lnSpc>
                      </a:pPr>
                      <a:r>
                        <a:rPr sz="950" spc="65" dirty="0">
                          <a:latin typeface="Bookman Old Style"/>
                          <a:cs typeface="Bookman Old Style"/>
                        </a:rPr>
                        <a:t>31,089.73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</a:txBody>
                  <a:tcPr marL="0" marR="0" marT="317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15875" algn="r">
                        <a:lnSpc>
                          <a:spcPct val="100000"/>
                        </a:lnSpc>
                      </a:pPr>
                      <a:r>
                        <a:rPr sz="850" dirty="0">
                          <a:solidFill>
                            <a:srgbClr val="FF0000"/>
                          </a:solidFill>
                          <a:latin typeface="Bookman Old Style"/>
                          <a:cs typeface="Bookman Old Style"/>
                        </a:rPr>
                        <a:t>-</a:t>
                      </a:r>
                      <a:r>
                        <a:rPr sz="850" spc="40" dirty="0">
                          <a:solidFill>
                            <a:srgbClr val="FF0000"/>
                          </a:solidFill>
                          <a:latin typeface="Bookman Old Style"/>
                          <a:cs typeface="Bookman Old Style"/>
                        </a:rPr>
                        <a:t>3,504.73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590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9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850" spc="15" dirty="0">
                          <a:latin typeface="Bookman Old Style"/>
                          <a:cs typeface="Bookman Old Style"/>
                        </a:rPr>
                        <a:t>2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546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50" spc="105" dirty="0">
                          <a:latin typeface="Bookman Old Style"/>
                          <a:cs typeface="Bookman Old Style"/>
                        </a:rPr>
                        <a:t>Seminario</a:t>
                      </a:r>
                      <a:r>
                        <a:rPr sz="950" spc="5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950" spc="70" dirty="0">
                          <a:latin typeface="Bookman Old Style"/>
                          <a:cs typeface="Bookman Old Style"/>
                        </a:rPr>
                        <a:t>de</a:t>
                      </a:r>
                      <a:r>
                        <a:rPr sz="950" spc="17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950" spc="90" dirty="0">
                          <a:latin typeface="Bookman Old Style"/>
                          <a:cs typeface="Bookman Old Style"/>
                        </a:rPr>
                        <a:t>Formación</a:t>
                      </a:r>
                      <a:r>
                        <a:rPr sz="950" spc="9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950" spc="45" dirty="0">
                          <a:latin typeface="Bookman Old Style"/>
                          <a:cs typeface="Bookman Old Style"/>
                        </a:rPr>
                        <a:t>de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950" spc="90" dirty="0">
                          <a:latin typeface="Bookman Old Style"/>
                          <a:cs typeface="Bookman Old Style"/>
                        </a:rPr>
                        <a:t>Auxiliares</a:t>
                      </a:r>
                      <a:r>
                        <a:rPr sz="950" spc="8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950" spc="70" dirty="0">
                          <a:latin typeface="Bookman Old Style"/>
                          <a:cs typeface="Bookman Old Style"/>
                        </a:rPr>
                        <a:t>de</a:t>
                      </a:r>
                      <a:r>
                        <a:rPr sz="950" spc="16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950" spc="95" dirty="0">
                          <a:latin typeface="Bookman Old Style"/>
                          <a:cs typeface="Bookman Old Style"/>
                        </a:rPr>
                        <a:t>Farmacia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15875" algn="r">
                        <a:lnSpc>
                          <a:spcPct val="100000"/>
                        </a:lnSpc>
                      </a:pPr>
                      <a:r>
                        <a:rPr sz="850" spc="45" dirty="0">
                          <a:latin typeface="Bookman Old Style"/>
                          <a:cs typeface="Bookman Old Style"/>
                        </a:rPr>
                        <a:t>400.00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546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15875" algn="r">
                        <a:lnSpc>
                          <a:spcPct val="100000"/>
                        </a:lnSpc>
                      </a:pPr>
                      <a:r>
                        <a:rPr sz="850" spc="45" dirty="0">
                          <a:latin typeface="Bookman Old Style"/>
                          <a:cs typeface="Bookman Old Style"/>
                        </a:rPr>
                        <a:t>100.00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546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15875" algn="r">
                        <a:lnSpc>
                          <a:spcPct val="100000"/>
                        </a:lnSpc>
                      </a:pPr>
                      <a:r>
                        <a:rPr sz="850" spc="45" dirty="0">
                          <a:latin typeface="Bookman Old Style"/>
                          <a:cs typeface="Bookman Old Style"/>
                        </a:rPr>
                        <a:t>300.00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546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850" spc="15" dirty="0">
                          <a:latin typeface="Bookman Old Style"/>
                          <a:cs typeface="Bookman Old Style"/>
                        </a:rPr>
                        <a:t>3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546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50" spc="105" dirty="0">
                          <a:latin typeface="Bookman Old Style"/>
                          <a:cs typeface="Bookman Old Style"/>
                        </a:rPr>
                        <a:t>Seminario</a:t>
                      </a:r>
                      <a:r>
                        <a:rPr sz="950" spc="4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950" spc="90" dirty="0">
                          <a:latin typeface="Bookman Old Style"/>
                          <a:cs typeface="Bookman Old Style"/>
                        </a:rPr>
                        <a:t>Formador</a:t>
                      </a:r>
                      <a:r>
                        <a:rPr sz="950" spc="1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950" spc="35" dirty="0">
                          <a:latin typeface="Bookman Old Style"/>
                          <a:cs typeface="Bookman Old Style"/>
                        </a:rPr>
                        <a:t>de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950" spc="85" dirty="0">
                          <a:latin typeface="Bookman Old Style"/>
                          <a:cs typeface="Bookman Old Style"/>
                        </a:rPr>
                        <a:t>Formadores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22860" algn="r">
                        <a:lnSpc>
                          <a:spcPct val="100000"/>
                        </a:lnSpc>
                      </a:pPr>
                      <a:r>
                        <a:rPr sz="950" spc="65" dirty="0">
                          <a:latin typeface="Bookman Old Style"/>
                          <a:cs typeface="Bookman Old Style"/>
                        </a:rPr>
                        <a:t>390.00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22860" algn="r">
                        <a:lnSpc>
                          <a:spcPct val="100000"/>
                        </a:lnSpc>
                      </a:pPr>
                      <a:r>
                        <a:rPr sz="950" spc="65" dirty="0">
                          <a:latin typeface="Bookman Old Style"/>
                          <a:cs typeface="Bookman Old Style"/>
                        </a:rPr>
                        <a:t>97.50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15875" algn="r">
                        <a:lnSpc>
                          <a:spcPct val="100000"/>
                        </a:lnSpc>
                      </a:pPr>
                      <a:r>
                        <a:rPr sz="850" spc="45" dirty="0">
                          <a:latin typeface="Bookman Old Style"/>
                          <a:cs typeface="Bookman Old Style"/>
                        </a:rPr>
                        <a:t>292.50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546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50" spc="15" dirty="0">
                          <a:latin typeface="Bookman Old Style"/>
                          <a:cs typeface="Bookman Old Style"/>
                        </a:rPr>
                        <a:t>4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50" spc="75" dirty="0">
                          <a:latin typeface="Bookman Old Style"/>
                          <a:cs typeface="Bookman Old Style"/>
                        </a:rPr>
                        <a:t>Ingles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50" spc="65" dirty="0">
                          <a:latin typeface="Bookman Old Style"/>
                          <a:cs typeface="Bookman Old Style"/>
                        </a:rPr>
                        <a:t>1,845.00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50" spc="65" dirty="0">
                          <a:latin typeface="Bookman Old Style"/>
                          <a:cs typeface="Bookman Old Style"/>
                        </a:rPr>
                        <a:t>461.25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50" spc="40" dirty="0">
                          <a:latin typeface="Bookman Old Style"/>
                          <a:cs typeface="Bookman Old Style"/>
                        </a:rPr>
                        <a:t>1,383.75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850" spc="15" dirty="0">
                          <a:latin typeface="Bookman Old Style"/>
                          <a:cs typeface="Bookman Old Style"/>
                        </a:rPr>
                        <a:t>5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546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50" spc="85" dirty="0">
                          <a:latin typeface="Bookman Old Style"/>
                          <a:cs typeface="Bookman Old Style"/>
                        </a:rPr>
                        <a:t>ASISTENTE</a:t>
                      </a:r>
                      <a:r>
                        <a:rPr sz="950" spc="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950" spc="100" dirty="0">
                          <a:latin typeface="Bookman Old Style"/>
                          <a:cs typeface="Bookman Old Style"/>
                        </a:rPr>
                        <a:t>CONTABLE</a:t>
                      </a:r>
                      <a:r>
                        <a:rPr sz="950" spc="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950" spc="15" dirty="0">
                          <a:latin typeface="Bookman Old Style"/>
                          <a:cs typeface="Bookman Old Style"/>
                        </a:rPr>
                        <a:t>-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950" spc="110" dirty="0">
                          <a:latin typeface="Bookman Old Style"/>
                          <a:cs typeface="Bookman Old Style"/>
                        </a:rPr>
                        <a:t>Remuneraciones</a:t>
                      </a:r>
                      <a:r>
                        <a:rPr sz="950" spc="8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950" spc="80" dirty="0">
                          <a:latin typeface="Bookman Old Style"/>
                          <a:cs typeface="Bookman Old Style"/>
                        </a:rPr>
                        <a:t>y</a:t>
                      </a:r>
                      <a:r>
                        <a:rPr sz="950" spc="6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950" spc="85" dirty="0">
                          <a:latin typeface="Bookman Old Style"/>
                          <a:cs typeface="Bookman Old Style"/>
                        </a:rPr>
                        <a:t>Nominas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23495" algn="r">
                        <a:lnSpc>
                          <a:spcPct val="100000"/>
                        </a:lnSpc>
                      </a:pPr>
                      <a:r>
                        <a:rPr sz="950" spc="65" dirty="0">
                          <a:latin typeface="Bookman Old Style"/>
                          <a:cs typeface="Bookman Old Style"/>
                        </a:rPr>
                        <a:t>1,400.00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22860" algn="r">
                        <a:lnSpc>
                          <a:spcPct val="100000"/>
                        </a:lnSpc>
                      </a:pPr>
                      <a:r>
                        <a:rPr sz="950" spc="65" dirty="0">
                          <a:latin typeface="Bookman Old Style"/>
                          <a:cs typeface="Bookman Old Style"/>
                        </a:rPr>
                        <a:t>830.00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15875" algn="r">
                        <a:lnSpc>
                          <a:spcPct val="100000"/>
                        </a:lnSpc>
                      </a:pPr>
                      <a:r>
                        <a:rPr sz="850" spc="45" dirty="0">
                          <a:latin typeface="Bookman Old Style"/>
                          <a:cs typeface="Bookman Old Style"/>
                        </a:rPr>
                        <a:t>570.00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546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850" spc="15" dirty="0">
                          <a:latin typeface="Bookman Old Style"/>
                          <a:cs typeface="Bookman Old Style"/>
                        </a:rPr>
                        <a:t>6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950" spc="90" dirty="0">
                          <a:latin typeface="Bookman Old Style"/>
                          <a:cs typeface="Bookman Old Style"/>
                        </a:rPr>
                        <a:t>Pequeños</a:t>
                      </a:r>
                      <a:r>
                        <a:rPr sz="950" spc="1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950" spc="75" dirty="0">
                          <a:latin typeface="Bookman Old Style"/>
                          <a:cs typeface="Bookman Old Style"/>
                        </a:rPr>
                        <a:t>Avales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</a:txBody>
                  <a:tcPr marL="0" marR="0" marT="742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15875" algn="r">
                        <a:lnSpc>
                          <a:spcPct val="100000"/>
                        </a:lnSpc>
                      </a:pPr>
                      <a:r>
                        <a:rPr sz="850" spc="40" dirty="0">
                          <a:latin typeface="Bookman Old Style"/>
                          <a:cs typeface="Bookman Old Style"/>
                        </a:rPr>
                        <a:t>2,448.00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15875" algn="r">
                        <a:lnSpc>
                          <a:spcPct val="100000"/>
                        </a:lnSpc>
                      </a:pPr>
                      <a:r>
                        <a:rPr sz="850" spc="45" dirty="0">
                          <a:latin typeface="Bookman Old Style"/>
                          <a:cs typeface="Bookman Old Style"/>
                        </a:rPr>
                        <a:t>612.00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15875" algn="r">
                        <a:lnSpc>
                          <a:spcPct val="100000"/>
                        </a:lnSpc>
                      </a:pPr>
                      <a:r>
                        <a:rPr sz="850" spc="40" dirty="0">
                          <a:latin typeface="Bookman Old Style"/>
                          <a:cs typeface="Bookman Old Style"/>
                        </a:rPr>
                        <a:t>1,836.00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850" spc="15" dirty="0">
                          <a:latin typeface="Bookman Old Style"/>
                          <a:cs typeface="Bookman Old Style"/>
                        </a:rPr>
                        <a:t>7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546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50" spc="85" dirty="0">
                          <a:latin typeface="Bookman Old Style"/>
                          <a:cs typeface="Bookman Old Style"/>
                        </a:rPr>
                        <a:t>Aprendizaje</a:t>
                      </a:r>
                      <a:r>
                        <a:rPr sz="950" spc="15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950" spc="70" dirty="0">
                          <a:latin typeface="Bookman Old Style"/>
                          <a:cs typeface="Bookman Old Style"/>
                        </a:rPr>
                        <a:t>basico</a:t>
                      </a:r>
                      <a:r>
                        <a:rPr sz="950" spc="4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950" spc="70" dirty="0">
                          <a:latin typeface="Bookman Old Style"/>
                          <a:cs typeface="Bookman Old Style"/>
                        </a:rPr>
                        <a:t>de</a:t>
                      </a:r>
                      <a:r>
                        <a:rPr sz="950" spc="15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950" spc="85" dirty="0">
                          <a:latin typeface="Bookman Old Style"/>
                          <a:cs typeface="Bookman Old Style"/>
                        </a:rPr>
                        <a:t>la</a:t>
                      </a:r>
                      <a:r>
                        <a:rPr sz="950" spc="9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950" spc="90" dirty="0">
                          <a:latin typeface="Bookman Old Style"/>
                          <a:cs typeface="Bookman Old Style"/>
                        </a:rPr>
                        <a:t>lengua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950" spc="70" dirty="0">
                          <a:latin typeface="Bookman Old Style"/>
                          <a:cs typeface="Bookman Old Style"/>
                        </a:rPr>
                        <a:t>de</a:t>
                      </a:r>
                      <a:r>
                        <a:rPr sz="950" spc="16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950" spc="105" dirty="0">
                          <a:latin typeface="Bookman Old Style"/>
                          <a:cs typeface="Bookman Old Style"/>
                        </a:rPr>
                        <a:t>señas</a:t>
                      </a:r>
                      <a:r>
                        <a:rPr sz="950" spc="85" dirty="0">
                          <a:latin typeface="Bookman Old Style"/>
                          <a:cs typeface="Bookman Old Style"/>
                        </a:rPr>
                        <a:t> ecuatoriana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22860" algn="r">
                        <a:lnSpc>
                          <a:spcPct val="100000"/>
                        </a:lnSpc>
                      </a:pPr>
                      <a:r>
                        <a:rPr sz="950" spc="65" dirty="0">
                          <a:latin typeface="Bookman Old Style"/>
                          <a:cs typeface="Bookman Old Style"/>
                        </a:rPr>
                        <a:t>880.00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15875" algn="r">
                        <a:lnSpc>
                          <a:spcPct val="100000"/>
                        </a:lnSpc>
                      </a:pPr>
                      <a:r>
                        <a:rPr sz="850" spc="45" dirty="0">
                          <a:latin typeface="Bookman Old Style"/>
                          <a:cs typeface="Bookman Old Style"/>
                        </a:rPr>
                        <a:t>220.00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546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15875" algn="r">
                        <a:lnSpc>
                          <a:spcPct val="100000"/>
                        </a:lnSpc>
                      </a:pPr>
                      <a:r>
                        <a:rPr sz="850" spc="45" dirty="0">
                          <a:latin typeface="Bookman Old Style"/>
                          <a:cs typeface="Bookman Old Style"/>
                        </a:rPr>
                        <a:t>660.00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546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50" spc="15" dirty="0">
                          <a:latin typeface="Bookman Old Style"/>
                          <a:cs typeface="Bookman Old Style"/>
                        </a:rPr>
                        <a:t>8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50" spc="80" dirty="0">
                          <a:latin typeface="Bookman Old Style"/>
                          <a:cs typeface="Bookman Old Style"/>
                        </a:rPr>
                        <a:t>ENFERMERIA</a:t>
                      </a:r>
                      <a:r>
                        <a:rPr sz="950" spc="8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950" spc="60" dirty="0">
                          <a:latin typeface="Bookman Old Style"/>
                          <a:cs typeface="Bookman Old Style"/>
                        </a:rPr>
                        <a:t>2024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50" spc="65" dirty="0">
                          <a:latin typeface="Bookman Old Style"/>
                          <a:cs typeface="Bookman Old Style"/>
                        </a:rPr>
                        <a:t>18,080.00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50" spc="65" dirty="0">
                          <a:latin typeface="Bookman Old Style"/>
                          <a:cs typeface="Bookman Old Style"/>
                        </a:rPr>
                        <a:t>1,808.00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50" spc="40" dirty="0">
                          <a:latin typeface="Bookman Old Style"/>
                          <a:cs typeface="Bookman Old Style"/>
                        </a:rPr>
                        <a:t>16,272.00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50" spc="40" dirty="0">
                          <a:latin typeface="Bookman Old Style"/>
                          <a:cs typeface="Bookman Old Style"/>
                        </a:rPr>
                        <a:t>3,616.00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50" spc="15" dirty="0">
                          <a:latin typeface="Bookman Old Style"/>
                          <a:cs typeface="Bookman Old Style"/>
                        </a:rPr>
                        <a:t>9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50" spc="85" dirty="0">
                          <a:latin typeface="Bookman Old Style"/>
                          <a:cs typeface="Bookman Old Style"/>
                        </a:rPr>
                        <a:t>INGLES</a:t>
                      </a:r>
                      <a:r>
                        <a:rPr sz="950" spc="7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950" spc="75" dirty="0">
                          <a:latin typeface="Bookman Old Style"/>
                          <a:cs typeface="Bookman Old Style"/>
                        </a:rPr>
                        <a:t>B1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50" spc="65" dirty="0">
                          <a:latin typeface="Bookman Old Style"/>
                          <a:cs typeface="Bookman Old Style"/>
                        </a:rPr>
                        <a:t>3,710.00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50" spc="65" dirty="0">
                          <a:latin typeface="Bookman Old Style"/>
                          <a:cs typeface="Bookman Old Style"/>
                        </a:rPr>
                        <a:t>7,611.00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50" dirty="0">
                          <a:solidFill>
                            <a:srgbClr val="FF0000"/>
                          </a:solidFill>
                          <a:latin typeface="Bookman Old Style"/>
                          <a:cs typeface="Bookman Old Style"/>
                        </a:rPr>
                        <a:t>-</a:t>
                      </a:r>
                      <a:r>
                        <a:rPr sz="850" spc="40" dirty="0">
                          <a:solidFill>
                            <a:srgbClr val="FF0000"/>
                          </a:solidFill>
                          <a:latin typeface="Bookman Old Style"/>
                          <a:cs typeface="Bookman Old Style"/>
                        </a:rPr>
                        <a:t>3,901.00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50" spc="45" dirty="0">
                          <a:latin typeface="Bookman Old Style"/>
                          <a:cs typeface="Bookman Old Style"/>
                        </a:rPr>
                        <a:t>742.00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50" spc="35" dirty="0">
                          <a:latin typeface="Bookman Old Style"/>
                          <a:cs typeface="Bookman Old Style"/>
                        </a:rPr>
                        <a:t>10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50" spc="85" dirty="0">
                          <a:latin typeface="Bookman Old Style"/>
                          <a:cs typeface="Bookman Old Style"/>
                        </a:rPr>
                        <a:t>INGLES</a:t>
                      </a:r>
                      <a:r>
                        <a:rPr sz="950" spc="7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950" spc="75" dirty="0">
                          <a:latin typeface="Bookman Old Style"/>
                          <a:cs typeface="Bookman Old Style"/>
                        </a:rPr>
                        <a:t>B2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50" spc="65" dirty="0">
                          <a:latin typeface="Bookman Old Style"/>
                          <a:cs typeface="Bookman Old Style"/>
                        </a:rPr>
                        <a:t>4,300.00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50" spc="65" dirty="0">
                          <a:latin typeface="Bookman Old Style"/>
                          <a:cs typeface="Bookman Old Style"/>
                        </a:rPr>
                        <a:t>430.00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50" spc="40" dirty="0">
                          <a:latin typeface="Bookman Old Style"/>
                          <a:cs typeface="Bookman Old Style"/>
                        </a:rPr>
                        <a:t>3,870.00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50" spc="45" dirty="0">
                          <a:latin typeface="Bookman Old Style"/>
                          <a:cs typeface="Bookman Old Style"/>
                        </a:rPr>
                        <a:t>860.00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50" spc="35" dirty="0">
                          <a:latin typeface="Bookman Old Style"/>
                          <a:cs typeface="Bookman Old Style"/>
                        </a:rPr>
                        <a:t>11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50" spc="85" dirty="0">
                          <a:latin typeface="Bookman Old Style"/>
                          <a:cs typeface="Bookman Old Style"/>
                        </a:rPr>
                        <a:t>INGLES</a:t>
                      </a:r>
                      <a:r>
                        <a:rPr sz="950" spc="7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950" spc="65" dirty="0">
                          <a:latin typeface="Bookman Old Style"/>
                          <a:cs typeface="Bookman Old Style"/>
                        </a:rPr>
                        <a:t>A1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50" spc="65" dirty="0">
                          <a:latin typeface="Bookman Old Style"/>
                          <a:cs typeface="Bookman Old Style"/>
                        </a:rPr>
                        <a:t>6,250.00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50" spc="65" dirty="0">
                          <a:latin typeface="Bookman Old Style"/>
                          <a:cs typeface="Bookman Old Style"/>
                        </a:rPr>
                        <a:t>625.00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50" spc="40" dirty="0">
                          <a:latin typeface="Bookman Old Style"/>
                          <a:cs typeface="Bookman Old Style"/>
                        </a:rPr>
                        <a:t>5,625.00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50" spc="40" dirty="0">
                          <a:latin typeface="Bookman Old Style"/>
                          <a:cs typeface="Bookman Old Style"/>
                        </a:rPr>
                        <a:t>1,250.00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50" spc="35" dirty="0">
                          <a:latin typeface="Bookman Old Style"/>
                          <a:cs typeface="Bookman Old Style"/>
                        </a:rPr>
                        <a:t>12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50" spc="85" dirty="0">
                          <a:latin typeface="Bookman Old Style"/>
                          <a:cs typeface="Bookman Old Style"/>
                        </a:rPr>
                        <a:t>INGLES</a:t>
                      </a:r>
                      <a:r>
                        <a:rPr sz="950" spc="7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950" spc="90" dirty="0">
                          <a:latin typeface="Bookman Old Style"/>
                          <a:cs typeface="Bookman Old Style"/>
                        </a:rPr>
                        <a:t>A1</a:t>
                      </a:r>
                      <a:r>
                        <a:rPr sz="950" spc="4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950" spc="65" dirty="0">
                          <a:latin typeface="Bookman Old Style"/>
                          <a:cs typeface="Bookman Old Style"/>
                        </a:rPr>
                        <a:t>- </a:t>
                      </a:r>
                      <a:r>
                        <a:rPr sz="950" spc="60" dirty="0">
                          <a:latin typeface="Bookman Old Style"/>
                          <a:cs typeface="Bookman Old Style"/>
                        </a:rPr>
                        <a:t>2024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50" spc="65" dirty="0">
                          <a:latin typeface="Bookman Old Style"/>
                          <a:cs typeface="Bookman Old Style"/>
                        </a:rPr>
                        <a:t>5,100.00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50" spc="65" dirty="0">
                          <a:latin typeface="Bookman Old Style"/>
                          <a:cs typeface="Bookman Old Style"/>
                        </a:rPr>
                        <a:t>2,310.00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50" spc="40" dirty="0">
                          <a:latin typeface="Bookman Old Style"/>
                          <a:cs typeface="Bookman Old Style"/>
                        </a:rPr>
                        <a:t>2,790.00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50" spc="40" dirty="0">
                          <a:latin typeface="Bookman Old Style"/>
                          <a:cs typeface="Bookman Old Style"/>
                        </a:rPr>
                        <a:t>1,020.00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50" spc="35" dirty="0">
                          <a:latin typeface="Bookman Old Style"/>
                          <a:cs typeface="Bookman Old Style"/>
                        </a:rPr>
                        <a:t>13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50" spc="85" dirty="0">
                          <a:latin typeface="Bookman Old Style"/>
                          <a:cs typeface="Bookman Old Style"/>
                        </a:rPr>
                        <a:t>INGLES</a:t>
                      </a:r>
                      <a:r>
                        <a:rPr sz="950" spc="7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950" spc="75" dirty="0">
                          <a:latin typeface="Bookman Old Style"/>
                          <a:cs typeface="Bookman Old Style"/>
                        </a:rPr>
                        <a:t>A1-</a:t>
                      </a:r>
                      <a:r>
                        <a:rPr sz="950" spc="55" dirty="0">
                          <a:latin typeface="Bookman Old Style"/>
                          <a:cs typeface="Bookman Old Style"/>
                        </a:rPr>
                        <a:t>I </a:t>
                      </a:r>
                      <a:r>
                        <a:rPr sz="950" spc="65" dirty="0">
                          <a:latin typeface="Bookman Old Style"/>
                          <a:cs typeface="Bookman Old Style"/>
                        </a:rPr>
                        <a:t>- </a:t>
                      </a:r>
                      <a:r>
                        <a:rPr sz="950" spc="60" dirty="0">
                          <a:latin typeface="Bookman Old Style"/>
                          <a:cs typeface="Bookman Old Style"/>
                        </a:rPr>
                        <a:t>2024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50" spc="65" dirty="0">
                          <a:latin typeface="Bookman Old Style"/>
                          <a:cs typeface="Bookman Old Style"/>
                        </a:rPr>
                        <a:t>2,100.00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50" spc="65" dirty="0">
                          <a:latin typeface="Bookman Old Style"/>
                          <a:cs typeface="Bookman Old Style"/>
                        </a:rPr>
                        <a:t>210.00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50" spc="40" dirty="0">
                          <a:latin typeface="Bookman Old Style"/>
                          <a:cs typeface="Bookman Old Style"/>
                        </a:rPr>
                        <a:t>1,890.00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50" spc="45" dirty="0">
                          <a:latin typeface="Bookman Old Style"/>
                          <a:cs typeface="Bookman Old Style"/>
                        </a:rPr>
                        <a:t>420.00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50" spc="35" dirty="0">
                          <a:latin typeface="Bookman Old Style"/>
                          <a:cs typeface="Bookman Old Style"/>
                        </a:rPr>
                        <a:t>14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50" spc="85" dirty="0">
                          <a:latin typeface="Bookman Old Style"/>
                          <a:cs typeface="Bookman Old Style"/>
                        </a:rPr>
                        <a:t>INGLES</a:t>
                      </a:r>
                      <a:r>
                        <a:rPr sz="950" spc="7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950" spc="90" dirty="0">
                          <a:latin typeface="Bookman Old Style"/>
                          <a:cs typeface="Bookman Old Style"/>
                        </a:rPr>
                        <a:t>A2</a:t>
                      </a:r>
                      <a:r>
                        <a:rPr sz="950" spc="4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950" spc="65" dirty="0">
                          <a:latin typeface="Bookman Old Style"/>
                          <a:cs typeface="Bookman Old Style"/>
                        </a:rPr>
                        <a:t>- </a:t>
                      </a:r>
                      <a:r>
                        <a:rPr sz="950" spc="60" dirty="0">
                          <a:latin typeface="Bookman Old Style"/>
                          <a:cs typeface="Bookman Old Style"/>
                        </a:rPr>
                        <a:t>2024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50" spc="65" dirty="0">
                          <a:latin typeface="Bookman Old Style"/>
                          <a:cs typeface="Bookman Old Style"/>
                        </a:rPr>
                        <a:t>4,850.00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50" spc="65" dirty="0">
                          <a:latin typeface="Bookman Old Style"/>
                          <a:cs typeface="Bookman Old Style"/>
                        </a:rPr>
                        <a:t>2,285.00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50" spc="40" dirty="0">
                          <a:latin typeface="Bookman Old Style"/>
                          <a:cs typeface="Bookman Old Style"/>
                        </a:rPr>
                        <a:t>2,565.00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50" spc="45" dirty="0">
                          <a:latin typeface="Bookman Old Style"/>
                          <a:cs typeface="Bookman Old Style"/>
                        </a:rPr>
                        <a:t>970.00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8890" algn="ctr">
                        <a:lnSpc>
                          <a:spcPct val="100000"/>
                        </a:lnSpc>
                      </a:pPr>
                      <a:r>
                        <a:rPr sz="850" spc="35" dirty="0">
                          <a:latin typeface="Bookman Old Style"/>
                          <a:cs typeface="Bookman Old Style"/>
                        </a:rPr>
                        <a:t>15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546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50" spc="120" dirty="0">
                          <a:latin typeface="Bookman Old Style"/>
                          <a:cs typeface="Bookman Old Style"/>
                        </a:rPr>
                        <a:t>CURSO</a:t>
                      </a:r>
                      <a:r>
                        <a:rPr sz="950" spc="7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950" spc="105" dirty="0">
                          <a:latin typeface="Bookman Old Style"/>
                          <a:cs typeface="Bookman Old Style"/>
                        </a:rPr>
                        <a:t>FORMADOR</a:t>
                      </a:r>
                      <a:r>
                        <a:rPr sz="950" spc="9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950" spc="85" dirty="0">
                          <a:latin typeface="Bookman Old Style"/>
                          <a:cs typeface="Bookman Old Style"/>
                        </a:rPr>
                        <a:t>DE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950" spc="100" dirty="0">
                          <a:latin typeface="Bookman Old Style"/>
                          <a:cs typeface="Bookman Old Style"/>
                        </a:rPr>
                        <a:t>FORMADORES </a:t>
                      </a:r>
                      <a:r>
                        <a:rPr sz="950" spc="60" dirty="0">
                          <a:latin typeface="Bookman Old Style"/>
                          <a:cs typeface="Bookman Old Style"/>
                        </a:rPr>
                        <a:t>2024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23495" algn="r">
                        <a:lnSpc>
                          <a:spcPct val="100000"/>
                        </a:lnSpc>
                      </a:pPr>
                      <a:r>
                        <a:rPr sz="950" spc="65" dirty="0">
                          <a:latin typeface="Bookman Old Style"/>
                          <a:cs typeface="Bookman Old Style"/>
                        </a:rPr>
                        <a:t>1,295.00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22860" algn="r">
                        <a:lnSpc>
                          <a:spcPct val="100000"/>
                        </a:lnSpc>
                      </a:pPr>
                      <a:r>
                        <a:rPr sz="950" spc="65" dirty="0">
                          <a:latin typeface="Bookman Old Style"/>
                          <a:cs typeface="Bookman Old Style"/>
                        </a:rPr>
                        <a:t>729.50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15875" algn="r">
                        <a:lnSpc>
                          <a:spcPct val="100000"/>
                        </a:lnSpc>
                      </a:pPr>
                      <a:r>
                        <a:rPr sz="850" spc="45" dirty="0">
                          <a:latin typeface="Bookman Old Style"/>
                          <a:cs typeface="Bookman Old Style"/>
                        </a:rPr>
                        <a:t>565.50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546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15875" algn="r">
                        <a:lnSpc>
                          <a:spcPct val="100000"/>
                        </a:lnSpc>
                      </a:pPr>
                      <a:r>
                        <a:rPr sz="850" spc="45" dirty="0">
                          <a:latin typeface="Bookman Old Style"/>
                          <a:cs typeface="Bookman Old Style"/>
                        </a:rPr>
                        <a:t>259.00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546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8890" algn="ctr">
                        <a:lnSpc>
                          <a:spcPct val="100000"/>
                        </a:lnSpc>
                      </a:pPr>
                      <a:r>
                        <a:rPr sz="850" spc="35" dirty="0">
                          <a:latin typeface="Bookman Old Style"/>
                          <a:cs typeface="Bookman Old Style"/>
                        </a:rPr>
                        <a:t>16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546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50" spc="90" dirty="0">
                          <a:latin typeface="Bookman Old Style"/>
                          <a:cs typeface="Bookman Old Style"/>
                        </a:rPr>
                        <a:t>AUXILIAR FARMACIA</a:t>
                      </a:r>
                      <a:r>
                        <a:rPr sz="950" spc="6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950" spc="80" dirty="0">
                          <a:latin typeface="Bookman Old Style"/>
                          <a:cs typeface="Bookman Old Style"/>
                        </a:rPr>
                        <a:t>PARALELO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950" spc="65" dirty="0">
                          <a:latin typeface="Bookman Old Style"/>
                          <a:cs typeface="Bookman Old Style"/>
                        </a:rPr>
                        <a:t>B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23495" algn="r">
                        <a:lnSpc>
                          <a:spcPct val="100000"/>
                        </a:lnSpc>
                      </a:pPr>
                      <a:r>
                        <a:rPr sz="950" spc="65" dirty="0">
                          <a:latin typeface="Bookman Old Style"/>
                          <a:cs typeface="Bookman Old Style"/>
                        </a:rPr>
                        <a:t>18,200.00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23495" algn="r">
                        <a:lnSpc>
                          <a:spcPct val="100000"/>
                        </a:lnSpc>
                      </a:pPr>
                      <a:r>
                        <a:rPr sz="950" spc="65" dirty="0">
                          <a:latin typeface="Bookman Old Style"/>
                          <a:cs typeface="Bookman Old Style"/>
                        </a:rPr>
                        <a:t>10,770.42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15875" algn="r">
                        <a:lnSpc>
                          <a:spcPct val="100000"/>
                        </a:lnSpc>
                      </a:pPr>
                      <a:r>
                        <a:rPr sz="850" spc="40" dirty="0">
                          <a:latin typeface="Bookman Old Style"/>
                          <a:cs typeface="Bookman Old Style"/>
                        </a:rPr>
                        <a:t>7,429.58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546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15875" algn="r">
                        <a:lnSpc>
                          <a:spcPct val="100000"/>
                        </a:lnSpc>
                      </a:pPr>
                      <a:r>
                        <a:rPr sz="850" spc="40" dirty="0">
                          <a:latin typeface="Bookman Old Style"/>
                          <a:cs typeface="Bookman Old Style"/>
                        </a:rPr>
                        <a:t>3,640.00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546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8890" algn="ctr">
                        <a:lnSpc>
                          <a:spcPct val="100000"/>
                        </a:lnSpc>
                      </a:pPr>
                      <a:r>
                        <a:rPr sz="850" spc="35" dirty="0">
                          <a:latin typeface="Bookman Old Style"/>
                          <a:cs typeface="Bookman Old Style"/>
                        </a:rPr>
                        <a:t>17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546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950" spc="90" dirty="0">
                          <a:latin typeface="Bookman Old Style"/>
                          <a:cs typeface="Bookman Old Style"/>
                        </a:rPr>
                        <a:t>AUXILIAR</a:t>
                      </a:r>
                      <a:r>
                        <a:rPr sz="950" spc="8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950" spc="90" dirty="0">
                          <a:latin typeface="Bookman Old Style"/>
                          <a:cs typeface="Bookman Old Style"/>
                        </a:rPr>
                        <a:t>FARMACIA</a:t>
                      </a:r>
                      <a:r>
                        <a:rPr sz="950" spc="5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950" spc="114" dirty="0">
                          <a:latin typeface="Bookman Old Style"/>
                          <a:cs typeface="Bookman Old Style"/>
                        </a:rPr>
                        <a:t>ON</a:t>
                      </a:r>
                      <a:r>
                        <a:rPr sz="950" spc="6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950" spc="85" dirty="0">
                          <a:latin typeface="Bookman Old Style"/>
                          <a:cs typeface="Bookman Old Style"/>
                        </a:rPr>
                        <a:t>LINE</a:t>
                      </a:r>
                      <a:r>
                        <a:rPr sz="950" spc="15" dirty="0">
                          <a:latin typeface="Bookman Old Style"/>
                          <a:cs typeface="Bookman Old Style"/>
                        </a:rPr>
                        <a:t> -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950" spc="50" dirty="0">
                          <a:latin typeface="Bookman Old Style"/>
                          <a:cs typeface="Bookman Old Style"/>
                        </a:rPr>
                        <a:t>2024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23495" algn="r">
                        <a:lnSpc>
                          <a:spcPct val="100000"/>
                        </a:lnSpc>
                      </a:pPr>
                      <a:r>
                        <a:rPr sz="950" spc="65" dirty="0">
                          <a:latin typeface="Bookman Old Style"/>
                          <a:cs typeface="Bookman Old Style"/>
                        </a:rPr>
                        <a:t>4,995.00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23495" algn="r">
                        <a:lnSpc>
                          <a:spcPct val="100000"/>
                        </a:lnSpc>
                      </a:pPr>
                      <a:r>
                        <a:rPr sz="950" spc="65" dirty="0">
                          <a:latin typeface="Bookman Old Style"/>
                          <a:cs typeface="Bookman Old Style"/>
                        </a:rPr>
                        <a:t>4,009.07</a:t>
                      </a:r>
                      <a:endParaRPr sz="950">
                        <a:latin typeface="Bookman Old Style"/>
                        <a:cs typeface="Bookman Old Style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15875" algn="r">
                        <a:lnSpc>
                          <a:spcPct val="100000"/>
                        </a:lnSpc>
                      </a:pPr>
                      <a:r>
                        <a:rPr sz="850" spc="45" dirty="0">
                          <a:latin typeface="Bookman Old Style"/>
                          <a:cs typeface="Bookman Old Style"/>
                        </a:rPr>
                        <a:t>985.93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546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15875" algn="r">
                        <a:lnSpc>
                          <a:spcPct val="100000"/>
                        </a:lnSpc>
                      </a:pPr>
                      <a:r>
                        <a:rPr sz="850" spc="45" dirty="0">
                          <a:latin typeface="Bookman Old Style"/>
                          <a:cs typeface="Bookman Old Style"/>
                        </a:rPr>
                        <a:t>999.00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546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397088" y="1585471"/>
          <a:ext cx="9474200" cy="478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0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9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8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08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4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800" b="1" spc="280" dirty="0">
                          <a:latin typeface="Bookman Old Style"/>
                          <a:cs typeface="Bookman Old Style"/>
                        </a:rPr>
                        <a:t>ORDEN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21665">
                        <a:lnSpc>
                          <a:spcPct val="100000"/>
                        </a:lnSpc>
                      </a:pPr>
                      <a:r>
                        <a:rPr sz="800" b="1" spc="315" dirty="0">
                          <a:latin typeface="Bookman Old Style"/>
                          <a:cs typeface="Bookman Old Style"/>
                        </a:rPr>
                        <a:t>NOM</a:t>
                      </a:r>
                      <a:r>
                        <a:rPr sz="800" b="1" spc="-1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b="1" spc="265" dirty="0">
                          <a:latin typeface="Bookman Old Style"/>
                          <a:cs typeface="Bookman Old Style"/>
                        </a:rPr>
                        <a:t>BRE</a:t>
                      </a:r>
                      <a:r>
                        <a:rPr sz="800" b="1" spc="16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b="1" spc="330" dirty="0">
                          <a:latin typeface="Bookman Old Style"/>
                          <a:cs typeface="Bookman Old Style"/>
                        </a:rPr>
                        <a:t>SEM</a:t>
                      </a:r>
                      <a:r>
                        <a:rPr sz="800" b="1" spc="-10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b="1" spc="210" dirty="0">
                          <a:latin typeface="Bookman Old Style"/>
                          <a:cs typeface="Bookman Old Style"/>
                        </a:rPr>
                        <a:t>INARIIO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52069" algn="r">
                        <a:lnSpc>
                          <a:spcPct val="100000"/>
                        </a:lnSpc>
                      </a:pPr>
                      <a:r>
                        <a:rPr sz="800" b="1" spc="270" dirty="0">
                          <a:latin typeface="Bookman Old Style"/>
                          <a:cs typeface="Bookman Old Style"/>
                        </a:rPr>
                        <a:t>VALOR</a:t>
                      </a:r>
                      <a:r>
                        <a:rPr sz="800" b="1" spc="9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b="1" spc="260" dirty="0">
                          <a:latin typeface="Bookman Old Style"/>
                          <a:cs typeface="Bookman Old Style"/>
                        </a:rPr>
                        <a:t>INGRESOS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 marR="109220" indent="127635">
                        <a:lnSpc>
                          <a:spcPct val="110700"/>
                        </a:lnSpc>
                        <a:spcBef>
                          <a:spcPts val="880"/>
                        </a:spcBef>
                      </a:pPr>
                      <a:r>
                        <a:rPr sz="800" b="1" spc="280" dirty="0">
                          <a:latin typeface="Bookman Old Style"/>
                          <a:cs typeface="Bookman Old Style"/>
                        </a:rPr>
                        <a:t>EGRESOS </a:t>
                      </a:r>
                      <a:r>
                        <a:rPr sz="800" b="1" spc="245" dirty="0">
                          <a:latin typeface="Bookman Old Style"/>
                          <a:cs typeface="Bookman Old Style"/>
                        </a:rPr>
                        <a:t>REALIZADOS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</a:txBody>
                  <a:tcPr marL="0" marR="0" marT="1117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210" marR="123825" indent="-23495">
                        <a:lnSpc>
                          <a:spcPct val="110700"/>
                        </a:lnSpc>
                        <a:spcBef>
                          <a:spcPts val="880"/>
                        </a:spcBef>
                      </a:pPr>
                      <a:r>
                        <a:rPr sz="800" b="1" spc="280" dirty="0">
                          <a:latin typeface="Bookman Old Style"/>
                          <a:cs typeface="Bookman Old Style"/>
                        </a:rPr>
                        <a:t>RESULTADO </a:t>
                      </a:r>
                      <a:r>
                        <a:rPr sz="800" b="1" spc="285" dirty="0">
                          <a:latin typeface="Bookman Old Style"/>
                          <a:cs typeface="Bookman Old Style"/>
                        </a:rPr>
                        <a:t>DEL</a:t>
                      </a:r>
                      <a:r>
                        <a:rPr sz="800" b="1" spc="16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b="1" spc="285" dirty="0">
                          <a:latin typeface="Bookman Old Style"/>
                          <a:cs typeface="Bookman Old Style"/>
                        </a:rPr>
                        <a:t>CURSO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</a:txBody>
                  <a:tcPr marL="0" marR="0" marT="1117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tc>
                  <a:txBody>
                    <a:bodyPr/>
                    <a:lstStyle/>
                    <a:p>
                      <a:pPr marL="121920" marR="113664">
                        <a:lnSpc>
                          <a:spcPct val="110700"/>
                        </a:lnSpc>
                        <a:spcBef>
                          <a:spcPts val="880"/>
                        </a:spcBef>
                      </a:pPr>
                      <a:r>
                        <a:rPr sz="800" b="1" spc="275" dirty="0">
                          <a:latin typeface="Bookman Old Style"/>
                          <a:cs typeface="Bookman Old Style"/>
                        </a:rPr>
                        <a:t>PORCENTAJE </a:t>
                      </a:r>
                      <a:r>
                        <a:rPr sz="800" b="1" spc="315" dirty="0">
                          <a:latin typeface="Bookman Old Style"/>
                          <a:cs typeface="Bookman Old Style"/>
                        </a:rPr>
                        <a:t>UTM</a:t>
                      </a:r>
                      <a:r>
                        <a:rPr sz="800" b="1" spc="-1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b="1" spc="290" dirty="0">
                          <a:latin typeface="Bookman Old Style"/>
                          <a:cs typeface="Bookman Old Style"/>
                        </a:rPr>
                        <a:t>ACH</a:t>
                      </a:r>
                      <a:r>
                        <a:rPr sz="800" b="1" spc="3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b="1" spc="290" dirty="0">
                          <a:latin typeface="Bookman Old Style"/>
                          <a:cs typeface="Bookman Old Style"/>
                        </a:rPr>
                        <a:t>20%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</a:txBody>
                  <a:tcPr marL="0" marR="0" marT="1117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E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910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700" spc="260" dirty="0">
                          <a:latin typeface="Bookman Old Style"/>
                          <a:cs typeface="Bookman Old Style"/>
                        </a:rPr>
                        <a:t>18</a:t>
                      </a:r>
                      <a:endParaRPr sz="700">
                        <a:latin typeface="Bookman Old Style"/>
                        <a:cs typeface="Bookman Old Style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340" dirty="0">
                          <a:latin typeface="Bookman Old Style"/>
                          <a:cs typeface="Bookman Old Style"/>
                        </a:rPr>
                        <a:t>AUXILIAR</a:t>
                      </a:r>
                      <a:r>
                        <a:rPr sz="800" spc="2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spc="430" dirty="0">
                          <a:latin typeface="Bookman Old Style"/>
                          <a:cs typeface="Bookman Old Style"/>
                        </a:rPr>
                        <a:t>DE</a:t>
                      </a:r>
                      <a:r>
                        <a:rPr sz="800" spc="13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spc="370" dirty="0">
                          <a:latin typeface="Bookman Old Style"/>
                          <a:cs typeface="Bookman Old Style"/>
                        </a:rPr>
                        <a:t>FARMACIA</a:t>
                      </a:r>
                      <a:r>
                        <a:rPr sz="800" spc="18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spc="305" dirty="0">
                          <a:latin typeface="Bookman Old Style"/>
                          <a:cs typeface="Bookman Old Style"/>
                        </a:rPr>
                        <a:t>2024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280" dirty="0">
                          <a:latin typeface="Bookman Old Style"/>
                          <a:cs typeface="Bookman Old Style"/>
                        </a:rPr>
                        <a:t>2,125.00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spc="295" dirty="0">
                          <a:latin typeface="Bookman Old Style"/>
                          <a:cs typeface="Bookman Old Style"/>
                        </a:rPr>
                        <a:t>692.50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700" spc="240" dirty="0">
                          <a:latin typeface="Bookman Old Style"/>
                          <a:cs typeface="Bookman Old Style"/>
                        </a:rPr>
                        <a:t>1,432.50</a:t>
                      </a:r>
                      <a:endParaRPr sz="700">
                        <a:latin typeface="Bookman Old Style"/>
                        <a:cs typeface="Bookman Old Style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700" spc="250" dirty="0">
                          <a:latin typeface="Bookman Old Style"/>
                          <a:cs typeface="Bookman Old Style"/>
                        </a:rPr>
                        <a:t>425.00</a:t>
                      </a:r>
                      <a:endParaRPr sz="700">
                        <a:latin typeface="Bookman Old Style"/>
                        <a:cs typeface="Bookman Old Style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700" spc="260" dirty="0">
                          <a:latin typeface="Bookman Old Style"/>
                          <a:cs typeface="Bookman Old Style"/>
                        </a:rPr>
                        <a:t>19</a:t>
                      </a:r>
                      <a:endParaRPr sz="700">
                        <a:latin typeface="Bookman Old Style"/>
                        <a:cs typeface="Bookman Old Style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800" spc="370" dirty="0">
                          <a:latin typeface="Bookman Old Style"/>
                          <a:cs typeface="Bookman Old Style"/>
                        </a:rPr>
                        <a:t>AVAL</a:t>
                      </a:r>
                      <a:r>
                        <a:rPr sz="800" spc="20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spc="380" dirty="0">
                          <a:latin typeface="Bookman Old Style"/>
                          <a:cs typeface="Bookman Old Style"/>
                        </a:rPr>
                        <a:t>ACADEMICO</a:t>
                      </a:r>
                      <a:r>
                        <a:rPr sz="800" spc="204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spc="360" dirty="0">
                          <a:latin typeface="Bookman Old Style"/>
                          <a:cs typeface="Bookman Old Style"/>
                        </a:rPr>
                        <a:t>CECONDESP-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  <a:p>
                      <a:pPr marL="40640">
                        <a:lnSpc>
                          <a:spcPts val="944"/>
                        </a:lnSpc>
                        <a:spcBef>
                          <a:spcPts val="135"/>
                        </a:spcBef>
                      </a:pPr>
                      <a:r>
                        <a:rPr sz="800" spc="355" dirty="0">
                          <a:latin typeface="Bookman Old Style"/>
                          <a:cs typeface="Bookman Old Style"/>
                        </a:rPr>
                        <a:t>CAMILLERO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30480" algn="r">
                        <a:lnSpc>
                          <a:spcPct val="100000"/>
                        </a:lnSpc>
                      </a:pPr>
                      <a:r>
                        <a:rPr sz="800" spc="295" dirty="0">
                          <a:latin typeface="Bookman Old Style"/>
                          <a:cs typeface="Bookman Old Style"/>
                        </a:rPr>
                        <a:t>500.00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30480" algn="r">
                        <a:lnSpc>
                          <a:spcPct val="100000"/>
                        </a:lnSpc>
                      </a:pPr>
                      <a:r>
                        <a:rPr sz="800" spc="290" dirty="0">
                          <a:latin typeface="Bookman Old Style"/>
                          <a:cs typeface="Bookman Old Style"/>
                        </a:rPr>
                        <a:t>50.00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21590" algn="r">
                        <a:lnSpc>
                          <a:spcPct val="100000"/>
                        </a:lnSpc>
                      </a:pPr>
                      <a:r>
                        <a:rPr sz="700" spc="250" dirty="0">
                          <a:latin typeface="Bookman Old Style"/>
                          <a:cs typeface="Bookman Old Style"/>
                        </a:rPr>
                        <a:t>450.00</a:t>
                      </a:r>
                      <a:endParaRPr sz="700">
                        <a:latin typeface="Bookman Old Style"/>
                        <a:cs typeface="Bookman Old Style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21590" algn="r">
                        <a:lnSpc>
                          <a:spcPct val="100000"/>
                        </a:lnSpc>
                      </a:pPr>
                      <a:r>
                        <a:rPr sz="700" spc="250" dirty="0">
                          <a:latin typeface="Bookman Old Style"/>
                          <a:cs typeface="Bookman Old Style"/>
                        </a:rPr>
                        <a:t>100.00</a:t>
                      </a:r>
                      <a:endParaRPr sz="700">
                        <a:latin typeface="Bookman Old Style"/>
                        <a:cs typeface="Bookman Old Style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700" spc="260" dirty="0">
                          <a:latin typeface="Bookman Old Style"/>
                          <a:cs typeface="Bookman Old Style"/>
                        </a:rPr>
                        <a:t>20</a:t>
                      </a:r>
                      <a:endParaRPr sz="700">
                        <a:latin typeface="Bookman Old Style"/>
                        <a:cs typeface="Bookman Old Style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800" spc="360" dirty="0">
                          <a:latin typeface="Bookman Old Style"/>
                          <a:cs typeface="Bookman Old Style"/>
                        </a:rPr>
                        <a:t>APRENDIZAJE</a:t>
                      </a:r>
                      <a:r>
                        <a:rPr sz="800" spc="14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spc="365" dirty="0">
                          <a:latin typeface="Bookman Old Style"/>
                          <a:cs typeface="Bookman Old Style"/>
                        </a:rPr>
                        <a:t>BASICO</a:t>
                      </a:r>
                      <a:r>
                        <a:rPr sz="800" spc="2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spc="430" dirty="0">
                          <a:latin typeface="Bookman Old Style"/>
                          <a:cs typeface="Bookman Old Style"/>
                        </a:rPr>
                        <a:t>DE</a:t>
                      </a:r>
                      <a:r>
                        <a:rPr sz="800" spc="14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spc="330" dirty="0">
                          <a:latin typeface="Bookman Old Style"/>
                          <a:cs typeface="Bookman Old Style"/>
                        </a:rPr>
                        <a:t>LA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  <a:p>
                      <a:pPr marL="40640">
                        <a:lnSpc>
                          <a:spcPts val="944"/>
                        </a:lnSpc>
                        <a:spcBef>
                          <a:spcPts val="135"/>
                        </a:spcBef>
                      </a:pPr>
                      <a:r>
                        <a:rPr sz="800" spc="395" dirty="0">
                          <a:latin typeface="Bookman Old Style"/>
                          <a:cs typeface="Bookman Old Style"/>
                        </a:rPr>
                        <a:t>LENGUA</a:t>
                      </a:r>
                      <a:r>
                        <a:rPr sz="800" spc="19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spc="430" dirty="0">
                          <a:latin typeface="Bookman Old Style"/>
                          <a:cs typeface="Bookman Old Style"/>
                        </a:rPr>
                        <a:t>DE</a:t>
                      </a:r>
                      <a:r>
                        <a:rPr sz="800" spc="13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spc="370" dirty="0">
                          <a:latin typeface="Bookman Old Style"/>
                          <a:cs typeface="Bookman Old Style"/>
                        </a:rPr>
                        <a:t>SEÑAS</a:t>
                      </a:r>
                      <a:r>
                        <a:rPr sz="800" spc="2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spc="305" dirty="0">
                          <a:latin typeface="Bookman Old Style"/>
                          <a:cs typeface="Bookman Old Style"/>
                        </a:rPr>
                        <a:t>2024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31115" algn="r">
                        <a:lnSpc>
                          <a:spcPct val="100000"/>
                        </a:lnSpc>
                      </a:pPr>
                      <a:r>
                        <a:rPr sz="800" spc="280" dirty="0">
                          <a:latin typeface="Bookman Old Style"/>
                          <a:cs typeface="Bookman Old Style"/>
                        </a:rPr>
                        <a:t>1,290.00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31115" algn="r">
                        <a:lnSpc>
                          <a:spcPct val="100000"/>
                        </a:lnSpc>
                      </a:pPr>
                      <a:r>
                        <a:rPr sz="800" spc="280" dirty="0">
                          <a:latin typeface="Bookman Old Style"/>
                          <a:cs typeface="Bookman Old Style"/>
                        </a:rPr>
                        <a:t>1,129.00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21590" algn="r">
                        <a:lnSpc>
                          <a:spcPct val="100000"/>
                        </a:lnSpc>
                      </a:pPr>
                      <a:r>
                        <a:rPr sz="700" spc="250" dirty="0">
                          <a:latin typeface="Bookman Old Style"/>
                          <a:cs typeface="Bookman Old Style"/>
                        </a:rPr>
                        <a:t>161.00</a:t>
                      </a:r>
                      <a:endParaRPr sz="700">
                        <a:latin typeface="Bookman Old Style"/>
                        <a:cs typeface="Bookman Old Style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21590" algn="r">
                        <a:lnSpc>
                          <a:spcPct val="100000"/>
                        </a:lnSpc>
                      </a:pPr>
                      <a:r>
                        <a:rPr sz="700" spc="250" dirty="0">
                          <a:latin typeface="Bookman Old Style"/>
                          <a:cs typeface="Bookman Old Style"/>
                        </a:rPr>
                        <a:t>258.00</a:t>
                      </a:r>
                      <a:endParaRPr sz="700">
                        <a:latin typeface="Bookman Old Style"/>
                        <a:cs typeface="Bookman Old Style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8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260" dirty="0">
                          <a:latin typeface="Bookman Old Style"/>
                          <a:cs typeface="Bookman Old Style"/>
                        </a:rPr>
                        <a:t>21</a:t>
                      </a:r>
                      <a:endParaRPr sz="7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800" spc="425" dirty="0">
                          <a:latin typeface="Bookman Old Style"/>
                          <a:cs typeface="Bookman Old Style"/>
                        </a:rPr>
                        <a:t>CURSO</a:t>
                      </a:r>
                      <a:r>
                        <a:rPr sz="800" spc="2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spc="385" dirty="0">
                          <a:latin typeface="Bookman Old Style"/>
                          <a:cs typeface="Bookman Old Style"/>
                        </a:rPr>
                        <a:t>DIPLOMADO</a:t>
                      </a:r>
                      <a:r>
                        <a:rPr sz="800" spc="2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spc="350" dirty="0">
                          <a:latin typeface="Bookman Old Style"/>
                          <a:cs typeface="Bookman Old Style"/>
                        </a:rPr>
                        <a:t>EN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  <a:p>
                      <a:pPr marL="40640" marR="501015">
                        <a:lnSpc>
                          <a:spcPct val="114199"/>
                        </a:lnSpc>
                      </a:pPr>
                      <a:r>
                        <a:rPr sz="800" spc="325" dirty="0">
                          <a:latin typeface="Bookman Old Style"/>
                          <a:cs typeface="Bookman Old Style"/>
                        </a:rPr>
                        <a:t>INTELIGENCIA</a:t>
                      </a:r>
                      <a:r>
                        <a:rPr sz="800" spc="22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spc="305" dirty="0">
                          <a:latin typeface="Bookman Old Style"/>
                          <a:cs typeface="Bookman Old Style"/>
                        </a:rPr>
                        <a:t>ARTIFICIAL </a:t>
                      </a:r>
                      <a:r>
                        <a:rPr sz="800" spc="350" dirty="0">
                          <a:latin typeface="Bookman Old Style"/>
                          <a:cs typeface="Bookman Old Style"/>
                        </a:rPr>
                        <a:t>APLICADA</a:t>
                      </a:r>
                      <a:r>
                        <a:rPr sz="800" spc="17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spc="375" dirty="0">
                          <a:latin typeface="Bookman Old Style"/>
                          <a:cs typeface="Bookman Old Style"/>
                        </a:rPr>
                        <a:t>A</a:t>
                      </a:r>
                      <a:r>
                        <a:rPr sz="800" spc="18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spc="360" dirty="0">
                          <a:latin typeface="Bookman Old Style"/>
                          <a:cs typeface="Bookman Old Style"/>
                        </a:rPr>
                        <a:t>LA</a:t>
                      </a:r>
                      <a:r>
                        <a:rPr sz="800" spc="17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spc="375" dirty="0">
                          <a:latin typeface="Bookman Old Style"/>
                          <a:cs typeface="Bookman Old Style"/>
                        </a:rPr>
                        <a:t>EDUCACION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3111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285" dirty="0">
                          <a:latin typeface="Bookman Old Style"/>
                          <a:cs typeface="Bookman Old Style"/>
                        </a:rPr>
                        <a:t>55,280.00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3111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285" dirty="0">
                          <a:latin typeface="Bookman Old Style"/>
                          <a:cs typeface="Bookman Old Style"/>
                        </a:rPr>
                        <a:t>24,517.35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2159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245" dirty="0">
                          <a:latin typeface="Bookman Old Style"/>
                          <a:cs typeface="Bookman Old Style"/>
                        </a:rPr>
                        <a:t>30,762.65</a:t>
                      </a:r>
                      <a:endParaRPr sz="7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2159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245" dirty="0">
                          <a:latin typeface="Bookman Old Style"/>
                          <a:cs typeface="Bookman Old Style"/>
                        </a:rPr>
                        <a:t>11,056.00</a:t>
                      </a:r>
                      <a:endParaRPr sz="7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700" spc="260" dirty="0">
                          <a:latin typeface="Bookman Old Style"/>
                          <a:cs typeface="Bookman Old Style"/>
                        </a:rPr>
                        <a:t>22</a:t>
                      </a:r>
                      <a:endParaRPr sz="700">
                        <a:latin typeface="Bookman Old Style"/>
                        <a:cs typeface="Bookman Old Style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800" spc="425" dirty="0">
                          <a:latin typeface="Bookman Old Style"/>
                          <a:cs typeface="Bookman Old Style"/>
                        </a:rPr>
                        <a:t>CURSO</a:t>
                      </a:r>
                      <a:r>
                        <a:rPr sz="800" spc="2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spc="385" dirty="0">
                          <a:latin typeface="Bookman Old Style"/>
                          <a:cs typeface="Bookman Old Style"/>
                        </a:rPr>
                        <a:t>DIPLOMADO</a:t>
                      </a:r>
                      <a:r>
                        <a:rPr sz="800" spc="2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spc="275" dirty="0">
                          <a:latin typeface="Bookman Old Style"/>
                          <a:cs typeface="Bookman Old Style"/>
                        </a:rPr>
                        <a:t>IA</a:t>
                      </a:r>
                      <a:r>
                        <a:rPr sz="800" spc="19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spc="350" dirty="0">
                          <a:latin typeface="Bookman Old Style"/>
                          <a:cs typeface="Bookman Old Style"/>
                        </a:rPr>
                        <a:t>INTERNO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  <a:p>
                      <a:pPr marL="40640">
                        <a:lnSpc>
                          <a:spcPts val="944"/>
                        </a:lnSpc>
                        <a:spcBef>
                          <a:spcPts val="135"/>
                        </a:spcBef>
                      </a:pPr>
                      <a:r>
                        <a:rPr sz="800" spc="180" dirty="0">
                          <a:latin typeface="Bookman Old Style"/>
                          <a:cs typeface="Bookman Old Style"/>
                        </a:rPr>
                        <a:t>II</a:t>
                      </a:r>
                      <a:r>
                        <a:rPr sz="800" spc="18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spc="375" dirty="0">
                          <a:latin typeface="Bookman Old Style"/>
                          <a:cs typeface="Bookman Old Style"/>
                        </a:rPr>
                        <a:t>MINEDUC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31115" algn="r">
                        <a:lnSpc>
                          <a:spcPct val="100000"/>
                        </a:lnSpc>
                      </a:pPr>
                      <a:r>
                        <a:rPr sz="800" spc="285" dirty="0">
                          <a:latin typeface="Bookman Old Style"/>
                          <a:cs typeface="Bookman Old Style"/>
                        </a:rPr>
                        <a:t>12,945.00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31115" algn="r">
                        <a:lnSpc>
                          <a:spcPct val="100000"/>
                        </a:lnSpc>
                      </a:pPr>
                      <a:r>
                        <a:rPr sz="800" spc="280" dirty="0">
                          <a:latin typeface="Bookman Old Style"/>
                          <a:cs typeface="Bookman Old Style"/>
                        </a:rPr>
                        <a:t>6,527.60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21590" algn="r">
                        <a:lnSpc>
                          <a:spcPct val="100000"/>
                        </a:lnSpc>
                      </a:pPr>
                      <a:r>
                        <a:rPr sz="700" spc="240" dirty="0">
                          <a:latin typeface="Bookman Old Style"/>
                          <a:cs typeface="Bookman Old Style"/>
                        </a:rPr>
                        <a:t>6,417.40</a:t>
                      </a:r>
                      <a:endParaRPr sz="700">
                        <a:latin typeface="Bookman Old Style"/>
                        <a:cs typeface="Bookman Old Style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21590" algn="r">
                        <a:lnSpc>
                          <a:spcPct val="100000"/>
                        </a:lnSpc>
                      </a:pPr>
                      <a:r>
                        <a:rPr sz="700" spc="240" dirty="0">
                          <a:latin typeface="Bookman Old Style"/>
                          <a:cs typeface="Bookman Old Style"/>
                        </a:rPr>
                        <a:t>2,589.00</a:t>
                      </a:r>
                      <a:endParaRPr sz="700">
                        <a:latin typeface="Bookman Old Style"/>
                        <a:cs typeface="Bookman Old Style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700" spc="260" dirty="0">
                          <a:latin typeface="Bookman Old Style"/>
                          <a:cs typeface="Bookman Old Style"/>
                        </a:rPr>
                        <a:t>23</a:t>
                      </a:r>
                      <a:endParaRPr sz="700">
                        <a:latin typeface="Bookman Old Style"/>
                        <a:cs typeface="Bookman Old Style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800" spc="425" dirty="0">
                          <a:latin typeface="Bookman Old Style"/>
                          <a:cs typeface="Bookman Old Style"/>
                        </a:rPr>
                        <a:t>CURSO</a:t>
                      </a:r>
                      <a:r>
                        <a:rPr sz="800" spc="2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spc="385" dirty="0">
                          <a:latin typeface="Bookman Old Style"/>
                          <a:cs typeface="Bookman Old Style"/>
                        </a:rPr>
                        <a:t>DIPLOMADO</a:t>
                      </a:r>
                      <a:r>
                        <a:rPr sz="800" spc="2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spc="370" dirty="0">
                          <a:latin typeface="Bookman Old Style"/>
                          <a:cs typeface="Bookman Old Style"/>
                        </a:rPr>
                        <a:t>EXTERNOS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800" spc="285" dirty="0">
                          <a:latin typeface="Bookman Old Style"/>
                          <a:cs typeface="Bookman Old Style"/>
                        </a:rPr>
                        <a:t>16,990.00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800" spc="280" dirty="0">
                          <a:latin typeface="Bookman Old Style"/>
                          <a:cs typeface="Bookman Old Style"/>
                        </a:rPr>
                        <a:t>7,583.31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700" spc="240" dirty="0">
                          <a:latin typeface="Bookman Old Style"/>
                          <a:cs typeface="Bookman Old Style"/>
                        </a:rPr>
                        <a:t>9,406.69</a:t>
                      </a:r>
                      <a:endParaRPr sz="700">
                        <a:latin typeface="Bookman Old Style"/>
                        <a:cs typeface="Bookman Old Style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700" spc="240" dirty="0">
                          <a:latin typeface="Bookman Old Style"/>
                          <a:cs typeface="Bookman Old Style"/>
                        </a:rPr>
                        <a:t>3,398.00</a:t>
                      </a:r>
                      <a:endParaRPr sz="700">
                        <a:latin typeface="Bookman Old Style"/>
                        <a:cs typeface="Bookman Old Style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700" spc="260" dirty="0">
                          <a:latin typeface="Bookman Old Style"/>
                          <a:cs typeface="Bookman Old Style"/>
                        </a:rPr>
                        <a:t>24</a:t>
                      </a:r>
                      <a:endParaRPr sz="700">
                        <a:latin typeface="Bookman Old Style"/>
                        <a:cs typeface="Bookman Old Style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800" spc="425" dirty="0">
                          <a:latin typeface="Bookman Old Style"/>
                          <a:cs typeface="Bookman Old Style"/>
                        </a:rPr>
                        <a:t>CURSO</a:t>
                      </a:r>
                      <a:r>
                        <a:rPr sz="800" spc="2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spc="385" dirty="0">
                          <a:latin typeface="Bookman Old Style"/>
                          <a:cs typeface="Bookman Old Style"/>
                        </a:rPr>
                        <a:t>DIPLOMADO</a:t>
                      </a:r>
                      <a:r>
                        <a:rPr sz="800" spc="2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spc="375" dirty="0">
                          <a:latin typeface="Bookman Old Style"/>
                          <a:cs typeface="Bookman Old Style"/>
                        </a:rPr>
                        <a:t>EN</a:t>
                      </a:r>
                      <a:r>
                        <a:rPr sz="800" spc="20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spc="250" dirty="0">
                          <a:latin typeface="Bookman Old Style"/>
                          <a:cs typeface="Bookman Old Style"/>
                        </a:rPr>
                        <a:t>IA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  <a:p>
                      <a:pPr marL="40640">
                        <a:lnSpc>
                          <a:spcPts val="944"/>
                        </a:lnSpc>
                        <a:spcBef>
                          <a:spcPts val="135"/>
                        </a:spcBef>
                      </a:pPr>
                      <a:r>
                        <a:rPr sz="800" spc="380" dirty="0">
                          <a:latin typeface="Bookman Old Style"/>
                          <a:cs typeface="Bookman Old Style"/>
                        </a:rPr>
                        <a:t>EXTERNOS</a:t>
                      </a:r>
                      <a:r>
                        <a:rPr sz="800" spc="2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spc="375" dirty="0">
                          <a:latin typeface="Bookman Old Style"/>
                          <a:cs typeface="Bookman Old Style"/>
                        </a:rPr>
                        <a:t>TERCERA</a:t>
                      </a:r>
                      <a:r>
                        <a:rPr sz="800" spc="19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spc="405" dirty="0">
                          <a:latin typeface="Bookman Old Style"/>
                          <a:cs typeface="Bookman Old Style"/>
                        </a:rPr>
                        <a:t>COHORTE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31115" algn="r">
                        <a:lnSpc>
                          <a:spcPct val="100000"/>
                        </a:lnSpc>
                      </a:pPr>
                      <a:r>
                        <a:rPr sz="800" spc="280" dirty="0">
                          <a:latin typeface="Bookman Old Style"/>
                          <a:cs typeface="Bookman Old Style"/>
                        </a:rPr>
                        <a:t>2,610.00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30480" algn="r">
                        <a:lnSpc>
                          <a:spcPct val="100000"/>
                        </a:lnSpc>
                      </a:pPr>
                      <a:r>
                        <a:rPr sz="800" spc="295" dirty="0">
                          <a:latin typeface="Bookman Old Style"/>
                          <a:cs typeface="Bookman Old Style"/>
                        </a:rPr>
                        <a:t>261.00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21590" algn="r">
                        <a:lnSpc>
                          <a:spcPct val="100000"/>
                        </a:lnSpc>
                      </a:pPr>
                      <a:r>
                        <a:rPr sz="700" spc="240" dirty="0">
                          <a:latin typeface="Bookman Old Style"/>
                          <a:cs typeface="Bookman Old Style"/>
                        </a:rPr>
                        <a:t>2,349.00</a:t>
                      </a:r>
                      <a:endParaRPr sz="700">
                        <a:latin typeface="Bookman Old Style"/>
                        <a:cs typeface="Bookman Old Style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21590" algn="r">
                        <a:lnSpc>
                          <a:spcPct val="100000"/>
                        </a:lnSpc>
                      </a:pPr>
                      <a:r>
                        <a:rPr sz="700" spc="250" dirty="0">
                          <a:latin typeface="Bookman Old Style"/>
                          <a:cs typeface="Bookman Old Style"/>
                        </a:rPr>
                        <a:t>522.00</a:t>
                      </a:r>
                      <a:endParaRPr sz="700">
                        <a:latin typeface="Bookman Old Style"/>
                        <a:cs typeface="Bookman Old Style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700" spc="260" dirty="0">
                          <a:latin typeface="Bookman Old Style"/>
                          <a:cs typeface="Bookman Old Style"/>
                        </a:rPr>
                        <a:t>25</a:t>
                      </a:r>
                      <a:endParaRPr sz="700">
                        <a:latin typeface="Bookman Old Style"/>
                        <a:cs typeface="Bookman Old Style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800" spc="385" dirty="0">
                          <a:latin typeface="Bookman Old Style"/>
                          <a:cs typeface="Bookman Old Style"/>
                        </a:rPr>
                        <a:t>DIPLOMADO</a:t>
                      </a:r>
                      <a:r>
                        <a:rPr sz="800" spc="204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spc="375" dirty="0">
                          <a:latin typeface="Bookman Old Style"/>
                          <a:cs typeface="Bookman Old Style"/>
                        </a:rPr>
                        <a:t>EN</a:t>
                      </a:r>
                      <a:r>
                        <a:rPr sz="800" spc="20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spc="370" dirty="0">
                          <a:latin typeface="Bookman Old Style"/>
                          <a:cs typeface="Bookman Old Style"/>
                        </a:rPr>
                        <a:t>ACUICULTURA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800" spc="285" dirty="0">
                          <a:latin typeface="Bookman Old Style"/>
                          <a:cs typeface="Bookman Old Style"/>
                        </a:rPr>
                        <a:t>37,830.00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800" spc="285" dirty="0">
                          <a:latin typeface="Bookman Old Style"/>
                          <a:cs typeface="Bookman Old Style"/>
                        </a:rPr>
                        <a:t>12,308.42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700" spc="245" dirty="0">
                          <a:latin typeface="Bookman Old Style"/>
                          <a:cs typeface="Bookman Old Style"/>
                        </a:rPr>
                        <a:t>25,521.58</a:t>
                      </a:r>
                      <a:endParaRPr sz="700">
                        <a:latin typeface="Bookman Old Style"/>
                        <a:cs typeface="Bookman Old Style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700" spc="240" dirty="0">
                          <a:latin typeface="Bookman Old Style"/>
                          <a:cs typeface="Bookman Old Style"/>
                        </a:rPr>
                        <a:t>7,566.00</a:t>
                      </a:r>
                      <a:endParaRPr sz="700">
                        <a:latin typeface="Bookman Old Style"/>
                        <a:cs typeface="Bookman Old Style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700" spc="260" dirty="0">
                          <a:latin typeface="Bookman Old Style"/>
                          <a:cs typeface="Bookman Old Style"/>
                        </a:rPr>
                        <a:t>26</a:t>
                      </a:r>
                      <a:endParaRPr sz="700">
                        <a:latin typeface="Bookman Old Style"/>
                        <a:cs typeface="Bookman Old Style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800" spc="385" dirty="0">
                          <a:latin typeface="Bookman Old Style"/>
                          <a:cs typeface="Bookman Old Style"/>
                        </a:rPr>
                        <a:t>DIPLOMADO</a:t>
                      </a:r>
                      <a:r>
                        <a:rPr sz="800" spc="204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spc="375" dirty="0">
                          <a:latin typeface="Bookman Old Style"/>
                          <a:cs typeface="Bookman Old Style"/>
                        </a:rPr>
                        <a:t>EN</a:t>
                      </a:r>
                      <a:r>
                        <a:rPr sz="800" spc="20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spc="390" dirty="0">
                          <a:latin typeface="Bookman Old Style"/>
                          <a:cs typeface="Bookman Old Style"/>
                        </a:rPr>
                        <a:t>COMPRAS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  <a:p>
                      <a:pPr marL="40640">
                        <a:lnSpc>
                          <a:spcPts val="944"/>
                        </a:lnSpc>
                        <a:spcBef>
                          <a:spcPts val="135"/>
                        </a:spcBef>
                      </a:pPr>
                      <a:r>
                        <a:rPr sz="800" spc="345" dirty="0">
                          <a:latin typeface="Bookman Old Style"/>
                          <a:cs typeface="Bookman Old Style"/>
                        </a:rPr>
                        <a:t>PUBLICAS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31115" algn="r">
                        <a:lnSpc>
                          <a:spcPct val="100000"/>
                        </a:lnSpc>
                      </a:pPr>
                      <a:r>
                        <a:rPr sz="800" spc="280" dirty="0">
                          <a:latin typeface="Bookman Old Style"/>
                          <a:cs typeface="Bookman Old Style"/>
                        </a:rPr>
                        <a:t>4,740.00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30480" algn="r">
                        <a:lnSpc>
                          <a:spcPct val="100000"/>
                        </a:lnSpc>
                      </a:pPr>
                      <a:r>
                        <a:rPr sz="800" spc="295" dirty="0">
                          <a:latin typeface="Bookman Old Style"/>
                          <a:cs typeface="Bookman Old Style"/>
                        </a:rPr>
                        <a:t>474.00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21590" algn="r">
                        <a:lnSpc>
                          <a:spcPct val="100000"/>
                        </a:lnSpc>
                      </a:pPr>
                      <a:r>
                        <a:rPr sz="700" spc="240" dirty="0">
                          <a:latin typeface="Bookman Old Style"/>
                          <a:cs typeface="Bookman Old Style"/>
                        </a:rPr>
                        <a:t>4,266.00</a:t>
                      </a:r>
                      <a:endParaRPr sz="700">
                        <a:latin typeface="Bookman Old Style"/>
                        <a:cs typeface="Bookman Old Style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21590" algn="r">
                        <a:lnSpc>
                          <a:spcPct val="100000"/>
                        </a:lnSpc>
                      </a:pPr>
                      <a:r>
                        <a:rPr sz="700" spc="250" dirty="0">
                          <a:latin typeface="Bookman Old Style"/>
                          <a:cs typeface="Bookman Old Style"/>
                        </a:rPr>
                        <a:t>948.00</a:t>
                      </a:r>
                      <a:endParaRPr sz="700">
                        <a:latin typeface="Bookman Old Style"/>
                        <a:cs typeface="Bookman Old Style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700" spc="260" dirty="0">
                          <a:latin typeface="Bookman Old Style"/>
                          <a:cs typeface="Bookman Old Style"/>
                        </a:rPr>
                        <a:t>27</a:t>
                      </a:r>
                      <a:endParaRPr sz="700">
                        <a:latin typeface="Bookman Old Style"/>
                        <a:cs typeface="Bookman Old Style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800" spc="345" dirty="0">
                          <a:latin typeface="Bookman Old Style"/>
                          <a:cs typeface="Bookman Old Style"/>
                        </a:rPr>
                        <a:t>CAPACITACION</a:t>
                      </a:r>
                      <a:r>
                        <a:rPr sz="800" spc="204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spc="220" dirty="0">
                          <a:latin typeface="Bookman Old Style"/>
                          <a:cs typeface="Bookman Old Style"/>
                        </a:rPr>
                        <a:t>-</a:t>
                      </a:r>
                      <a:r>
                        <a:rPr sz="800" spc="22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spc="415" dirty="0">
                          <a:latin typeface="Bookman Old Style"/>
                          <a:cs typeface="Bookman Old Style"/>
                        </a:rPr>
                        <a:t>CURSO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  <a:p>
                      <a:pPr marL="4064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spc="365" dirty="0">
                          <a:latin typeface="Bookman Old Style"/>
                          <a:cs typeface="Bookman Old Style"/>
                        </a:rPr>
                        <a:t>LIDERAZGO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31115" algn="r">
                        <a:lnSpc>
                          <a:spcPct val="100000"/>
                        </a:lnSpc>
                      </a:pPr>
                      <a:r>
                        <a:rPr sz="800" spc="280" dirty="0">
                          <a:latin typeface="Bookman Old Style"/>
                          <a:cs typeface="Bookman Old Style"/>
                        </a:rPr>
                        <a:t>1,312.50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30480" algn="r">
                        <a:lnSpc>
                          <a:spcPct val="100000"/>
                        </a:lnSpc>
                      </a:pPr>
                      <a:r>
                        <a:rPr sz="800" spc="295" dirty="0">
                          <a:latin typeface="Bookman Old Style"/>
                          <a:cs typeface="Bookman Old Style"/>
                        </a:rPr>
                        <a:t>491.25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21590" algn="r">
                        <a:lnSpc>
                          <a:spcPct val="100000"/>
                        </a:lnSpc>
                      </a:pPr>
                      <a:r>
                        <a:rPr sz="700" spc="250" dirty="0">
                          <a:latin typeface="Bookman Old Style"/>
                          <a:cs typeface="Bookman Old Style"/>
                        </a:rPr>
                        <a:t>821.25</a:t>
                      </a:r>
                      <a:endParaRPr sz="700">
                        <a:latin typeface="Bookman Old Style"/>
                        <a:cs typeface="Bookman Old Style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21590" algn="r">
                        <a:lnSpc>
                          <a:spcPct val="100000"/>
                        </a:lnSpc>
                      </a:pPr>
                      <a:r>
                        <a:rPr sz="700" spc="250" dirty="0">
                          <a:latin typeface="Bookman Old Style"/>
                          <a:cs typeface="Bookman Old Style"/>
                        </a:rPr>
                        <a:t>262.50</a:t>
                      </a:r>
                      <a:endParaRPr sz="700">
                        <a:latin typeface="Bookman Old Style"/>
                        <a:cs typeface="Bookman Old Style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4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700" spc="260" dirty="0">
                          <a:latin typeface="Bookman Old Style"/>
                          <a:cs typeface="Bookman Old Style"/>
                        </a:rPr>
                        <a:t>28</a:t>
                      </a:r>
                      <a:endParaRPr sz="7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800" spc="335" dirty="0">
                          <a:latin typeface="Bookman Old Style"/>
                          <a:cs typeface="Bookman Old Style"/>
                        </a:rPr>
                        <a:t>CAPACITACION-</a:t>
                      </a:r>
                      <a:r>
                        <a:rPr sz="800" spc="24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spc="405" dirty="0">
                          <a:latin typeface="Bookman Old Style"/>
                          <a:cs typeface="Bookman Old Style"/>
                        </a:rPr>
                        <a:t>CURSO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  <a:p>
                      <a:pPr marL="40640" marR="852805">
                        <a:lnSpc>
                          <a:spcPts val="1100"/>
                        </a:lnSpc>
                        <a:spcBef>
                          <a:spcPts val="35"/>
                        </a:spcBef>
                      </a:pPr>
                      <a:r>
                        <a:rPr sz="800" spc="360" dirty="0">
                          <a:latin typeface="Bookman Old Style"/>
                          <a:cs typeface="Bookman Old Style"/>
                        </a:rPr>
                        <a:t>CATERING</a:t>
                      </a:r>
                      <a:r>
                        <a:rPr sz="800" spc="20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spc="360" dirty="0">
                          <a:latin typeface="Bookman Old Style"/>
                          <a:cs typeface="Bookman Old Style"/>
                        </a:rPr>
                        <a:t>Y</a:t>
                      </a:r>
                      <a:r>
                        <a:rPr sz="800" spc="23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spc="340" dirty="0">
                          <a:latin typeface="Bookman Old Style"/>
                          <a:cs typeface="Bookman Old Style"/>
                        </a:rPr>
                        <a:t>SERVICIOS </a:t>
                      </a:r>
                      <a:r>
                        <a:rPr sz="800" spc="380" dirty="0">
                          <a:latin typeface="Bookman Old Style"/>
                          <a:cs typeface="Bookman Old Style"/>
                        </a:rPr>
                        <a:t>GASTRONOMICOS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31115" algn="r">
                        <a:lnSpc>
                          <a:spcPct val="100000"/>
                        </a:lnSpc>
                      </a:pPr>
                      <a:r>
                        <a:rPr sz="800" spc="280" dirty="0">
                          <a:latin typeface="Bookman Old Style"/>
                          <a:cs typeface="Bookman Old Style"/>
                        </a:rPr>
                        <a:t>5,500.00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31115" algn="r">
                        <a:lnSpc>
                          <a:spcPct val="100000"/>
                        </a:lnSpc>
                      </a:pPr>
                      <a:r>
                        <a:rPr sz="800" spc="280" dirty="0">
                          <a:latin typeface="Bookman Old Style"/>
                          <a:cs typeface="Bookman Old Style"/>
                        </a:rPr>
                        <a:t>2,227.48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21590" algn="r">
                        <a:lnSpc>
                          <a:spcPct val="100000"/>
                        </a:lnSpc>
                      </a:pPr>
                      <a:r>
                        <a:rPr sz="700" spc="240" dirty="0">
                          <a:latin typeface="Bookman Old Style"/>
                          <a:cs typeface="Bookman Old Style"/>
                        </a:rPr>
                        <a:t>3,272.52</a:t>
                      </a:r>
                      <a:endParaRPr sz="7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21590" algn="r">
                        <a:lnSpc>
                          <a:spcPct val="100000"/>
                        </a:lnSpc>
                      </a:pPr>
                      <a:r>
                        <a:rPr sz="700" spc="240" dirty="0">
                          <a:latin typeface="Bookman Old Style"/>
                          <a:cs typeface="Bookman Old Style"/>
                        </a:rPr>
                        <a:t>1,100.00</a:t>
                      </a:r>
                      <a:endParaRPr sz="7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78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260" dirty="0">
                          <a:latin typeface="Bookman Old Style"/>
                          <a:cs typeface="Bookman Old Style"/>
                        </a:rPr>
                        <a:t>29</a:t>
                      </a:r>
                      <a:endParaRPr sz="7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800" spc="345" dirty="0">
                          <a:latin typeface="Bookman Old Style"/>
                          <a:cs typeface="Bookman Old Style"/>
                        </a:rPr>
                        <a:t>CAPACITACION</a:t>
                      </a:r>
                      <a:r>
                        <a:rPr sz="800" spc="204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spc="220" dirty="0">
                          <a:latin typeface="Bookman Old Style"/>
                          <a:cs typeface="Bookman Old Style"/>
                        </a:rPr>
                        <a:t>-</a:t>
                      </a:r>
                      <a:r>
                        <a:rPr sz="800" spc="22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spc="415" dirty="0">
                          <a:latin typeface="Bookman Old Style"/>
                          <a:cs typeface="Bookman Old Style"/>
                        </a:rPr>
                        <a:t>CURSO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  <a:p>
                      <a:pPr marL="40640" marR="267970">
                        <a:lnSpc>
                          <a:spcPct val="114199"/>
                        </a:lnSpc>
                      </a:pPr>
                      <a:r>
                        <a:rPr sz="800" spc="325" dirty="0">
                          <a:latin typeface="Bookman Old Style"/>
                          <a:cs typeface="Bookman Old Style"/>
                        </a:rPr>
                        <a:t>PRINCIPIOS</a:t>
                      </a:r>
                      <a:r>
                        <a:rPr sz="800" spc="2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spc="345" dirty="0">
                          <a:latin typeface="Bookman Old Style"/>
                          <a:cs typeface="Bookman Old Style"/>
                        </a:rPr>
                        <a:t>ESENCIALES</a:t>
                      </a:r>
                      <a:r>
                        <a:rPr sz="800" spc="2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spc="350" dirty="0">
                          <a:latin typeface="Bookman Old Style"/>
                          <a:cs typeface="Bookman Old Style"/>
                        </a:rPr>
                        <a:t>PARA </a:t>
                      </a:r>
                      <a:r>
                        <a:rPr sz="800" spc="330" dirty="0">
                          <a:latin typeface="Bookman Old Style"/>
                          <a:cs typeface="Bookman Old Style"/>
                        </a:rPr>
                        <a:t>AUXILIARES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3111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280" dirty="0">
                          <a:latin typeface="Bookman Old Style"/>
                          <a:cs typeface="Bookman Old Style"/>
                        </a:rPr>
                        <a:t>4,500.00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3111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280" dirty="0">
                          <a:latin typeface="Bookman Old Style"/>
                          <a:cs typeface="Bookman Old Style"/>
                        </a:rPr>
                        <a:t>1,650.00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2159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240" dirty="0">
                          <a:latin typeface="Bookman Old Style"/>
                          <a:cs typeface="Bookman Old Style"/>
                        </a:rPr>
                        <a:t>2,850.00</a:t>
                      </a:r>
                      <a:endParaRPr sz="7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2159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250" dirty="0">
                          <a:latin typeface="Bookman Old Style"/>
                          <a:cs typeface="Bookman Old Style"/>
                        </a:rPr>
                        <a:t>900.00</a:t>
                      </a:r>
                      <a:endParaRPr sz="7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5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700" spc="260" dirty="0">
                          <a:latin typeface="Bookman Old Style"/>
                          <a:cs typeface="Bookman Old Style"/>
                        </a:rPr>
                        <a:t>30</a:t>
                      </a:r>
                      <a:endParaRPr sz="700">
                        <a:latin typeface="Bookman Old Style"/>
                        <a:cs typeface="Bookman Old Style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800" spc="385" dirty="0">
                          <a:latin typeface="Bookman Old Style"/>
                          <a:cs typeface="Bookman Old Style"/>
                        </a:rPr>
                        <a:t>DIPLOMADO</a:t>
                      </a:r>
                      <a:r>
                        <a:rPr sz="800" spc="20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spc="375" dirty="0">
                          <a:latin typeface="Bookman Old Style"/>
                          <a:cs typeface="Bookman Old Style"/>
                        </a:rPr>
                        <a:t>EN</a:t>
                      </a:r>
                      <a:r>
                        <a:rPr sz="800" spc="19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spc="365" dirty="0">
                          <a:latin typeface="Bookman Old Style"/>
                          <a:cs typeface="Bookman Old Style"/>
                        </a:rPr>
                        <a:t>GESTION</a:t>
                      </a:r>
                      <a:r>
                        <a:rPr sz="800" spc="19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spc="405" dirty="0">
                          <a:latin typeface="Bookman Old Style"/>
                          <a:cs typeface="Bookman Old Style"/>
                        </a:rPr>
                        <a:t>DE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  <a:p>
                      <a:pPr marL="4064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spc="395" dirty="0">
                          <a:latin typeface="Bookman Old Style"/>
                          <a:cs typeface="Bookman Old Style"/>
                        </a:rPr>
                        <a:t>AGRONEGOCIOS</a:t>
                      </a:r>
                      <a:r>
                        <a:rPr sz="800" spc="22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spc="430" dirty="0">
                          <a:latin typeface="Bookman Old Style"/>
                          <a:cs typeface="Bookman Old Style"/>
                        </a:rPr>
                        <a:t>CON</a:t>
                      </a:r>
                      <a:r>
                        <a:rPr sz="800" spc="2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spc="250" dirty="0">
                          <a:latin typeface="Bookman Old Style"/>
                          <a:cs typeface="Bookman Old Style"/>
                        </a:rPr>
                        <a:t>IA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31115" algn="r">
                        <a:lnSpc>
                          <a:spcPct val="100000"/>
                        </a:lnSpc>
                      </a:pPr>
                      <a:r>
                        <a:rPr sz="800" spc="280" dirty="0">
                          <a:latin typeface="Bookman Old Style"/>
                          <a:cs typeface="Bookman Old Style"/>
                        </a:rPr>
                        <a:t>3,960.00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31115" algn="r">
                        <a:lnSpc>
                          <a:spcPct val="100000"/>
                        </a:lnSpc>
                      </a:pPr>
                      <a:r>
                        <a:rPr sz="800" spc="280" dirty="0">
                          <a:latin typeface="Bookman Old Style"/>
                          <a:cs typeface="Bookman Old Style"/>
                        </a:rPr>
                        <a:t>3,366.78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21590" algn="r">
                        <a:lnSpc>
                          <a:spcPct val="100000"/>
                        </a:lnSpc>
                      </a:pPr>
                      <a:r>
                        <a:rPr sz="700" spc="250" dirty="0">
                          <a:latin typeface="Bookman Old Style"/>
                          <a:cs typeface="Bookman Old Style"/>
                        </a:rPr>
                        <a:t>593.22</a:t>
                      </a:r>
                      <a:endParaRPr sz="700">
                        <a:latin typeface="Bookman Old Style"/>
                        <a:cs typeface="Bookman Old Style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21590" algn="r">
                        <a:lnSpc>
                          <a:spcPct val="100000"/>
                        </a:lnSpc>
                      </a:pPr>
                      <a:r>
                        <a:rPr sz="700" spc="250" dirty="0">
                          <a:latin typeface="Bookman Old Style"/>
                          <a:cs typeface="Bookman Old Style"/>
                        </a:rPr>
                        <a:t>792.00</a:t>
                      </a:r>
                      <a:endParaRPr sz="700">
                        <a:latin typeface="Bookman Old Style"/>
                        <a:cs typeface="Bookman Old Style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700" spc="260" dirty="0">
                          <a:latin typeface="Bookman Old Style"/>
                          <a:cs typeface="Bookman Old Style"/>
                        </a:rPr>
                        <a:t>31</a:t>
                      </a:r>
                      <a:endParaRPr sz="7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 marR="227329">
                        <a:lnSpc>
                          <a:spcPct val="114199"/>
                        </a:lnSpc>
                        <a:spcBef>
                          <a:spcPts val="295"/>
                        </a:spcBef>
                      </a:pPr>
                      <a:r>
                        <a:rPr sz="800" spc="385" dirty="0">
                          <a:latin typeface="Bookman Old Style"/>
                          <a:cs typeface="Bookman Old Style"/>
                        </a:rPr>
                        <a:t>DIPLOMADO</a:t>
                      </a:r>
                      <a:r>
                        <a:rPr sz="800" spc="2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spc="385" dirty="0">
                          <a:latin typeface="Bookman Old Style"/>
                          <a:cs typeface="Bookman Old Style"/>
                        </a:rPr>
                        <a:t>COMUNICACIÓN</a:t>
                      </a:r>
                      <a:r>
                        <a:rPr sz="800" spc="20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spc="310" dirty="0">
                          <a:latin typeface="Bookman Old Style"/>
                          <a:cs typeface="Bookman Old Style"/>
                        </a:rPr>
                        <a:t>Y </a:t>
                      </a:r>
                      <a:r>
                        <a:rPr sz="800" spc="370" dirty="0">
                          <a:latin typeface="Bookman Old Style"/>
                          <a:cs typeface="Bookman Old Style"/>
                        </a:rPr>
                        <a:t>MARKETING</a:t>
                      </a:r>
                      <a:r>
                        <a:rPr sz="800" spc="22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00" spc="325" dirty="0">
                          <a:latin typeface="Bookman Old Style"/>
                          <a:cs typeface="Bookman Old Style"/>
                        </a:rPr>
                        <a:t>POLITICO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31115" algn="r">
                        <a:lnSpc>
                          <a:spcPct val="100000"/>
                        </a:lnSpc>
                      </a:pPr>
                      <a:r>
                        <a:rPr sz="800" spc="280" dirty="0">
                          <a:latin typeface="Bookman Old Style"/>
                          <a:cs typeface="Bookman Old Style"/>
                        </a:rPr>
                        <a:t>4,990.00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31115" algn="r">
                        <a:lnSpc>
                          <a:spcPct val="100000"/>
                        </a:lnSpc>
                      </a:pPr>
                      <a:r>
                        <a:rPr sz="800" spc="280" dirty="0">
                          <a:latin typeface="Bookman Old Style"/>
                          <a:cs typeface="Bookman Old Style"/>
                        </a:rPr>
                        <a:t>1,514.14</a:t>
                      </a:r>
                      <a:endParaRPr sz="800">
                        <a:latin typeface="Bookman Old Style"/>
                        <a:cs typeface="Bookman Old Style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21590" algn="r">
                        <a:lnSpc>
                          <a:spcPct val="100000"/>
                        </a:lnSpc>
                      </a:pPr>
                      <a:r>
                        <a:rPr sz="700" spc="240" dirty="0">
                          <a:latin typeface="Bookman Old Style"/>
                          <a:cs typeface="Bookman Old Style"/>
                        </a:rPr>
                        <a:t>3,475.86</a:t>
                      </a:r>
                      <a:endParaRPr sz="7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R="21590" algn="r">
                        <a:lnSpc>
                          <a:spcPct val="100000"/>
                        </a:lnSpc>
                      </a:pPr>
                      <a:r>
                        <a:rPr sz="700" spc="250" dirty="0">
                          <a:latin typeface="Bookman Old Style"/>
                          <a:cs typeface="Bookman Old Style"/>
                        </a:rPr>
                        <a:t>998.00</a:t>
                      </a:r>
                      <a:endParaRPr sz="7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6440">
                        <a:lnSpc>
                          <a:spcPts val="994"/>
                        </a:lnSpc>
                        <a:spcBef>
                          <a:spcPts val="55"/>
                        </a:spcBef>
                      </a:pPr>
                      <a:r>
                        <a:rPr sz="850" b="1" spc="434" dirty="0">
                          <a:latin typeface="Bookman Old Style"/>
                          <a:cs typeface="Bookman Old Style"/>
                        </a:rPr>
                        <a:t>TOTAL</a:t>
                      </a:r>
                      <a:r>
                        <a:rPr sz="850" b="1" spc="24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50" b="1" spc="440" dirty="0">
                          <a:latin typeface="Bookman Old Style"/>
                          <a:cs typeface="Bookman Old Style"/>
                        </a:rPr>
                        <a:t>INGRESOS</a:t>
                      </a:r>
                      <a:r>
                        <a:rPr sz="850" b="1" spc="22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850" b="1" spc="430" dirty="0">
                          <a:latin typeface="Bookman Old Style"/>
                          <a:cs typeface="Bookman Old Style"/>
                        </a:rPr>
                        <a:t>DEC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698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994"/>
                        </a:lnSpc>
                        <a:spcBef>
                          <a:spcPts val="55"/>
                        </a:spcBef>
                      </a:pPr>
                      <a:r>
                        <a:rPr sz="850" b="1" spc="365" dirty="0">
                          <a:latin typeface="Bookman Old Style"/>
                          <a:cs typeface="Bookman Old Style"/>
                        </a:rPr>
                        <a:t>258,400.50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698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994"/>
                        </a:lnSpc>
                        <a:spcBef>
                          <a:spcPts val="55"/>
                        </a:spcBef>
                      </a:pPr>
                      <a:r>
                        <a:rPr sz="850" b="1" spc="345" dirty="0">
                          <a:latin typeface="Bookman Old Style"/>
                          <a:cs typeface="Bookman Old Style"/>
                        </a:rPr>
                        <a:t>126,991.30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698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994"/>
                        </a:lnSpc>
                        <a:spcBef>
                          <a:spcPts val="55"/>
                        </a:spcBef>
                      </a:pPr>
                      <a:r>
                        <a:rPr sz="850" b="1" spc="345" dirty="0">
                          <a:latin typeface="Bookman Old Style"/>
                          <a:cs typeface="Bookman Old Style"/>
                        </a:rPr>
                        <a:t>131,409.20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698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640" algn="r">
                        <a:lnSpc>
                          <a:spcPts val="994"/>
                        </a:lnSpc>
                        <a:spcBef>
                          <a:spcPts val="55"/>
                        </a:spcBef>
                      </a:pPr>
                      <a:r>
                        <a:rPr sz="850" b="1" spc="360" dirty="0">
                          <a:latin typeface="Bookman Old Style"/>
                          <a:cs typeface="Bookman Old Style"/>
                        </a:rPr>
                        <a:t>44,690.50</a:t>
                      </a:r>
                      <a:endParaRPr sz="850">
                        <a:latin typeface="Bookman Old Style"/>
                        <a:cs typeface="Bookman Old Style"/>
                      </a:endParaRPr>
                    </a:p>
                  </a:txBody>
                  <a:tcPr marL="0" marR="0" marT="6985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902332" y="928878"/>
            <a:ext cx="39122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PROGRAMAS</a:t>
            </a:r>
            <a:r>
              <a:rPr sz="1600" b="1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OFERTADOS</a:t>
            </a:r>
            <a:r>
              <a:rPr sz="1600" b="1" spc="-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006FC0"/>
                </a:solidFill>
                <a:latin typeface="Arial"/>
                <a:cs typeface="Arial"/>
              </a:rPr>
              <a:t>POR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DIRECCION</a:t>
            </a:r>
            <a:r>
              <a:rPr sz="16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DE</a:t>
            </a:r>
            <a:r>
              <a:rPr sz="1600" b="1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EDUCACIÓN</a:t>
            </a:r>
            <a:r>
              <a:rPr sz="160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CONTINUA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80846" y="897325"/>
            <a:ext cx="747395" cy="607695"/>
            <a:chOff x="880846" y="897325"/>
            <a:chExt cx="747395" cy="607695"/>
          </a:xfrm>
        </p:grpSpPr>
        <p:sp>
          <p:nvSpPr>
            <p:cNvPr id="5" name="object 5"/>
            <p:cNvSpPr/>
            <p:nvPr/>
          </p:nvSpPr>
          <p:spPr>
            <a:xfrm>
              <a:off x="880846" y="897325"/>
              <a:ext cx="747395" cy="607695"/>
            </a:xfrm>
            <a:custGeom>
              <a:avLst/>
              <a:gdLst/>
              <a:ahLst/>
              <a:cxnLst/>
              <a:rect l="l" t="t" r="r" b="b"/>
              <a:pathLst>
                <a:path w="747394" h="607694">
                  <a:moveTo>
                    <a:pt x="638657" y="573162"/>
                  </a:moveTo>
                  <a:lnTo>
                    <a:pt x="548817" y="573162"/>
                  </a:lnTo>
                  <a:lnTo>
                    <a:pt x="563649" y="582671"/>
                  </a:lnTo>
                  <a:lnTo>
                    <a:pt x="573855" y="589026"/>
                  </a:lnTo>
                  <a:lnTo>
                    <a:pt x="594438" y="601566"/>
                  </a:lnTo>
                  <a:lnTo>
                    <a:pt x="603487" y="605800"/>
                  </a:lnTo>
                  <a:lnTo>
                    <a:pt x="612188" y="607333"/>
                  </a:lnTo>
                  <a:lnTo>
                    <a:pt x="620441" y="606184"/>
                  </a:lnTo>
                  <a:lnTo>
                    <a:pt x="638657" y="573162"/>
                  </a:lnTo>
                  <a:close/>
                </a:path>
                <a:path w="747394" h="607694">
                  <a:moveTo>
                    <a:pt x="678015" y="0"/>
                  </a:moveTo>
                  <a:lnTo>
                    <a:pt x="92126" y="0"/>
                  </a:lnTo>
                  <a:lnTo>
                    <a:pt x="39142" y="5251"/>
                  </a:lnTo>
                  <a:lnTo>
                    <a:pt x="4814" y="38262"/>
                  </a:lnTo>
                  <a:lnTo>
                    <a:pt x="0" y="63092"/>
                  </a:lnTo>
                  <a:lnTo>
                    <a:pt x="35" y="464364"/>
                  </a:lnTo>
                  <a:lnTo>
                    <a:pt x="13348" y="503360"/>
                  </a:lnTo>
                  <a:lnTo>
                    <a:pt x="54352" y="526491"/>
                  </a:lnTo>
                  <a:lnTo>
                    <a:pt x="455488" y="527837"/>
                  </a:lnTo>
                  <a:lnTo>
                    <a:pt x="455590" y="583033"/>
                  </a:lnTo>
                  <a:lnTo>
                    <a:pt x="486014" y="606851"/>
                  </a:lnTo>
                  <a:lnTo>
                    <a:pt x="498484" y="602170"/>
                  </a:lnTo>
                  <a:lnTo>
                    <a:pt x="509178" y="595829"/>
                  </a:lnTo>
                  <a:lnTo>
                    <a:pt x="519767" y="589366"/>
                  </a:lnTo>
                  <a:lnTo>
                    <a:pt x="540722" y="576183"/>
                  </a:lnTo>
                  <a:lnTo>
                    <a:pt x="545267" y="573162"/>
                  </a:lnTo>
                  <a:lnTo>
                    <a:pt x="638657" y="573162"/>
                  </a:lnTo>
                  <a:lnTo>
                    <a:pt x="638725" y="538010"/>
                  </a:lnTo>
                  <a:lnTo>
                    <a:pt x="508227" y="538010"/>
                  </a:lnTo>
                  <a:lnTo>
                    <a:pt x="508227" y="479288"/>
                  </a:lnTo>
                  <a:lnTo>
                    <a:pt x="72322" y="479288"/>
                  </a:lnTo>
                  <a:lnTo>
                    <a:pt x="52517" y="52215"/>
                  </a:lnTo>
                  <a:lnTo>
                    <a:pt x="56675" y="48495"/>
                  </a:lnTo>
                  <a:lnTo>
                    <a:pt x="745170" y="48496"/>
                  </a:lnTo>
                  <a:lnTo>
                    <a:pt x="744655" y="44579"/>
                  </a:lnTo>
                  <a:lnTo>
                    <a:pt x="712606" y="7393"/>
                  </a:lnTo>
                  <a:lnTo>
                    <a:pt x="689873" y="720"/>
                  </a:lnTo>
                  <a:lnTo>
                    <a:pt x="678015" y="0"/>
                  </a:lnTo>
                  <a:close/>
                </a:path>
                <a:path w="747394" h="607694">
                  <a:moveTo>
                    <a:pt x="547118" y="519225"/>
                  </a:moveTo>
                  <a:lnTo>
                    <a:pt x="537992" y="520924"/>
                  </a:lnTo>
                  <a:lnTo>
                    <a:pt x="527800" y="526023"/>
                  </a:lnTo>
                  <a:lnTo>
                    <a:pt x="521506" y="529952"/>
                  </a:lnTo>
                  <a:lnTo>
                    <a:pt x="515446" y="533577"/>
                  </a:lnTo>
                  <a:lnTo>
                    <a:pt x="508227" y="538010"/>
                  </a:lnTo>
                  <a:lnTo>
                    <a:pt x="638725" y="538010"/>
                  </a:lnTo>
                  <a:lnTo>
                    <a:pt x="638726" y="537708"/>
                  </a:lnTo>
                  <a:lnTo>
                    <a:pt x="585687" y="537708"/>
                  </a:lnTo>
                  <a:lnTo>
                    <a:pt x="572663" y="529952"/>
                  </a:lnTo>
                  <a:lnTo>
                    <a:pt x="566435" y="526023"/>
                  </a:lnTo>
                  <a:lnTo>
                    <a:pt x="556243" y="520924"/>
                  </a:lnTo>
                  <a:lnTo>
                    <a:pt x="547118" y="519225"/>
                  </a:lnTo>
                  <a:close/>
                </a:path>
                <a:path w="747394" h="607694">
                  <a:moveTo>
                    <a:pt x="638804" y="450786"/>
                  </a:moveTo>
                  <a:lnTo>
                    <a:pt x="585687" y="450786"/>
                  </a:lnTo>
                  <a:lnTo>
                    <a:pt x="585687" y="537708"/>
                  </a:lnTo>
                  <a:lnTo>
                    <a:pt x="638726" y="537708"/>
                  </a:lnTo>
                  <a:lnTo>
                    <a:pt x="638747" y="526798"/>
                  </a:lnTo>
                  <a:lnTo>
                    <a:pt x="665954" y="526799"/>
                  </a:lnTo>
                  <a:lnTo>
                    <a:pt x="709638" y="521652"/>
                  </a:lnTo>
                  <a:lnTo>
                    <a:pt x="739581" y="495067"/>
                  </a:lnTo>
                  <a:lnTo>
                    <a:pt x="744699" y="479288"/>
                  </a:lnTo>
                  <a:lnTo>
                    <a:pt x="638747" y="479288"/>
                  </a:lnTo>
                  <a:lnTo>
                    <a:pt x="638804" y="450786"/>
                  </a:lnTo>
                  <a:close/>
                </a:path>
                <a:path w="747394" h="607694">
                  <a:moveTo>
                    <a:pt x="638748" y="526491"/>
                  </a:moveTo>
                  <a:lnTo>
                    <a:pt x="616791" y="526491"/>
                  </a:lnTo>
                  <a:lnTo>
                    <a:pt x="665954" y="526799"/>
                  </a:lnTo>
                  <a:lnTo>
                    <a:pt x="638747" y="526798"/>
                  </a:lnTo>
                  <a:lnTo>
                    <a:pt x="638748" y="526491"/>
                  </a:lnTo>
                  <a:close/>
                </a:path>
                <a:path w="747394" h="607694">
                  <a:moveTo>
                    <a:pt x="687982" y="526491"/>
                  </a:moveTo>
                  <a:lnTo>
                    <a:pt x="638748" y="526491"/>
                  </a:lnTo>
                  <a:lnTo>
                    <a:pt x="638747" y="526798"/>
                  </a:lnTo>
                  <a:lnTo>
                    <a:pt x="677509" y="526799"/>
                  </a:lnTo>
                  <a:lnTo>
                    <a:pt x="687982" y="526491"/>
                  </a:lnTo>
                  <a:close/>
                </a:path>
                <a:path w="747394" h="607694">
                  <a:moveTo>
                    <a:pt x="535690" y="231305"/>
                  </a:moveTo>
                  <a:lnTo>
                    <a:pt x="495324" y="241279"/>
                  </a:lnTo>
                  <a:lnTo>
                    <a:pt x="461901" y="262595"/>
                  </a:lnTo>
                  <a:lnTo>
                    <a:pt x="437935" y="292769"/>
                  </a:lnTo>
                  <a:lnTo>
                    <a:pt x="425938" y="329316"/>
                  </a:lnTo>
                  <a:lnTo>
                    <a:pt x="425234" y="352660"/>
                  </a:lnTo>
                  <a:lnTo>
                    <a:pt x="429470" y="374674"/>
                  </a:lnTo>
                  <a:lnTo>
                    <a:pt x="438587" y="395386"/>
                  </a:lnTo>
                  <a:lnTo>
                    <a:pt x="452527" y="414825"/>
                  </a:lnTo>
                  <a:lnTo>
                    <a:pt x="453839" y="416329"/>
                  </a:lnTo>
                  <a:lnTo>
                    <a:pt x="455269" y="418344"/>
                  </a:lnTo>
                  <a:lnTo>
                    <a:pt x="455371" y="479288"/>
                  </a:lnTo>
                  <a:lnTo>
                    <a:pt x="508227" y="479288"/>
                  </a:lnTo>
                  <a:lnTo>
                    <a:pt x="508227" y="450786"/>
                  </a:lnTo>
                  <a:lnTo>
                    <a:pt x="638804" y="450786"/>
                  </a:lnTo>
                  <a:lnTo>
                    <a:pt x="638864" y="420062"/>
                  </a:lnTo>
                  <a:lnTo>
                    <a:pt x="638966" y="418142"/>
                  </a:lnTo>
                  <a:lnTo>
                    <a:pt x="640614" y="416034"/>
                  </a:lnTo>
                  <a:lnTo>
                    <a:pt x="642146" y="414315"/>
                  </a:lnTo>
                  <a:lnTo>
                    <a:pt x="645949" y="407776"/>
                  </a:lnTo>
                  <a:lnTo>
                    <a:pt x="547169" y="407776"/>
                  </a:lnTo>
                  <a:lnTo>
                    <a:pt x="497445" y="389292"/>
                  </a:lnTo>
                  <a:lnTo>
                    <a:pt x="479489" y="352660"/>
                  </a:lnTo>
                  <a:lnTo>
                    <a:pt x="477584" y="343617"/>
                  </a:lnTo>
                  <a:lnTo>
                    <a:pt x="483016" y="318109"/>
                  </a:lnTo>
                  <a:lnTo>
                    <a:pt x="483058" y="317911"/>
                  </a:lnTo>
                  <a:lnTo>
                    <a:pt x="498060" y="297725"/>
                  </a:lnTo>
                  <a:lnTo>
                    <a:pt x="501493" y="295595"/>
                  </a:lnTo>
                  <a:lnTo>
                    <a:pt x="520238" y="284347"/>
                  </a:lnTo>
                  <a:lnTo>
                    <a:pt x="519879" y="284347"/>
                  </a:lnTo>
                  <a:lnTo>
                    <a:pt x="547285" y="279458"/>
                  </a:lnTo>
                  <a:lnTo>
                    <a:pt x="644801" y="279458"/>
                  </a:lnTo>
                  <a:lnTo>
                    <a:pt x="630332" y="261222"/>
                  </a:lnTo>
                  <a:lnTo>
                    <a:pt x="609248" y="246491"/>
                  </a:lnTo>
                  <a:lnTo>
                    <a:pt x="586413" y="236595"/>
                  </a:lnTo>
                  <a:lnTo>
                    <a:pt x="561877" y="231534"/>
                  </a:lnTo>
                  <a:lnTo>
                    <a:pt x="535690" y="231305"/>
                  </a:lnTo>
                  <a:close/>
                </a:path>
                <a:path w="747394" h="607694">
                  <a:moveTo>
                    <a:pt x="745170" y="48496"/>
                  </a:moveTo>
                  <a:lnTo>
                    <a:pt x="689955" y="48496"/>
                  </a:lnTo>
                  <a:lnTo>
                    <a:pt x="694447" y="52417"/>
                  </a:lnTo>
                  <a:lnTo>
                    <a:pt x="694418" y="474480"/>
                  </a:lnTo>
                  <a:lnTo>
                    <a:pt x="689413" y="479288"/>
                  </a:lnTo>
                  <a:lnTo>
                    <a:pt x="744699" y="479288"/>
                  </a:lnTo>
                  <a:lnTo>
                    <a:pt x="745320" y="477375"/>
                  </a:lnTo>
                  <a:lnTo>
                    <a:pt x="746156" y="464364"/>
                  </a:lnTo>
                  <a:lnTo>
                    <a:pt x="746616" y="451325"/>
                  </a:lnTo>
                  <a:lnTo>
                    <a:pt x="746811" y="438268"/>
                  </a:lnTo>
                  <a:lnTo>
                    <a:pt x="746851" y="61279"/>
                  </a:lnTo>
                  <a:lnTo>
                    <a:pt x="745170" y="48496"/>
                  </a:lnTo>
                  <a:close/>
                </a:path>
                <a:path w="747394" h="607694">
                  <a:moveTo>
                    <a:pt x="585208" y="450786"/>
                  </a:moveTo>
                  <a:lnTo>
                    <a:pt x="508227" y="450786"/>
                  </a:lnTo>
                  <a:lnTo>
                    <a:pt x="527879" y="455042"/>
                  </a:lnTo>
                  <a:lnTo>
                    <a:pt x="528479" y="455042"/>
                  </a:lnTo>
                  <a:lnTo>
                    <a:pt x="546870" y="456432"/>
                  </a:lnTo>
                  <a:lnTo>
                    <a:pt x="566225" y="455042"/>
                  </a:lnTo>
                  <a:lnTo>
                    <a:pt x="585208" y="450786"/>
                  </a:lnTo>
                  <a:close/>
                </a:path>
                <a:path w="747394" h="607694">
                  <a:moveTo>
                    <a:pt x="644801" y="279458"/>
                  </a:moveTo>
                  <a:lnTo>
                    <a:pt x="547285" y="279458"/>
                  </a:lnTo>
                  <a:lnTo>
                    <a:pt x="573935" y="284347"/>
                  </a:lnTo>
                  <a:lnTo>
                    <a:pt x="596065" y="297725"/>
                  </a:lnTo>
                  <a:lnTo>
                    <a:pt x="611117" y="318110"/>
                  </a:lnTo>
                  <a:lnTo>
                    <a:pt x="616450" y="343617"/>
                  </a:lnTo>
                  <a:lnTo>
                    <a:pt x="616535" y="344020"/>
                  </a:lnTo>
                  <a:lnTo>
                    <a:pt x="611176" y="369052"/>
                  </a:lnTo>
                  <a:lnTo>
                    <a:pt x="596666" y="389292"/>
                  </a:lnTo>
                  <a:lnTo>
                    <a:pt x="574724" y="402849"/>
                  </a:lnTo>
                  <a:lnTo>
                    <a:pt x="574519" y="402849"/>
                  </a:lnTo>
                  <a:lnTo>
                    <a:pt x="547169" y="407776"/>
                  </a:lnTo>
                  <a:lnTo>
                    <a:pt x="645949" y="407776"/>
                  </a:lnTo>
                  <a:lnTo>
                    <a:pt x="663915" y="376884"/>
                  </a:lnTo>
                  <a:lnTo>
                    <a:pt x="668935" y="335729"/>
                  </a:lnTo>
                  <a:lnTo>
                    <a:pt x="657606" y="295595"/>
                  </a:lnTo>
                  <a:lnTo>
                    <a:pt x="644801" y="279458"/>
                  </a:lnTo>
                  <a:close/>
                </a:path>
              </a:pathLst>
            </a:custGeom>
            <a:solidFill>
              <a:srgbClr val="0753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7714" y="1016964"/>
              <a:ext cx="313055" cy="208279"/>
            </a:xfrm>
            <a:custGeom>
              <a:avLst/>
              <a:gdLst/>
              <a:ahLst/>
              <a:cxnLst/>
              <a:rect l="l" t="t" r="r" b="b"/>
              <a:pathLst>
                <a:path w="313055" h="208280">
                  <a:moveTo>
                    <a:pt x="312496" y="108102"/>
                  </a:moveTo>
                  <a:lnTo>
                    <a:pt x="282727" y="79844"/>
                  </a:lnTo>
                  <a:lnTo>
                    <a:pt x="156565" y="79844"/>
                  </a:lnTo>
                  <a:lnTo>
                    <a:pt x="28994" y="79844"/>
                  </a:lnTo>
                  <a:lnTo>
                    <a:pt x="546" y="100596"/>
                  </a:lnTo>
                  <a:lnTo>
                    <a:pt x="812" y="109461"/>
                  </a:lnTo>
                  <a:lnTo>
                    <a:pt x="82880" y="128346"/>
                  </a:lnTo>
                  <a:lnTo>
                    <a:pt x="181419" y="128358"/>
                  </a:lnTo>
                  <a:lnTo>
                    <a:pt x="283603" y="128295"/>
                  </a:lnTo>
                  <a:lnTo>
                    <a:pt x="287312" y="127990"/>
                  </a:lnTo>
                  <a:lnTo>
                    <a:pt x="290931" y="127584"/>
                  </a:lnTo>
                  <a:lnTo>
                    <a:pt x="301078" y="124142"/>
                  </a:lnTo>
                  <a:lnTo>
                    <a:pt x="308571" y="117208"/>
                  </a:lnTo>
                  <a:lnTo>
                    <a:pt x="312496" y="108102"/>
                  </a:lnTo>
                  <a:close/>
                </a:path>
                <a:path w="313055" h="208280">
                  <a:moveTo>
                    <a:pt x="312915" y="183883"/>
                  </a:moveTo>
                  <a:lnTo>
                    <a:pt x="310832" y="174269"/>
                  </a:lnTo>
                  <a:lnTo>
                    <a:pt x="305041" y="166649"/>
                  </a:lnTo>
                  <a:lnTo>
                    <a:pt x="296202" y="161632"/>
                  </a:lnTo>
                  <a:lnTo>
                    <a:pt x="285013" y="159829"/>
                  </a:lnTo>
                  <a:lnTo>
                    <a:pt x="156019" y="159829"/>
                  </a:lnTo>
                  <a:lnTo>
                    <a:pt x="27686" y="159829"/>
                  </a:lnTo>
                  <a:lnTo>
                    <a:pt x="16586" y="161696"/>
                  </a:lnTo>
                  <a:lnTo>
                    <a:pt x="7772" y="166827"/>
                  </a:lnTo>
                  <a:lnTo>
                    <a:pt x="1981" y="174523"/>
                  </a:lnTo>
                  <a:lnTo>
                    <a:pt x="0" y="184086"/>
                  </a:lnTo>
                  <a:lnTo>
                    <a:pt x="2209" y="193763"/>
                  </a:lnTo>
                  <a:lnTo>
                    <a:pt x="8051" y="201383"/>
                  </a:lnTo>
                  <a:lnTo>
                    <a:pt x="16878" y="206375"/>
                  </a:lnTo>
                  <a:lnTo>
                    <a:pt x="28003" y="208165"/>
                  </a:lnTo>
                  <a:lnTo>
                    <a:pt x="285229" y="208165"/>
                  </a:lnTo>
                  <a:lnTo>
                    <a:pt x="296329" y="206336"/>
                  </a:lnTo>
                  <a:lnTo>
                    <a:pt x="305066" y="201282"/>
                  </a:lnTo>
                  <a:lnTo>
                    <a:pt x="310807" y="193586"/>
                  </a:lnTo>
                  <a:lnTo>
                    <a:pt x="312915" y="183883"/>
                  </a:lnTo>
                  <a:close/>
                </a:path>
                <a:path w="313055" h="208280">
                  <a:moveTo>
                    <a:pt x="312915" y="24142"/>
                  </a:moveTo>
                  <a:lnTo>
                    <a:pt x="234188" y="25"/>
                  </a:lnTo>
                  <a:lnTo>
                    <a:pt x="130987" y="0"/>
                  </a:lnTo>
                  <a:lnTo>
                    <a:pt x="27787" y="76"/>
                  </a:lnTo>
                  <a:lnTo>
                    <a:pt x="16637" y="1943"/>
                  </a:lnTo>
                  <a:lnTo>
                    <a:pt x="7785" y="7073"/>
                  </a:lnTo>
                  <a:lnTo>
                    <a:pt x="1993" y="14782"/>
                  </a:lnTo>
                  <a:lnTo>
                    <a:pt x="0" y="24345"/>
                  </a:lnTo>
                  <a:lnTo>
                    <a:pt x="2209" y="33997"/>
                  </a:lnTo>
                  <a:lnTo>
                    <a:pt x="8039" y="41579"/>
                  </a:lnTo>
                  <a:lnTo>
                    <a:pt x="16827" y="46545"/>
                  </a:lnTo>
                  <a:lnTo>
                    <a:pt x="27901" y="48323"/>
                  </a:lnTo>
                  <a:lnTo>
                    <a:pt x="156248" y="48323"/>
                  </a:lnTo>
                  <a:lnTo>
                    <a:pt x="253530" y="48361"/>
                  </a:lnTo>
                  <a:lnTo>
                    <a:pt x="286004" y="48323"/>
                  </a:lnTo>
                  <a:lnTo>
                    <a:pt x="296710" y="46469"/>
                  </a:lnTo>
                  <a:lnTo>
                    <a:pt x="305206" y="41363"/>
                  </a:lnTo>
                  <a:lnTo>
                    <a:pt x="310832" y="33705"/>
                  </a:lnTo>
                  <a:lnTo>
                    <a:pt x="312915" y="24142"/>
                  </a:lnTo>
                  <a:close/>
                </a:path>
              </a:pathLst>
            </a:custGeom>
            <a:solidFill>
              <a:srgbClr val="0090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16509" y="2451607"/>
          <a:ext cx="5416550" cy="2108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6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5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4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3390">
                <a:tc>
                  <a:txBody>
                    <a:bodyPr/>
                    <a:lstStyle/>
                    <a:p>
                      <a:pPr marL="31623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DESCRIPCION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790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CURSOS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8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2000" spc="-25" dirty="0">
                          <a:latin typeface="Calibri"/>
                          <a:cs typeface="Calibri"/>
                        </a:rPr>
                        <a:t>13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8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2000" spc="-25" dirty="0">
                          <a:latin typeface="Calibri"/>
                          <a:cs typeface="Calibri"/>
                        </a:rPr>
                        <a:t>23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8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DIPLOMADOS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2000" spc="-50" dirty="0">
                          <a:latin typeface="Calibri"/>
                          <a:cs typeface="Calibri"/>
                        </a:rPr>
                        <a:t>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6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INGRESOS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276860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206,756.69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258,400.50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880846" y="897325"/>
            <a:ext cx="10310495" cy="4639945"/>
            <a:chOff x="880846" y="897325"/>
            <a:chExt cx="10310495" cy="46399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3843" y="1943354"/>
              <a:ext cx="5327015" cy="359333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80846" y="897325"/>
              <a:ext cx="747395" cy="607695"/>
            </a:xfrm>
            <a:custGeom>
              <a:avLst/>
              <a:gdLst/>
              <a:ahLst/>
              <a:cxnLst/>
              <a:rect l="l" t="t" r="r" b="b"/>
              <a:pathLst>
                <a:path w="747394" h="607694">
                  <a:moveTo>
                    <a:pt x="638657" y="573162"/>
                  </a:moveTo>
                  <a:lnTo>
                    <a:pt x="548817" y="573162"/>
                  </a:lnTo>
                  <a:lnTo>
                    <a:pt x="563649" y="582671"/>
                  </a:lnTo>
                  <a:lnTo>
                    <a:pt x="573855" y="589026"/>
                  </a:lnTo>
                  <a:lnTo>
                    <a:pt x="594438" y="601566"/>
                  </a:lnTo>
                  <a:lnTo>
                    <a:pt x="603487" y="605800"/>
                  </a:lnTo>
                  <a:lnTo>
                    <a:pt x="612188" y="607333"/>
                  </a:lnTo>
                  <a:lnTo>
                    <a:pt x="620441" y="606184"/>
                  </a:lnTo>
                  <a:lnTo>
                    <a:pt x="638657" y="573162"/>
                  </a:lnTo>
                  <a:close/>
                </a:path>
                <a:path w="747394" h="607694">
                  <a:moveTo>
                    <a:pt x="678015" y="0"/>
                  </a:moveTo>
                  <a:lnTo>
                    <a:pt x="92126" y="0"/>
                  </a:lnTo>
                  <a:lnTo>
                    <a:pt x="39142" y="5251"/>
                  </a:lnTo>
                  <a:lnTo>
                    <a:pt x="4814" y="38262"/>
                  </a:lnTo>
                  <a:lnTo>
                    <a:pt x="0" y="63092"/>
                  </a:lnTo>
                  <a:lnTo>
                    <a:pt x="35" y="464364"/>
                  </a:lnTo>
                  <a:lnTo>
                    <a:pt x="13348" y="503360"/>
                  </a:lnTo>
                  <a:lnTo>
                    <a:pt x="54352" y="526491"/>
                  </a:lnTo>
                  <a:lnTo>
                    <a:pt x="455488" y="527837"/>
                  </a:lnTo>
                  <a:lnTo>
                    <a:pt x="455590" y="583033"/>
                  </a:lnTo>
                  <a:lnTo>
                    <a:pt x="486014" y="606851"/>
                  </a:lnTo>
                  <a:lnTo>
                    <a:pt x="498484" y="602170"/>
                  </a:lnTo>
                  <a:lnTo>
                    <a:pt x="509178" y="595829"/>
                  </a:lnTo>
                  <a:lnTo>
                    <a:pt x="519767" y="589366"/>
                  </a:lnTo>
                  <a:lnTo>
                    <a:pt x="540722" y="576183"/>
                  </a:lnTo>
                  <a:lnTo>
                    <a:pt x="545267" y="573162"/>
                  </a:lnTo>
                  <a:lnTo>
                    <a:pt x="638657" y="573162"/>
                  </a:lnTo>
                  <a:lnTo>
                    <a:pt x="638725" y="538010"/>
                  </a:lnTo>
                  <a:lnTo>
                    <a:pt x="508227" y="538010"/>
                  </a:lnTo>
                  <a:lnTo>
                    <a:pt x="508227" y="479288"/>
                  </a:lnTo>
                  <a:lnTo>
                    <a:pt x="72322" y="479288"/>
                  </a:lnTo>
                  <a:lnTo>
                    <a:pt x="52517" y="52215"/>
                  </a:lnTo>
                  <a:lnTo>
                    <a:pt x="56675" y="48495"/>
                  </a:lnTo>
                  <a:lnTo>
                    <a:pt x="745170" y="48496"/>
                  </a:lnTo>
                  <a:lnTo>
                    <a:pt x="744655" y="44579"/>
                  </a:lnTo>
                  <a:lnTo>
                    <a:pt x="712606" y="7393"/>
                  </a:lnTo>
                  <a:lnTo>
                    <a:pt x="689873" y="720"/>
                  </a:lnTo>
                  <a:lnTo>
                    <a:pt x="678015" y="0"/>
                  </a:lnTo>
                  <a:close/>
                </a:path>
                <a:path w="747394" h="607694">
                  <a:moveTo>
                    <a:pt x="547118" y="519225"/>
                  </a:moveTo>
                  <a:lnTo>
                    <a:pt x="537992" y="520924"/>
                  </a:lnTo>
                  <a:lnTo>
                    <a:pt x="527800" y="526023"/>
                  </a:lnTo>
                  <a:lnTo>
                    <a:pt x="521506" y="529952"/>
                  </a:lnTo>
                  <a:lnTo>
                    <a:pt x="515446" y="533577"/>
                  </a:lnTo>
                  <a:lnTo>
                    <a:pt x="508227" y="538010"/>
                  </a:lnTo>
                  <a:lnTo>
                    <a:pt x="638725" y="538010"/>
                  </a:lnTo>
                  <a:lnTo>
                    <a:pt x="638726" y="537708"/>
                  </a:lnTo>
                  <a:lnTo>
                    <a:pt x="585687" y="537708"/>
                  </a:lnTo>
                  <a:lnTo>
                    <a:pt x="572663" y="529952"/>
                  </a:lnTo>
                  <a:lnTo>
                    <a:pt x="566435" y="526023"/>
                  </a:lnTo>
                  <a:lnTo>
                    <a:pt x="556243" y="520924"/>
                  </a:lnTo>
                  <a:lnTo>
                    <a:pt x="547118" y="519225"/>
                  </a:lnTo>
                  <a:close/>
                </a:path>
                <a:path w="747394" h="607694">
                  <a:moveTo>
                    <a:pt x="638804" y="450786"/>
                  </a:moveTo>
                  <a:lnTo>
                    <a:pt x="585687" y="450786"/>
                  </a:lnTo>
                  <a:lnTo>
                    <a:pt x="585687" y="537708"/>
                  </a:lnTo>
                  <a:lnTo>
                    <a:pt x="638726" y="537708"/>
                  </a:lnTo>
                  <a:lnTo>
                    <a:pt x="638747" y="526798"/>
                  </a:lnTo>
                  <a:lnTo>
                    <a:pt x="665954" y="526799"/>
                  </a:lnTo>
                  <a:lnTo>
                    <a:pt x="709638" y="521652"/>
                  </a:lnTo>
                  <a:lnTo>
                    <a:pt x="739581" y="495067"/>
                  </a:lnTo>
                  <a:lnTo>
                    <a:pt x="744699" y="479288"/>
                  </a:lnTo>
                  <a:lnTo>
                    <a:pt x="638747" y="479288"/>
                  </a:lnTo>
                  <a:lnTo>
                    <a:pt x="638804" y="450786"/>
                  </a:lnTo>
                  <a:close/>
                </a:path>
                <a:path w="747394" h="607694">
                  <a:moveTo>
                    <a:pt x="638748" y="526491"/>
                  </a:moveTo>
                  <a:lnTo>
                    <a:pt x="616791" y="526491"/>
                  </a:lnTo>
                  <a:lnTo>
                    <a:pt x="665954" y="526799"/>
                  </a:lnTo>
                  <a:lnTo>
                    <a:pt x="638747" y="526798"/>
                  </a:lnTo>
                  <a:lnTo>
                    <a:pt x="638748" y="526491"/>
                  </a:lnTo>
                  <a:close/>
                </a:path>
                <a:path w="747394" h="607694">
                  <a:moveTo>
                    <a:pt x="687982" y="526491"/>
                  </a:moveTo>
                  <a:lnTo>
                    <a:pt x="638748" y="526491"/>
                  </a:lnTo>
                  <a:lnTo>
                    <a:pt x="638747" y="526798"/>
                  </a:lnTo>
                  <a:lnTo>
                    <a:pt x="677509" y="526799"/>
                  </a:lnTo>
                  <a:lnTo>
                    <a:pt x="687982" y="526491"/>
                  </a:lnTo>
                  <a:close/>
                </a:path>
                <a:path w="747394" h="607694">
                  <a:moveTo>
                    <a:pt x="535690" y="231305"/>
                  </a:moveTo>
                  <a:lnTo>
                    <a:pt x="495324" y="241279"/>
                  </a:lnTo>
                  <a:lnTo>
                    <a:pt x="461901" y="262595"/>
                  </a:lnTo>
                  <a:lnTo>
                    <a:pt x="437935" y="292769"/>
                  </a:lnTo>
                  <a:lnTo>
                    <a:pt x="425938" y="329316"/>
                  </a:lnTo>
                  <a:lnTo>
                    <a:pt x="425234" y="352660"/>
                  </a:lnTo>
                  <a:lnTo>
                    <a:pt x="429470" y="374674"/>
                  </a:lnTo>
                  <a:lnTo>
                    <a:pt x="438587" y="395386"/>
                  </a:lnTo>
                  <a:lnTo>
                    <a:pt x="452527" y="414825"/>
                  </a:lnTo>
                  <a:lnTo>
                    <a:pt x="453839" y="416329"/>
                  </a:lnTo>
                  <a:lnTo>
                    <a:pt x="455269" y="418344"/>
                  </a:lnTo>
                  <a:lnTo>
                    <a:pt x="455371" y="479288"/>
                  </a:lnTo>
                  <a:lnTo>
                    <a:pt x="508227" y="479288"/>
                  </a:lnTo>
                  <a:lnTo>
                    <a:pt x="508227" y="450786"/>
                  </a:lnTo>
                  <a:lnTo>
                    <a:pt x="638804" y="450786"/>
                  </a:lnTo>
                  <a:lnTo>
                    <a:pt x="638864" y="420062"/>
                  </a:lnTo>
                  <a:lnTo>
                    <a:pt x="638966" y="418142"/>
                  </a:lnTo>
                  <a:lnTo>
                    <a:pt x="640614" y="416034"/>
                  </a:lnTo>
                  <a:lnTo>
                    <a:pt x="642146" y="414315"/>
                  </a:lnTo>
                  <a:lnTo>
                    <a:pt x="645949" y="407776"/>
                  </a:lnTo>
                  <a:lnTo>
                    <a:pt x="547169" y="407776"/>
                  </a:lnTo>
                  <a:lnTo>
                    <a:pt x="497445" y="389292"/>
                  </a:lnTo>
                  <a:lnTo>
                    <a:pt x="479489" y="352660"/>
                  </a:lnTo>
                  <a:lnTo>
                    <a:pt x="477584" y="343617"/>
                  </a:lnTo>
                  <a:lnTo>
                    <a:pt x="483016" y="318109"/>
                  </a:lnTo>
                  <a:lnTo>
                    <a:pt x="483058" y="317911"/>
                  </a:lnTo>
                  <a:lnTo>
                    <a:pt x="498060" y="297725"/>
                  </a:lnTo>
                  <a:lnTo>
                    <a:pt x="501493" y="295595"/>
                  </a:lnTo>
                  <a:lnTo>
                    <a:pt x="520238" y="284347"/>
                  </a:lnTo>
                  <a:lnTo>
                    <a:pt x="519879" y="284347"/>
                  </a:lnTo>
                  <a:lnTo>
                    <a:pt x="547285" y="279458"/>
                  </a:lnTo>
                  <a:lnTo>
                    <a:pt x="644801" y="279458"/>
                  </a:lnTo>
                  <a:lnTo>
                    <a:pt x="630332" y="261222"/>
                  </a:lnTo>
                  <a:lnTo>
                    <a:pt x="609248" y="246491"/>
                  </a:lnTo>
                  <a:lnTo>
                    <a:pt x="586413" y="236595"/>
                  </a:lnTo>
                  <a:lnTo>
                    <a:pt x="561877" y="231534"/>
                  </a:lnTo>
                  <a:lnTo>
                    <a:pt x="535690" y="231305"/>
                  </a:lnTo>
                  <a:close/>
                </a:path>
                <a:path w="747394" h="607694">
                  <a:moveTo>
                    <a:pt x="745170" y="48496"/>
                  </a:moveTo>
                  <a:lnTo>
                    <a:pt x="689955" y="48496"/>
                  </a:lnTo>
                  <a:lnTo>
                    <a:pt x="694447" y="52417"/>
                  </a:lnTo>
                  <a:lnTo>
                    <a:pt x="694418" y="474480"/>
                  </a:lnTo>
                  <a:lnTo>
                    <a:pt x="689413" y="479288"/>
                  </a:lnTo>
                  <a:lnTo>
                    <a:pt x="744699" y="479288"/>
                  </a:lnTo>
                  <a:lnTo>
                    <a:pt x="745320" y="477375"/>
                  </a:lnTo>
                  <a:lnTo>
                    <a:pt x="746156" y="464364"/>
                  </a:lnTo>
                  <a:lnTo>
                    <a:pt x="746616" y="451325"/>
                  </a:lnTo>
                  <a:lnTo>
                    <a:pt x="746811" y="438268"/>
                  </a:lnTo>
                  <a:lnTo>
                    <a:pt x="746851" y="61279"/>
                  </a:lnTo>
                  <a:lnTo>
                    <a:pt x="745170" y="48496"/>
                  </a:lnTo>
                  <a:close/>
                </a:path>
                <a:path w="747394" h="607694">
                  <a:moveTo>
                    <a:pt x="585208" y="450786"/>
                  </a:moveTo>
                  <a:lnTo>
                    <a:pt x="508227" y="450786"/>
                  </a:lnTo>
                  <a:lnTo>
                    <a:pt x="527879" y="455042"/>
                  </a:lnTo>
                  <a:lnTo>
                    <a:pt x="528479" y="455042"/>
                  </a:lnTo>
                  <a:lnTo>
                    <a:pt x="546870" y="456432"/>
                  </a:lnTo>
                  <a:lnTo>
                    <a:pt x="566225" y="455042"/>
                  </a:lnTo>
                  <a:lnTo>
                    <a:pt x="585208" y="450786"/>
                  </a:lnTo>
                  <a:close/>
                </a:path>
                <a:path w="747394" h="607694">
                  <a:moveTo>
                    <a:pt x="644801" y="279458"/>
                  </a:moveTo>
                  <a:lnTo>
                    <a:pt x="547285" y="279458"/>
                  </a:lnTo>
                  <a:lnTo>
                    <a:pt x="573935" y="284347"/>
                  </a:lnTo>
                  <a:lnTo>
                    <a:pt x="596065" y="297725"/>
                  </a:lnTo>
                  <a:lnTo>
                    <a:pt x="611117" y="318110"/>
                  </a:lnTo>
                  <a:lnTo>
                    <a:pt x="616450" y="343617"/>
                  </a:lnTo>
                  <a:lnTo>
                    <a:pt x="616535" y="344020"/>
                  </a:lnTo>
                  <a:lnTo>
                    <a:pt x="611176" y="369052"/>
                  </a:lnTo>
                  <a:lnTo>
                    <a:pt x="596666" y="389292"/>
                  </a:lnTo>
                  <a:lnTo>
                    <a:pt x="574724" y="402849"/>
                  </a:lnTo>
                  <a:lnTo>
                    <a:pt x="574519" y="402849"/>
                  </a:lnTo>
                  <a:lnTo>
                    <a:pt x="547169" y="407776"/>
                  </a:lnTo>
                  <a:lnTo>
                    <a:pt x="645949" y="407776"/>
                  </a:lnTo>
                  <a:lnTo>
                    <a:pt x="663915" y="376884"/>
                  </a:lnTo>
                  <a:lnTo>
                    <a:pt x="668935" y="335729"/>
                  </a:lnTo>
                  <a:lnTo>
                    <a:pt x="657606" y="295595"/>
                  </a:lnTo>
                  <a:lnTo>
                    <a:pt x="644801" y="279458"/>
                  </a:lnTo>
                  <a:close/>
                </a:path>
              </a:pathLst>
            </a:custGeom>
            <a:solidFill>
              <a:srgbClr val="0753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7714" y="1016964"/>
              <a:ext cx="313055" cy="208279"/>
            </a:xfrm>
            <a:custGeom>
              <a:avLst/>
              <a:gdLst/>
              <a:ahLst/>
              <a:cxnLst/>
              <a:rect l="l" t="t" r="r" b="b"/>
              <a:pathLst>
                <a:path w="313055" h="208280">
                  <a:moveTo>
                    <a:pt x="312496" y="108102"/>
                  </a:moveTo>
                  <a:lnTo>
                    <a:pt x="282727" y="79844"/>
                  </a:lnTo>
                  <a:lnTo>
                    <a:pt x="156565" y="79844"/>
                  </a:lnTo>
                  <a:lnTo>
                    <a:pt x="28994" y="79844"/>
                  </a:lnTo>
                  <a:lnTo>
                    <a:pt x="546" y="100596"/>
                  </a:lnTo>
                  <a:lnTo>
                    <a:pt x="812" y="109461"/>
                  </a:lnTo>
                  <a:lnTo>
                    <a:pt x="82880" y="128346"/>
                  </a:lnTo>
                  <a:lnTo>
                    <a:pt x="181419" y="128358"/>
                  </a:lnTo>
                  <a:lnTo>
                    <a:pt x="283603" y="128295"/>
                  </a:lnTo>
                  <a:lnTo>
                    <a:pt x="287312" y="127990"/>
                  </a:lnTo>
                  <a:lnTo>
                    <a:pt x="290931" y="127584"/>
                  </a:lnTo>
                  <a:lnTo>
                    <a:pt x="301078" y="124142"/>
                  </a:lnTo>
                  <a:lnTo>
                    <a:pt x="308571" y="117208"/>
                  </a:lnTo>
                  <a:lnTo>
                    <a:pt x="312496" y="108102"/>
                  </a:lnTo>
                  <a:close/>
                </a:path>
                <a:path w="313055" h="208280">
                  <a:moveTo>
                    <a:pt x="312915" y="183883"/>
                  </a:moveTo>
                  <a:lnTo>
                    <a:pt x="310832" y="174269"/>
                  </a:lnTo>
                  <a:lnTo>
                    <a:pt x="305041" y="166649"/>
                  </a:lnTo>
                  <a:lnTo>
                    <a:pt x="296202" y="161632"/>
                  </a:lnTo>
                  <a:lnTo>
                    <a:pt x="285013" y="159829"/>
                  </a:lnTo>
                  <a:lnTo>
                    <a:pt x="156019" y="159829"/>
                  </a:lnTo>
                  <a:lnTo>
                    <a:pt x="27686" y="159829"/>
                  </a:lnTo>
                  <a:lnTo>
                    <a:pt x="16586" y="161696"/>
                  </a:lnTo>
                  <a:lnTo>
                    <a:pt x="7772" y="166827"/>
                  </a:lnTo>
                  <a:lnTo>
                    <a:pt x="1981" y="174523"/>
                  </a:lnTo>
                  <a:lnTo>
                    <a:pt x="0" y="184086"/>
                  </a:lnTo>
                  <a:lnTo>
                    <a:pt x="2209" y="193763"/>
                  </a:lnTo>
                  <a:lnTo>
                    <a:pt x="8051" y="201383"/>
                  </a:lnTo>
                  <a:lnTo>
                    <a:pt x="16878" y="206375"/>
                  </a:lnTo>
                  <a:lnTo>
                    <a:pt x="28003" y="208165"/>
                  </a:lnTo>
                  <a:lnTo>
                    <a:pt x="285229" y="208165"/>
                  </a:lnTo>
                  <a:lnTo>
                    <a:pt x="296329" y="206336"/>
                  </a:lnTo>
                  <a:lnTo>
                    <a:pt x="305066" y="201282"/>
                  </a:lnTo>
                  <a:lnTo>
                    <a:pt x="310807" y="193586"/>
                  </a:lnTo>
                  <a:lnTo>
                    <a:pt x="312915" y="183883"/>
                  </a:lnTo>
                  <a:close/>
                </a:path>
                <a:path w="313055" h="208280">
                  <a:moveTo>
                    <a:pt x="312915" y="24142"/>
                  </a:moveTo>
                  <a:lnTo>
                    <a:pt x="234188" y="25"/>
                  </a:lnTo>
                  <a:lnTo>
                    <a:pt x="130987" y="0"/>
                  </a:lnTo>
                  <a:lnTo>
                    <a:pt x="27787" y="76"/>
                  </a:lnTo>
                  <a:lnTo>
                    <a:pt x="16637" y="1943"/>
                  </a:lnTo>
                  <a:lnTo>
                    <a:pt x="7785" y="7073"/>
                  </a:lnTo>
                  <a:lnTo>
                    <a:pt x="1993" y="14782"/>
                  </a:lnTo>
                  <a:lnTo>
                    <a:pt x="0" y="24345"/>
                  </a:lnTo>
                  <a:lnTo>
                    <a:pt x="2209" y="33997"/>
                  </a:lnTo>
                  <a:lnTo>
                    <a:pt x="8039" y="41579"/>
                  </a:lnTo>
                  <a:lnTo>
                    <a:pt x="16827" y="46545"/>
                  </a:lnTo>
                  <a:lnTo>
                    <a:pt x="27901" y="48323"/>
                  </a:lnTo>
                  <a:lnTo>
                    <a:pt x="156248" y="48323"/>
                  </a:lnTo>
                  <a:lnTo>
                    <a:pt x="253530" y="48361"/>
                  </a:lnTo>
                  <a:lnTo>
                    <a:pt x="286004" y="48323"/>
                  </a:lnTo>
                  <a:lnTo>
                    <a:pt x="296710" y="46469"/>
                  </a:lnTo>
                  <a:lnTo>
                    <a:pt x="305206" y="41363"/>
                  </a:lnTo>
                  <a:lnTo>
                    <a:pt x="310832" y="33705"/>
                  </a:lnTo>
                  <a:lnTo>
                    <a:pt x="312915" y="24142"/>
                  </a:lnTo>
                  <a:close/>
                </a:path>
              </a:pathLst>
            </a:custGeom>
            <a:solidFill>
              <a:srgbClr val="0090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989582" y="883741"/>
            <a:ext cx="45624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6FC0"/>
                </a:solidFill>
                <a:latin typeface="Arial"/>
                <a:cs typeface="Arial"/>
              </a:rPr>
              <a:t>COMPARATIVO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CURSOS</a:t>
            </a:r>
            <a:r>
              <a:rPr sz="1800" b="1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Y</a:t>
            </a:r>
            <a:r>
              <a:rPr sz="1800" b="1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DIPLOMADOS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DIRECCION</a:t>
            </a:r>
            <a:r>
              <a:rPr sz="1800" b="1" spc="-8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DE</a:t>
            </a:r>
            <a:r>
              <a:rPr sz="1800" b="1" spc="-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EDUCACION</a:t>
            </a:r>
            <a:r>
              <a:rPr sz="18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CONTINUA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9641" y="1073022"/>
            <a:ext cx="1569720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spc="-10" dirty="0"/>
              <a:t>CLÍNICA VETERINARIA</a:t>
            </a:r>
            <a:endParaRPr sz="1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58048" y="2278208"/>
          <a:ext cx="5889625" cy="608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5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8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8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8330">
                <a:tc>
                  <a:txBody>
                    <a:bodyPr/>
                    <a:lstStyle/>
                    <a:p>
                      <a:pPr marL="485140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750" b="1" spc="-715" dirty="0">
                          <a:latin typeface="Calibri"/>
                          <a:cs typeface="Calibri"/>
                        </a:rPr>
                        <a:t>DESCRIPCION</a:t>
                      </a:r>
                      <a:endParaRPr sz="2750">
                        <a:latin typeface="Calibri"/>
                        <a:cs typeface="Calibri"/>
                      </a:endParaRPr>
                    </a:p>
                  </a:txBody>
                  <a:tcPr marL="0" marR="0" marT="1530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750" b="1" spc="-770" dirty="0">
                          <a:latin typeface="Calibri"/>
                          <a:cs typeface="Calibri"/>
                        </a:rPr>
                        <a:t>2023</a:t>
                      </a:r>
                      <a:endParaRPr sz="2750">
                        <a:latin typeface="Calibri"/>
                        <a:cs typeface="Calibri"/>
                      </a:endParaRPr>
                    </a:p>
                  </a:txBody>
                  <a:tcPr marL="0" marR="0" marT="1530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750" b="1" spc="-770" dirty="0">
                          <a:latin typeface="Calibri"/>
                          <a:cs typeface="Calibri"/>
                        </a:rPr>
                        <a:t>2024</a:t>
                      </a:r>
                      <a:endParaRPr sz="2750">
                        <a:latin typeface="Calibri"/>
                        <a:cs typeface="Calibri"/>
                      </a:endParaRPr>
                    </a:p>
                  </a:txBody>
                  <a:tcPr marL="0" marR="0" marT="1530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750" b="1" spc="-695" dirty="0">
                          <a:latin typeface="Calibri"/>
                          <a:cs typeface="Calibri"/>
                        </a:rPr>
                        <a:t>DIFERENCIA</a:t>
                      </a:r>
                      <a:endParaRPr sz="2750">
                        <a:latin typeface="Calibri"/>
                        <a:cs typeface="Calibri"/>
                      </a:endParaRPr>
                    </a:p>
                  </a:txBody>
                  <a:tcPr marL="0" marR="0" marT="1530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750" b="1" spc="-1030" dirty="0">
                          <a:latin typeface="Calibri"/>
                          <a:cs typeface="Calibri"/>
                        </a:rPr>
                        <a:t>%</a:t>
                      </a:r>
                      <a:endParaRPr sz="2750">
                        <a:latin typeface="Calibri"/>
                        <a:cs typeface="Calibri"/>
                      </a:endParaRPr>
                    </a:p>
                  </a:txBody>
                  <a:tcPr marL="0" marR="0" marT="1530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58088" y="3207681"/>
          <a:ext cx="5889625" cy="17468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8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6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96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marL="35560">
                        <a:lnSpc>
                          <a:spcPts val="2620"/>
                        </a:lnSpc>
                      </a:pPr>
                      <a:r>
                        <a:rPr sz="2750" spc="-715" dirty="0">
                          <a:latin typeface="Calibri"/>
                          <a:cs typeface="Calibri"/>
                        </a:rPr>
                        <a:t>INGRESOS</a:t>
                      </a:r>
                      <a:endParaRPr sz="2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700" algn="r">
                        <a:lnSpc>
                          <a:spcPts val="2620"/>
                        </a:lnSpc>
                      </a:pPr>
                      <a:r>
                        <a:rPr sz="2750" spc="-660" dirty="0">
                          <a:latin typeface="Calibri"/>
                          <a:cs typeface="Calibri"/>
                        </a:rPr>
                        <a:t>13,050.35</a:t>
                      </a:r>
                      <a:endParaRPr sz="2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965" algn="ctr">
                        <a:lnSpc>
                          <a:spcPts val="2620"/>
                        </a:lnSpc>
                      </a:pPr>
                      <a:r>
                        <a:rPr sz="2750" spc="-645" dirty="0">
                          <a:latin typeface="Calibri"/>
                          <a:cs typeface="Calibri"/>
                        </a:rPr>
                        <a:t>5,749.20</a:t>
                      </a:r>
                      <a:endParaRPr sz="2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0" algn="r">
                        <a:lnSpc>
                          <a:spcPts val="2620"/>
                        </a:lnSpc>
                      </a:pPr>
                      <a:r>
                        <a:rPr sz="2750" spc="-38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750" spc="-645" dirty="0">
                          <a:latin typeface="Calibri"/>
                          <a:cs typeface="Calibri"/>
                        </a:rPr>
                        <a:t>7,301.15</a:t>
                      </a:r>
                      <a:endParaRPr sz="2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ts val="2620"/>
                        </a:lnSpc>
                      </a:pPr>
                      <a:r>
                        <a:rPr sz="2750" spc="-38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750" spc="-665" dirty="0">
                          <a:latin typeface="Calibri"/>
                          <a:cs typeface="Calibri"/>
                        </a:rPr>
                        <a:t>55.95</a:t>
                      </a:r>
                      <a:endParaRPr sz="27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49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2750" spc="-755" dirty="0">
                          <a:latin typeface="Calibri"/>
                          <a:cs typeface="Calibri"/>
                        </a:rPr>
                        <a:t>GASTOS</a:t>
                      </a:r>
                      <a:endParaRPr sz="275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700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2750" spc="-660" dirty="0">
                          <a:latin typeface="Calibri"/>
                          <a:cs typeface="Calibri"/>
                        </a:rPr>
                        <a:t>20,074.18</a:t>
                      </a:r>
                      <a:endParaRPr sz="275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2750" spc="-645" dirty="0">
                          <a:latin typeface="Calibri"/>
                          <a:cs typeface="Calibri"/>
                        </a:rPr>
                        <a:t>7,688.43</a:t>
                      </a:r>
                      <a:endParaRPr sz="275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7650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2750" spc="-38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750" spc="-660" dirty="0">
                          <a:latin typeface="Calibri"/>
                          <a:cs typeface="Calibri"/>
                        </a:rPr>
                        <a:t>12,385.75</a:t>
                      </a:r>
                      <a:endParaRPr sz="275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2750" spc="-38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750" spc="-665" dirty="0">
                          <a:latin typeface="Calibri"/>
                          <a:cs typeface="Calibri"/>
                        </a:rPr>
                        <a:t>61.70</a:t>
                      </a:r>
                      <a:endParaRPr sz="275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68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sz="2750" b="1" spc="-700" dirty="0">
                          <a:latin typeface="Calibri"/>
                          <a:cs typeface="Calibri"/>
                        </a:rPr>
                        <a:t>UTILIDAD</a:t>
                      </a:r>
                      <a:endParaRPr sz="2750">
                        <a:latin typeface="Calibri"/>
                        <a:cs typeface="Calibri"/>
                      </a:endParaRPr>
                    </a:p>
                  </a:txBody>
                  <a:tcPr marL="0" marR="0" marT="20066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065" algn="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sz="2750" b="1" spc="-38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750" b="1" spc="-650" dirty="0">
                          <a:latin typeface="Calibri"/>
                          <a:cs typeface="Calibri"/>
                        </a:rPr>
                        <a:t>7,023.83</a:t>
                      </a:r>
                      <a:endParaRPr sz="2750">
                        <a:latin typeface="Calibri"/>
                        <a:cs typeface="Calibri"/>
                      </a:endParaRPr>
                    </a:p>
                  </a:txBody>
                  <a:tcPr marL="0" marR="0" marT="20066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sz="2750" b="1" spc="-38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750" b="1" spc="-650" dirty="0">
                          <a:latin typeface="Calibri"/>
                          <a:cs typeface="Calibri"/>
                        </a:rPr>
                        <a:t>1,939.23</a:t>
                      </a:r>
                      <a:endParaRPr sz="2750">
                        <a:latin typeface="Calibri"/>
                        <a:cs typeface="Calibri"/>
                      </a:endParaRPr>
                    </a:p>
                  </a:txBody>
                  <a:tcPr marL="0" marR="0" marT="20066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6379" algn="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sz="2750" b="1" spc="-650" dirty="0">
                          <a:latin typeface="Calibri"/>
                          <a:cs typeface="Calibri"/>
                        </a:rPr>
                        <a:t>5,084.60</a:t>
                      </a:r>
                      <a:endParaRPr sz="2750">
                        <a:latin typeface="Calibri"/>
                        <a:cs typeface="Calibri"/>
                      </a:endParaRPr>
                    </a:p>
                  </a:txBody>
                  <a:tcPr marL="0" marR="0" marT="20066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758122" y="868453"/>
            <a:ext cx="10801985" cy="4663440"/>
            <a:chOff x="758122" y="868453"/>
            <a:chExt cx="10801985" cy="4663440"/>
          </a:xfrm>
        </p:grpSpPr>
        <p:sp>
          <p:nvSpPr>
            <p:cNvPr id="6" name="object 6"/>
            <p:cNvSpPr/>
            <p:nvPr/>
          </p:nvSpPr>
          <p:spPr>
            <a:xfrm>
              <a:off x="758113" y="868463"/>
              <a:ext cx="629920" cy="979805"/>
            </a:xfrm>
            <a:custGeom>
              <a:avLst/>
              <a:gdLst/>
              <a:ahLst/>
              <a:cxnLst/>
              <a:rect l="l" t="t" r="r" b="b"/>
              <a:pathLst>
                <a:path w="629919" h="979805">
                  <a:moveTo>
                    <a:pt x="542734" y="378434"/>
                  </a:moveTo>
                  <a:lnTo>
                    <a:pt x="541858" y="341223"/>
                  </a:lnTo>
                  <a:lnTo>
                    <a:pt x="541832" y="339712"/>
                  </a:lnTo>
                  <a:lnTo>
                    <a:pt x="541705" y="332181"/>
                  </a:lnTo>
                  <a:lnTo>
                    <a:pt x="541591" y="325234"/>
                  </a:lnTo>
                  <a:lnTo>
                    <a:pt x="541477" y="318592"/>
                  </a:lnTo>
                  <a:lnTo>
                    <a:pt x="541362" y="311721"/>
                  </a:lnTo>
                  <a:lnTo>
                    <a:pt x="516255" y="281978"/>
                  </a:lnTo>
                  <a:lnTo>
                    <a:pt x="510108" y="281622"/>
                  </a:lnTo>
                  <a:lnTo>
                    <a:pt x="499376" y="282536"/>
                  </a:lnTo>
                  <a:lnTo>
                    <a:pt x="499376" y="325983"/>
                  </a:lnTo>
                  <a:lnTo>
                    <a:pt x="499364" y="341223"/>
                  </a:lnTo>
                  <a:lnTo>
                    <a:pt x="499160" y="358533"/>
                  </a:lnTo>
                  <a:lnTo>
                    <a:pt x="499046" y="389064"/>
                  </a:lnTo>
                  <a:lnTo>
                    <a:pt x="498119" y="413651"/>
                  </a:lnTo>
                  <a:lnTo>
                    <a:pt x="495160" y="437921"/>
                  </a:lnTo>
                  <a:lnTo>
                    <a:pt x="477431" y="486346"/>
                  </a:lnTo>
                  <a:lnTo>
                    <a:pt x="456819" y="511314"/>
                  </a:lnTo>
                  <a:lnTo>
                    <a:pt x="456819" y="674611"/>
                  </a:lnTo>
                  <a:lnTo>
                    <a:pt x="336194" y="780199"/>
                  </a:lnTo>
                  <a:lnTo>
                    <a:pt x="252907" y="695020"/>
                  </a:lnTo>
                  <a:lnTo>
                    <a:pt x="229971" y="671614"/>
                  </a:lnTo>
                  <a:lnTo>
                    <a:pt x="250621" y="657364"/>
                  </a:lnTo>
                  <a:lnTo>
                    <a:pt x="259588" y="637870"/>
                  </a:lnTo>
                  <a:lnTo>
                    <a:pt x="261353" y="618464"/>
                  </a:lnTo>
                  <a:lnTo>
                    <a:pt x="261467" y="617283"/>
                  </a:lnTo>
                  <a:lnTo>
                    <a:pt x="261569" y="616165"/>
                  </a:lnTo>
                  <a:lnTo>
                    <a:pt x="261632" y="591185"/>
                  </a:lnTo>
                  <a:lnTo>
                    <a:pt x="300596" y="602564"/>
                  </a:lnTo>
                  <a:lnTo>
                    <a:pt x="339204" y="606386"/>
                  </a:lnTo>
                  <a:lnTo>
                    <a:pt x="377583" y="602792"/>
                  </a:lnTo>
                  <a:lnTo>
                    <a:pt x="415836" y="591883"/>
                  </a:lnTo>
                  <a:lnTo>
                    <a:pt x="416521" y="602564"/>
                  </a:lnTo>
                  <a:lnTo>
                    <a:pt x="416534" y="602792"/>
                  </a:lnTo>
                  <a:lnTo>
                    <a:pt x="416648" y="604647"/>
                  </a:lnTo>
                  <a:lnTo>
                    <a:pt x="417220" y="615137"/>
                  </a:lnTo>
                  <a:lnTo>
                    <a:pt x="425132" y="653427"/>
                  </a:lnTo>
                  <a:lnTo>
                    <a:pt x="456819" y="674611"/>
                  </a:lnTo>
                  <a:lnTo>
                    <a:pt x="456819" y="511314"/>
                  </a:lnTo>
                  <a:lnTo>
                    <a:pt x="445300" y="525259"/>
                  </a:lnTo>
                  <a:lnTo>
                    <a:pt x="402615" y="551865"/>
                  </a:lnTo>
                  <a:lnTo>
                    <a:pt x="353237" y="563384"/>
                  </a:lnTo>
                  <a:lnTo>
                    <a:pt x="299554" y="558304"/>
                  </a:lnTo>
                  <a:lnTo>
                    <a:pt x="252412" y="537451"/>
                  </a:lnTo>
                  <a:lnTo>
                    <a:pt x="214934" y="502627"/>
                  </a:lnTo>
                  <a:lnTo>
                    <a:pt x="190233" y="455676"/>
                  </a:lnTo>
                  <a:lnTo>
                    <a:pt x="181635" y="410273"/>
                  </a:lnTo>
                  <a:lnTo>
                    <a:pt x="179489" y="358533"/>
                  </a:lnTo>
                  <a:lnTo>
                    <a:pt x="179755" y="341210"/>
                  </a:lnTo>
                  <a:lnTo>
                    <a:pt x="179768" y="339712"/>
                  </a:lnTo>
                  <a:lnTo>
                    <a:pt x="179882" y="332181"/>
                  </a:lnTo>
                  <a:lnTo>
                    <a:pt x="179997" y="325234"/>
                  </a:lnTo>
                  <a:lnTo>
                    <a:pt x="180035" y="318592"/>
                  </a:lnTo>
                  <a:lnTo>
                    <a:pt x="180911" y="314020"/>
                  </a:lnTo>
                  <a:lnTo>
                    <a:pt x="183197" y="311721"/>
                  </a:lnTo>
                  <a:lnTo>
                    <a:pt x="198589" y="297116"/>
                  </a:lnTo>
                  <a:lnTo>
                    <a:pt x="245630" y="253301"/>
                  </a:lnTo>
                  <a:lnTo>
                    <a:pt x="290309" y="285064"/>
                  </a:lnTo>
                  <a:lnTo>
                    <a:pt x="338569" y="306489"/>
                  </a:lnTo>
                  <a:lnTo>
                    <a:pt x="389851" y="319303"/>
                  </a:lnTo>
                  <a:lnTo>
                    <a:pt x="443636" y="325234"/>
                  </a:lnTo>
                  <a:lnTo>
                    <a:pt x="499376" y="325983"/>
                  </a:lnTo>
                  <a:lnTo>
                    <a:pt x="499376" y="282536"/>
                  </a:lnTo>
                  <a:lnTo>
                    <a:pt x="497624" y="282676"/>
                  </a:lnTo>
                  <a:lnTo>
                    <a:pt x="468833" y="283819"/>
                  </a:lnTo>
                  <a:lnTo>
                    <a:pt x="411784" y="279971"/>
                  </a:lnTo>
                  <a:lnTo>
                    <a:pt x="350634" y="265455"/>
                  </a:lnTo>
                  <a:lnTo>
                    <a:pt x="321830" y="253301"/>
                  </a:lnTo>
                  <a:lnTo>
                    <a:pt x="319709" y="252412"/>
                  </a:lnTo>
                  <a:lnTo>
                    <a:pt x="291363" y="234619"/>
                  </a:lnTo>
                  <a:lnTo>
                    <a:pt x="266204" y="211048"/>
                  </a:lnTo>
                  <a:lnTo>
                    <a:pt x="253072" y="200177"/>
                  </a:lnTo>
                  <a:lnTo>
                    <a:pt x="239928" y="197129"/>
                  </a:lnTo>
                  <a:lnTo>
                    <a:pt x="227355" y="201980"/>
                  </a:lnTo>
                  <a:lnTo>
                    <a:pt x="215912" y="214757"/>
                  </a:lnTo>
                  <a:lnTo>
                    <a:pt x="202501" y="233807"/>
                  </a:lnTo>
                  <a:lnTo>
                    <a:pt x="187490" y="251269"/>
                  </a:lnTo>
                  <a:lnTo>
                    <a:pt x="170726" y="267017"/>
                  </a:lnTo>
                  <a:lnTo>
                    <a:pt x="152082" y="280924"/>
                  </a:lnTo>
                  <a:lnTo>
                    <a:pt x="145059" y="286778"/>
                  </a:lnTo>
                  <a:lnTo>
                    <a:pt x="140271" y="293598"/>
                  </a:lnTo>
                  <a:lnTo>
                    <a:pt x="137566" y="301472"/>
                  </a:lnTo>
                  <a:lnTo>
                    <a:pt x="136779" y="310502"/>
                  </a:lnTo>
                  <a:lnTo>
                    <a:pt x="136829" y="332181"/>
                  </a:lnTo>
                  <a:lnTo>
                    <a:pt x="136956" y="397256"/>
                  </a:lnTo>
                  <a:lnTo>
                    <a:pt x="140398" y="435978"/>
                  </a:lnTo>
                  <a:lnTo>
                    <a:pt x="166535" y="506374"/>
                  </a:lnTo>
                  <a:lnTo>
                    <a:pt x="189357" y="537857"/>
                  </a:lnTo>
                  <a:lnTo>
                    <a:pt x="205181" y="553732"/>
                  </a:lnTo>
                  <a:lnTo>
                    <a:pt x="212356" y="561848"/>
                  </a:lnTo>
                  <a:lnTo>
                    <a:pt x="217309" y="570776"/>
                  </a:lnTo>
                  <a:lnTo>
                    <a:pt x="219481" y="581431"/>
                  </a:lnTo>
                  <a:lnTo>
                    <a:pt x="219595" y="590461"/>
                  </a:lnTo>
                  <a:lnTo>
                    <a:pt x="219621" y="592823"/>
                  </a:lnTo>
                  <a:lnTo>
                    <a:pt x="218998" y="602564"/>
                  </a:lnTo>
                  <a:lnTo>
                    <a:pt x="218986" y="602792"/>
                  </a:lnTo>
                  <a:lnTo>
                    <a:pt x="218871" y="604647"/>
                  </a:lnTo>
                  <a:lnTo>
                    <a:pt x="218414" y="615137"/>
                  </a:lnTo>
                  <a:lnTo>
                    <a:pt x="218376" y="618464"/>
                  </a:lnTo>
                  <a:lnTo>
                    <a:pt x="220091" y="627976"/>
                  </a:lnTo>
                  <a:lnTo>
                    <a:pt x="220129" y="628154"/>
                  </a:lnTo>
                  <a:lnTo>
                    <a:pt x="215201" y="632028"/>
                  </a:lnTo>
                  <a:lnTo>
                    <a:pt x="106006" y="666686"/>
                  </a:lnTo>
                  <a:lnTo>
                    <a:pt x="61569" y="688784"/>
                  </a:lnTo>
                  <a:lnTo>
                    <a:pt x="28257" y="721487"/>
                  </a:lnTo>
                  <a:lnTo>
                    <a:pt x="7315" y="763130"/>
                  </a:lnTo>
                  <a:lnTo>
                    <a:pt x="254" y="810120"/>
                  </a:lnTo>
                  <a:lnTo>
                    <a:pt x="0" y="960577"/>
                  </a:lnTo>
                  <a:lnTo>
                    <a:pt x="139" y="968679"/>
                  </a:lnTo>
                  <a:lnTo>
                    <a:pt x="5067" y="977303"/>
                  </a:lnTo>
                  <a:lnTo>
                    <a:pt x="14744" y="978357"/>
                  </a:lnTo>
                  <a:lnTo>
                    <a:pt x="21945" y="979233"/>
                  </a:lnTo>
                  <a:lnTo>
                    <a:pt x="31089" y="976769"/>
                  </a:lnTo>
                  <a:lnTo>
                    <a:pt x="40767" y="969213"/>
                  </a:lnTo>
                  <a:lnTo>
                    <a:pt x="42176" y="960577"/>
                  </a:lnTo>
                  <a:lnTo>
                    <a:pt x="42252" y="941844"/>
                  </a:lnTo>
                  <a:lnTo>
                    <a:pt x="42316" y="931062"/>
                  </a:lnTo>
                  <a:lnTo>
                    <a:pt x="42443" y="878217"/>
                  </a:lnTo>
                  <a:lnTo>
                    <a:pt x="42519" y="810120"/>
                  </a:lnTo>
                  <a:lnTo>
                    <a:pt x="50126" y="769518"/>
                  </a:lnTo>
                  <a:lnTo>
                    <a:pt x="70878" y="736841"/>
                  </a:lnTo>
                  <a:lnTo>
                    <a:pt x="103301" y="713422"/>
                  </a:lnTo>
                  <a:lnTo>
                    <a:pt x="145923" y="700646"/>
                  </a:lnTo>
                  <a:lnTo>
                    <a:pt x="145973" y="786257"/>
                  </a:lnTo>
                  <a:lnTo>
                    <a:pt x="146100" y="810996"/>
                  </a:lnTo>
                  <a:lnTo>
                    <a:pt x="144259" y="814514"/>
                  </a:lnTo>
                  <a:lnTo>
                    <a:pt x="144157" y="814692"/>
                  </a:lnTo>
                  <a:lnTo>
                    <a:pt x="137477" y="818032"/>
                  </a:lnTo>
                  <a:lnTo>
                    <a:pt x="118402" y="831824"/>
                  </a:lnTo>
                  <a:lnTo>
                    <a:pt x="105625" y="850214"/>
                  </a:lnTo>
                  <a:lnTo>
                    <a:pt x="99822" y="871613"/>
                  </a:lnTo>
                  <a:lnTo>
                    <a:pt x="101561" y="893889"/>
                  </a:lnTo>
                  <a:lnTo>
                    <a:pt x="125857" y="931456"/>
                  </a:lnTo>
                  <a:lnTo>
                    <a:pt x="167906" y="945794"/>
                  </a:lnTo>
                  <a:lnTo>
                    <a:pt x="190195" y="941844"/>
                  </a:lnTo>
                  <a:lnTo>
                    <a:pt x="209626" y="931062"/>
                  </a:lnTo>
                  <a:lnTo>
                    <a:pt x="224637" y="914666"/>
                  </a:lnTo>
                  <a:lnTo>
                    <a:pt x="229616" y="903211"/>
                  </a:lnTo>
                  <a:lnTo>
                    <a:pt x="233667" y="893889"/>
                  </a:lnTo>
                  <a:lnTo>
                    <a:pt x="235165" y="871613"/>
                  </a:lnTo>
                  <a:lnTo>
                    <a:pt x="235204" y="871118"/>
                  </a:lnTo>
                  <a:lnTo>
                    <a:pt x="230174" y="853414"/>
                  </a:lnTo>
                  <a:lnTo>
                    <a:pt x="196913" y="817689"/>
                  </a:lnTo>
                  <a:lnTo>
                    <a:pt x="192341" y="815467"/>
                  </a:lnTo>
                  <a:lnTo>
                    <a:pt x="192341" y="878217"/>
                  </a:lnTo>
                  <a:lnTo>
                    <a:pt x="190373" y="887793"/>
                  </a:lnTo>
                  <a:lnTo>
                    <a:pt x="190322" y="888047"/>
                  </a:lnTo>
                  <a:lnTo>
                    <a:pt x="184823" y="896061"/>
                  </a:lnTo>
                  <a:lnTo>
                    <a:pt x="176771" y="901407"/>
                  </a:lnTo>
                  <a:lnTo>
                    <a:pt x="167017" y="903211"/>
                  </a:lnTo>
                  <a:lnTo>
                    <a:pt x="157518" y="901065"/>
                  </a:lnTo>
                  <a:lnTo>
                    <a:pt x="149796" y="895667"/>
                  </a:lnTo>
                  <a:lnTo>
                    <a:pt x="144576" y="887793"/>
                  </a:lnTo>
                  <a:lnTo>
                    <a:pt x="142582" y="878217"/>
                  </a:lnTo>
                  <a:lnTo>
                    <a:pt x="144449" y="868603"/>
                  </a:lnTo>
                  <a:lnTo>
                    <a:pt x="149567" y="860806"/>
                  </a:lnTo>
                  <a:lnTo>
                    <a:pt x="157264" y="855497"/>
                  </a:lnTo>
                  <a:lnTo>
                    <a:pt x="166852" y="853414"/>
                  </a:lnTo>
                  <a:lnTo>
                    <a:pt x="176834" y="855129"/>
                  </a:lnTo>
                  <a:lnTo>
                    <a:pt x="184937" y="860336"/>
                  </a:lnTo>
                  <a:lnTo>
                    <a:pt x="190360" y="868286"/>
                  </a:lnTo>
                  <a:lnTo>
                    <a:pt x="192341" y="878217"/>
                  </a:lnTo>
                  <a:lnTo>
                    <a:pt x="192341" y="815467"/>
                  </a:lnTo>
                  <a:lnTo>
                    <a:pt x="190411" y="814514"/>
                  </a:lnTo>
                  <a:lnTo>
                    <a:pt x="188899" y="810996"/>
                  </a:lnTo>
                  <a:lnTo>
                    <a:pt x="188849" y="810120"/>
                  </a:lnTo>
                  <a:lnTo>
                    <a:pt x="189001" y="804316"/>
                  </a:lnTo>
                  <a:lnTo>
                    <a:pt x="189001" y="702767"/>
                  </a:lnTo>
                  <a:lnTo>
                    <a:pt x="189280" y="701192"/>
                  </a:lnTo>
                  <a:lnTo>
                    <a:pt x="189382" y="700646"/>
                  </a:lnTo>
                  <a:lnTo>
                    <a:pt x="189534" y="699782"/>
                  </a:lnTo>
                  <a:lnTo>
                    <a:pt x="189890" y="695020"/>
                  </a:lnTo>
                  <a:lnTo>
                    <a:pt x="193929" y="698728"/>
                  </a:lnTo>
                  <a:lnTo>
                    <a:pt x="196748" y="701192"/>
                  </a:lnTo>
                  <a:lnTo>
                    <a:pt x="309994" y="813638"/>
                  </a:lnTo>
                  <a:lnTo>
                    <a:pt x="322148" y="822655"/>
                  </a:lnTo>
                  <a:lnTo>
                    <a:pt x="334568" y="825982"/>
                  </a:lnTo>
                  <a:lnTo>
                    <a:pt x="347192" y="823658"/>
                  </a:lnTo>
                  <a:lnTo>
                    <a:pt x="359943" y="815746"/>
                  </a:lnTo>
                  <a:lnTo>
                    <a:pt x="365379" y="811352"/>
                  </a:lnTo>
                  <a:lnTo>
                    <a:pt x="375920" y="801839"/>
                  </a:lnTo>
                  <a:lnTo>
                    <a:pt x="400710" y="780199"/>
                  </a:lnTo>
                  <a:lnTo>
                    <a:pt x="498487" y="694499"/>
                  </a:lnTo>
                  <a:lnTo>
                    <a:pt x="509066" y="679919"/>
                  </a:lnTo>
                  <a:lnTo>
                    <a:pt x="510552" y="664603"/>
                  </a:lnTo>
                  <a:lnTo>
                    <a:pt x="503440" y="650760"/>
                  </a:lnTo>
                  <a:lnTo>
                    <a:pt x="488289" y="640638"/>
                  </a:lnTo>
                  <a:lnTo>
                    <a:pt x="475983" y="635711"/>
                  </a:lnTo>
                  <a:lnTo>
                    <a:pt x="469658" y="633958"/>
                  </a:lnTo>
                  <a:lnTo>
                    <a:pt x="462432" y="632028"/>
                  </a:lnTo>
                  <a:lnTo>
                    <a:pt x="459460" y="627976"/>
                  </a:lnTo>
                  <a:lnTo>
                    <a:pt x="459816" y="620395"/>
                  </a:lnTo>
                  <a:lnTo>
                    <a:pt x="460133" y="610400"/>
                  </a:lnTo>
                  <a:lnTo>
                    <a:pt x="460197" y="591883"/>
                  </a:lnTo>
                  <a:lnTo>
                    <a:pt x="460184" y="591185"/>
                  </a:lnTo>
                  <a:lnTo>
                    <a:pt x="460184" y="590461"/>
                  </a:lnTo>
                  <a:lnTo>
                    <a:pt x="459854" y="581431"/>
                  </a:lnTo>
                  <a:lnTo>
                    <a:pt x="459816" y="580466"/>
                  </a:lnTo>
                  <a:lnTo>
                    <a:pt x="459270" y="571474"/>
                  </a:lnTo>
                  <a:lnTo>
                    <a:pt x="462089" y="565492"/>
                  </a:lnTo>
                  <a:lnTo>
                    <a:pt x="493026" y="537298"/>
                  </a:lnTo>
                  <a:lnTo>
                    <a:pt x="526630" y="483616"/>
                  </a:lnTo>
                  <a:lnTo>
                    <a:pt x="541629" y="415569"/>
                  </a:lnTo>
                  <a:lnTo>
                    <a:pt x="542734" y="378434"/>
                  </a:lnTo>
                  <a:close/>
                </a:path>
                <a:path w="629919" h="979805">
                  <a:moveTo>
                    <a:pt x="629424" y="295668"/>
                  </a:moveTo>
                  <a:lnTo>
                    <a:pt x="621042" y="236308"/>
                  </a:lnTo>
                  <a:lnTo>
                    <a:pt x="585368" y="179463"/>
                  </a:lnTo>
                  <a:lnTo>
                    <a:pt x="551243" y="157568"/>
                  </a:lnTo>
                  <a:lnTo>
                    <a:pt x="547738" y="152095"/>
                  </a:lnTo>
                  <a:lnTo>
                    <a:pt x="535660" y="105333"/>
                  </a:lnTo>
                  <a:lnTo>
                    <a:pt x="514451" y="70446"/>
                  </a:lnTo>
                  <a:lnTo>
                    <a:pt x="484352" y="42824"/>
                  </a:lnTo>
                  <a:lnTo>
                    <a:pt x="446100" y="21869"/>
                  </a:lnTo>
                  <a:lnTo>
                    <a:pt x="401320" y="7404"/>
                  </a:lnTo>
                  <a:lnTo>
                    <a:pt x="355765" y="406"/>
                  </a:lnTo>
                  <a:lnTo>
                    <a:pt x="309600" y="0"/>
                  </a:lnTo>
                  <a:lnTo>
                    <a:pt x="263042" y="5334"/>
                  </a:lnTo>
                  <a:lnTo>
                    <a:pt x="216065" y="17106"/>
                  </a:lnTo>
                  <a:lnTo>
                    <a:pt x="174104" y="35953"/>
                  </a:lnTo>
                  <a:lnTo>
                    <a:pt x="137502" y="62179"/>
                  </a:lnTo>
                  <a:lnTo>
                    <a:pt x="106603" y="96100"/>
                  </a:lnTo>
                  <a:lnTo>
                    <a:pt x="81737" y="138023"/>
                  </a:lnTo>
                  <a:lnTo>
                    <a:pt x="64554" y="182435"/>
                  </a:lnTo>
                  <a:lnTo>
                    <a:pt x="54063" y="227723"/>
                  </a:lnTo>
                  <a:lnTo>
                    <a:pt x="49466" y="273761"/>
                  </a:lnTo>
                  <a:lnTo>
                    <a:pt x="49987" y="320395"/>
                  </a:lnTo>
                  <a:lnTo>
                    <a:pt x="54838" y="367512"/>
                  </a:lnTo>
                  <a:lnTo>
                    <a:pt x="78752" y="386346"/>
                  </a:lnTo>
                  <a:lnTo>
                    <a:pt x="86944" y="383641"/>
                  </a:lnTo>
                  <a:lnTo>
                    <a:pt x="92887" y="378206"/>
                  </a:lnTo>
                  <a:lnTo>
                    <a:pt x="96278" y="370459"/>
                  </a:lnTo>
                  <a:lnTo>
                    <a:pt x="96862" y="360832"/>
                  </a:lnTo>
                  <a:lnTo>
                    <a:pt x="95326" y="344741"/>
                  </a:lnTo>
                  <a:lnTo>
                    <a:pt x="90525" y="291477"/>
                  </a:lnTo>
                  <a:lnTo>
                    <a:pt x="92646" y="273329"/>
                  </a:lnTo>
                  <a:lnTo>
                    <a:pt x="94843" y="253809"/>
                  </a:lnTo>
                  <a:lnTo>
                    <a:pt x="97548" y="233451"/>
                  </a:lnTo>
                  <a:lnTo>
                    <a:pt x="113830" y="169519"/>
                  </a:lnTo>
                  <a:lnTo>
                    <a:pt x="133388" y="130771"/>
                  </a:lnTo>
                  <a:lnTo>
                    <a:pt x="161201" y="97891"/>
                  </a:lnTo>
                  <a:lnTo>
                    <a:pt x="198501" y="72212"/>
                  </a:lnTo>
                  <a:lnTo>
                    <a:pt x="244767" y="53187"/>
                  </a:lnTo>
                  <a:lnTo>
                    <a:pt x="291655" y="42913"/>
                  </a:lnTo>
                  <a:lnTo>
                    <a:pt x="338963" y="41262"/>
                  </a:lnTo>
                  <a:lnTo>
                    <a:pt x="386524" y="48145"/>
                  </a:lnTo>
                  <a:lnTo>
                    <a:pt x="434149" y="63423"/>
                  </a:lnTo>
                  <a:lnTo>
                    <a:pt x="487210" y="104902"/>
                  </a:lnTo>
                  <a:lnTo>
                    <a:pt x="506247" y="170421"/>
                  </a:lnTo>
                  <a:lnTo>
                    <a:pt x="507326" y="179641"/>
                  </a:lnTo>
                  <a:lnTo>
                    <a:pt x="510603" y="186334"/>
                  </a:lnTo>
                  <a:lnTo>
                    <a:pt x="516496" y="191046"/>
                  </a:lnTo>
                  <a:lnTo>
                    <a:pt x="525399" y="194348"/>
                  </a:lnTo>
                  <a:lnTo>
                    <a:pt x="542150" y="200672"/>
                  </a:lnTo>
                  <a:lnTo>
                    <a:pt x="575525" y="238175"/>
                  </a:lnTo>
                  <a:lnTo>
                    <a:pt x="585533" y="283387"/>
                  </a:lnTo>
                  <a:lnTo>
                    <a:pt x="584796" y="302374"/>
                  </a:lnTo>
                  <a:lnTo>
                    <a:pt x="583107" y="321297"/>
                  </a:lnTo>
                  <a:lnTo>
                    <a:pt x="580923" y="340182"/>
                  </a:lnTo>
                  <a:lnTo>
                    <a:pt x="578700" y="359067"/>
                  </a:lnTo>
                  <a:lnTo>
                    <a:pt x="578878" y="369316"/>
                  </a:lnTo>
                  <a:lnTo>
                    <a:pt x="581812" y="377456"/>
                  </a:lnTo>
                  <a:lnTo>
                    <a:pt x="587438" y="383222"/>
                  </a:lnTo>
                  <a:lnTo>
                    <a:pt x="595731" y="386346"/>
                  </a:lnTo>
                  <a:lnTo>
                    <a:pt x="604189" y="386143"/>
                  </a:lnTo>
                  <a:lnTo>
                    <a:pt x="625335" y="343331"/>
                  </a:lnTo>
                  <a:lnTo>
                    <a:pt x="628370" y="319570"/>
                  </a:lnTo>
                  <a:lnTo>
                    <a:pt x="629424" y="295668"/>
                  </a:lnTo>
                  <a:close/>
                </a:path>
              </a:pathLst>
            </a:custGeom>
            <a:solidFill>
              <a:srgbClr val="0753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5472" y="1567538"/>
              <a:ext cx="292796" cy="28930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061453" y="2159948"/>
              <a:ext cx="4498340" cy="3371850"/>
            </a:xfrm>
            <a:custGeom>
              <a:avLst/>
              <a:gdLst/>
              <a:ahLst/>
              <a:cxnLst/>
              <a:rect l="l" t="t" r="r" b="b"/>
              <a:pathLst>
                <a:path w="4498340" h="3371850">
                  <a:moveTo>
                    <a:pt x="4498151" y="0"/>
                  </a:moveTo>
                  <a:lnTo>
                    <a:pt x="0" y="0"/>
                  </a:lnTo>
                  <a:lnTo>
                    <a:pt x="0" y="3371739"/>
                  </a:lnTo>
                  <a:lnTo>
                    <a:pt x="4498151" y="3371739"/>
                  </a:lnTo>
                  <a:lnTo>
                    <a:pt x="44981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69659" y="3949331"/>
              <a:ext cx="310217" cy="79115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71752" y="3511127"/>
              <a:ext cx="310217" cy="122935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73844" y="4740485"/>
              <a:ext cx="310217" cy="4260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59965" y="3498906"/>
              <a:ext cx="2733790" cy="167978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47737" y="4387487"/>
              <a:ext cx="310217" cy="35299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49829" y="4265763"/>
              <a:ext cx="310217" cy="47472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851921" y="4740485"/>
              <a:ext cx="310217" cy="12172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38042" y="4253591"/>
              <a:ext cx="2733790" cy="62078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807913" y="4740485"/>
              <a:ext cx="3606800" cy="0"/>
            </a:xfrm>
            <a:custGeom>
              <a:avLst/>
              <a:gdLst/>
              <a:ahLst/>
              <a:cxnLst/>
              <a:rect l="l" t="t" r="r" b="b"/>
              <a:pathLst>
                <a:path w="3606800">
                  <a:moveTo>
                    <a:pt x="0" y="0"/>
                  </a:moveTo>
                  <a:lnTo>
                    <a:pt x="3606276" y="0"/>
                  </a:lnTo>
                </a:path>
              </a:pathLst>
            </a:custGeom>
            <a:ln w="243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174724" y="5242253"/>
            <a:ext cx="52006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50" spc="-125" dirty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sz="1150" spc="-105" dirty="0">
                <a:solidFill>
                  <a:srgbClr val="585858"/>
                </a:solidFill>
                <a:latin typeface="Calibri"/>
                <a:cs typeface="Calibri"/>
              </a:rPr>
              <a:t>10,000.00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33895" y="4936321"/>
            <a:ext cx="44704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50" spc="-125" dirty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sz="1150" spc="-114" dirty="0">
                <a:solidFill>
                  <a:srgbClr val="585858"/>
                </a:solidFill>
                <a:latin typeface="Calibri"/>
                <a:cs typeface="Calibri"/>
              </a:rPr>
              <a:t>5,000.00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61755" y="4819467"/>
            <a:ext cx="49466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50" spc="-120" dirty="0">
                <a:solidFill>
                  <a:srgbClr val="585858"/>
                </a:solidFill>
                <a:latin typeface="Calibri"/>
                <a:cs typeface="Calibri"/>
              </a:rPr>
              <a:t>INGRESOS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429446" y="4819467"/>
            <a:ext cx="39560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50" spc="-125" dirty="0">
                <a:solidFill>
                  <a:srgbClr val="585858"/>
                </a:solidFill>
                <a:latin typeface="Calibri"/>
                <a:cs typeface="Calibri"/>
              </a:rPr>
              <a:t>GASTOS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599611" y="4819467"/>
            <a:ext cx="46228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50" spc="-114" dirty="0">
                <a:solidFill>
                  <a:srgbClr val="585858"/>
                </a:solidFill>
                <a:latin typeface="Calibri"/>
                <a:cs typeface="Calibri"/>
              </a:rPr>
              <a:t>UTILIDAD</a:t>
            </a:r>
            <a:endParaRPr sz="115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951840" y="2841648"/>
            <a:ext cx="494665" cy="109855"/>
            <a:chOff x="8951840" y="2841648"/>
            <a:chExt cx="494665" cy="109855"/>
          </a:xfrm>
        </p:grpSpPr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951840" y="2841648"/>
              <a:ext cx="87248" cy="10955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368694" y="2841648"/>
              <a:ext cx="77554" cy="109551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7210593" y="2262122"/>
            <a:ext cx="3336925" cy="2568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5185">
              <a:lnSpc>
                <a:spcPct val="100000"/>
              </a:lnSpc>
              <a:spcBef>
                <a:spcPts val="100"/>
              </a:spcBef>
            </a:pPr>
            <a:r>
              <a:rPr sz="2300" b="1" spc="-65" dirty="0">
                <a:solidFill>
                  <a:srgbClr val="7E7E7E"/>
                </a:solidFill>
                <a:latin typeface="Calibri"/>
                <a:cs typeface="Calibri"/>
              </a:rPr>
              <a:t>CLINICA</a:t>
            </a:r>
            <a:r>
              <a:rPr sz="2300" b="1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300" b="1" spc="-90" dirty="0">
                <a:solidFill>
                  <a:srgbClr val="7E7E7E"/>
                </a:solidFill>
                <a:latin typeface="Calibri"/>
                <a:cs typeface="Calibri"/>
              </a:rPr>
              <a:t>VETERINARIA</a:t>
            </a:r>
            <a:endParaRPr sz="2300">
              <a:latin typeface="Calibri"/>
              <a:cs typeface="Calibri"/>
            </a:endParaRPr>
          </a:p>
          <a:p>
            <a:pPr marL="1849120">
              <a:lnSpc>
                <a:spcPct val="100000"/>
              </a:lnSpc>
              <a:spcBef>
                <a:spcPts val="1325"/>
              </a:spcBef>
              <a:tabLst>
                <a:tab pos="2261870" algn="l"/>
              </a:tabLst>
            </a:pPr>
            <a:r>
              <a:rPr sz="1150" spc="-20" dirty="0">
                <a:solidFill>
                  <a:srgbClr val="585858"/>
                </a:solidFill>
                <a:latin typeface="Calibri"/>
                <a:cs typeface="Calibri"/>
              </a:rPr>
              <a:t>2023</a:t>
            </a:r>
            <a:r>
              <a:rPr sz="115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150" spc="-20" dirty="0">
                <a:solidFill>
                  <a:srgbClr val="585858"/>
                </a:solidFill>
                <a:latin typeface="Calibri"/>
                <a:cs typeface="Calibri"/>
              </a:rPr>
              <a:t>2024</a:t>
            </a:r>
            <a:endParaRPr sz="1150">
              <a:latin typeface="Calibri"/>
              <a:cs typeface="Calibri"/>
            </a:endParaRPr>
          </a:p>
          <a:p>
            <a:pPr marR="2861945" algn="r">
              <a:lnSpc>
                <a:spcPct val="100000"/>
              </a:lnSpc>
              <a:spcBef>
                <a:spcPts val="1110"/>
              </a:spcBef>
            </a:pPr>
            <a:r>
              <a:rPr sz="1150" spc="-125" dirty="0">
                <a:solidFill>
                  <a:srgbClr val="585858"/>
                </a:solidFill>
                <a:latin typeface="Calibri"/>
                <a:cs typeface="Calibri"/>
              </a:rPr>
              <a:t>25,000.00</a:t>
            </a:r>
            <a:endParaRPr sz="1150">
              <a:latin typeface="Calibri"/>
              <a:cs typeface="Calibri"/>
            </a:endParaRPr>
          </a:p>
          <a:p>
            <a:pPr marR="2861945" algn="r">
              <a:lnSpc>
                <a:spcPct val="100000"/>
              </a:lnSpc>
              <a:spcBef>
                <a:spcPts val="1035"/>
              </a:spcBef>
            </a:pPr>
            <a:r>
              <a:rPr sz="1150" spc="-125" dirty="0">
                <a:solidFill>
                  <a:srgbClr val="585858"/>
                </a:solidFill>
                <a:latin typeface="Calibri"/>
                <a:cs typeface="Calibri"/>
              </a:rPr>
              <a:t>20,000.00</a:t>
            </a:r>
            <a:endParaRPr sz="1150">
              <a:latin typeface="Calibri"/>
              <a:cs typeface="Calibri"/>
            </a:endParaRPr>
          </a:p>
          <a:p>
            <a:pPr marR="2861945" algn="r">
              <a:lnSpc>
                <a:spcPct val="100000"/>
              </a:lnSpc>
              <a:spcBef>
                <a:spcPts val="1035"/>
              </a:spcBef>
            </a:pPr>
            <a:r>
              <a:rPr sz="1150" spc="-125" dirty="0">
                <a:solidFill>
                  <a:srgbClr val="585858"/>
                </a:solidFill>
                <a:latin typeface="Calibri"/>
                <a:cs typeface="Calibri"/>
              </a:rPr>
              <a:t>15,000.00</a:t>
            </a:r>
            <a:endParaRPr sz="1150">
              <a:latin typeface="Calibri"/>
              <a:cs typeface="Calibri"/>
            </a:endParaRPr>
          </a:p>
          <a:p>
            <a:pPr marR="2861945" algn="r">
              <a:lnSpc>
                <a:spcPct val="100000"/>
              </a:lnSpc>
              <a:spcBef>
                <a:spcPts val="1030"/>
              </a:spcBef>
            </a:pPr>
            <a:r>
              <a:rPr sz="1150" spc="-125" dirty="0">
                <a:solidFill>
                  <a:srgbClr val="585858"/>
                </a:solidFill>
                <a:latin typeface="Calibri"/>
                <a:cs typeface="Calibri"/>
              </a:rPr>
              <a:t>10,000.00</a:t>
            </a:r>
            <a:endParaRPr sz="1150">
              <a:latin typeface="Calibri"/>
              <a:cs typeface="Calibri"/>
            </a:endParaRPr>
          </a:p>
          <a:p>
            <a:pPr marR="2858770" algn="r">
              <a:lnSpc>
                <a:spcPct val="100000"/>
              </a:lnSpc>
              <a:spcBef>
                <a:spcPts val="1035"/>
              </a:spcBef>
            </a:pPr>
            <a:r>
              <a:rPr sz="1150" spc="-60" dirty="0">
                <a:solidFill>
                  <a:srgbClr val="585858"/>
                </a:solidFill>
                <a:latin typeface="Calibri"/>
                <a:cs typeface="Calibri"/>
              </a:rPr>
              <a:t>5,000.00</a:t>
            </a:r>
            <a:endParaRPr sz="1150">
              <a:latin typeface="Calibri"/>
              <a:cs typeface="Calibri"/>
            </a:endParaRPr>
          </a:p>
          <a:p>
            <a:pPr marR="2908935" algn="r">
              <a:lnSpc>
                <a:spcPct val="100000"/>
              </a:lnSpc>
              <a:spcBef>
                <a:spcPts val="1030"/>
              </a:spcBef>
            </a:pPr>
            <a:r>
              <a:rPr sz="1150" spc="-50" dirty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066300" y="2153861"/>
            <a:ext cx="4488815" cy="3371850"/>
          </a:xfrm>
          <a:custGeom>
            <a:avLst/>
            <a:gdLst/>
            <a:ahLst/>
            <a:cxnLst/>
            <a:rect l="l" t="t" r="r" b="b"/>
            <a:pathLst>
              <a:path w="4488815" h="3371850">
                <a:moveTo>
                  <a:pt x="0" y="3371739"/>
                </a:moveTo>
                <a:lnTo>
                  <a:pt x="4488456" y="3371739"/>
                </a:lnTo>
                <a:lnTo>
                  <a:pt x="4488456" y="0"/>
                </a:lnTo>
                <a:lnTo>
                  <a:pt x="0" y="0"/>
                </a:lnTo>
                <a:lnTo>
                  <a:pt x="0" y="3371739"/>
                </a:lnTo>
                <a:close/>
              </a:path>
            </a:pathLst>
          </a:custGeom>
          <a:ln w="11278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5094" rIns="0" bIns="0" rtlCol="0">
            <a:spAutoFit/>
          </a:bodyPr>
          <a:lstStyle/>
          <a:p>
            <a:pPr marL="1264920" marR="5080">
              <a:lnSpc>
                <a:spcPts val="2160"/>
              </a:lnSpc>
              <a:spcBef>
                <a:spcPts val="375"/>
              </a:spcBef>
            </a:pPr>
            <a:r>
              <a:rPr sz="2000" dirty="0"/>
              <a:t>PRODUCTIVO</a:t>
            </a:r>
            <a:r>
              <a:rPr sz="1800" dirty="0"/>
              <a:t>:</a:t>
            </a:r>
            <a:r>
              <a:rPr sz="1800" spc="-35" dirty="0"/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Los</a:t>
            </a:r>
            <a:r>
              <a:rPr sz="2000" b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ingresos</a:t>
            </a:r>
            <a:r>
              <a:rPr sz="20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por</a:t>
            </a:r>
            <a:r>
              <a:rPr sz="20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sz="200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producción</a:t>
            </a:r>
            <a:r>
              <a:rPr sz="20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agrícola,</a:t>
            </a:r>
            <a:r>
              <a:rPr sz="20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porcino</a:t>
            </a:r>
            <a:r>
              <a:rPr sz="20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spc="-50" dirty="0">
                <a:solidFill>
                  <a:srgbClr val="000000"/>
                </a:solidFill>
                <a:latin typeface="Arial"/>
                <a:cs typeface="Arial"/>
              </a:rPr>
              <a:t>y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ganadero</a:t>
            </a:r>
            <a:r>
              <a:rPr sz="20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en</a:t>
            </a:r>
            <a:r>
              <a:rPr sz="2000" b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el</a:t>
            </a:r>
            <a:r>
              <a:rPr sz="20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ejercicio</a:t>
            </a:r>
            <a:r>
              <a:rPr sz="20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económico</a:t>
            </a:r>
            <a:r>
              <a:rPr sz="20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2024,</a:t>
            </a:r>
            <a:r>
              <a:rPr sz="20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0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muestra</a:t>
            </a:r>
            <a:r>
              <a:rPr sz="2000" b="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b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sz="2000" b="0" spc="-10" dirty="0">
                <a:solidFill>
                  <a:srgbClr val="000000"/>
                </a:solidFill>
                <a:latin typeface="Arial"/>
                <a:cs typeface="Arial"/>
              </a:rPr>
              <a:t> siguiente manera: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1236" y="873473"/>
            <a:ext cx="1054735" cy="982344"/>
            <a:chOff x="651236" y="873473"/>
            <a:chExt cx="1054735" cy="982344"/>
          </a:xfrm>
        </p:grpSpPr>
        <p:sp>
          <p:nvSpPr>
            <p:cNvPr id="4" name="object 4"/>
            <p:cNvSpPr/>
            <p:nvPr/>
          </p:nvSpPr>
          <p:spPr>
            <a:xfrm>
              <a:off x="651236" y="873473"/>
              <a:ext cx="532130" cy="624840"/>
            </a:xfrm>
            <a:custGeom>
              <a:avLst/>
              <a:gdLst/>
              <a:ahLst/>
              <a:cxnLst/>
              <a:rect l="l" t="t" r="r" b="b"/>
              <a:pathLst>
                <a:path w="532130" h="624840">
                  <a:moveTo>
                    <a:pt x="187281" y="4642"/>
                  </a:moveTo>
                  <a:lnTo>
                    <a:pt x="148448" y="10142"/>
                  </a:lnTo>
                  <a:lnTo>
                    <a:pt x="112411" y="30043"/>
                  </a:lnTo>
                  <a:lnTo>
                    <a:pt x="95503" y="42193"/>
                  </a:lnTo>
                  <a:lnTo>
                    <a:pt x="77843" y="53593"/>
                  </a:lnTo>
                  <a:lnTo>
                    <a:pt x="58120" y="62626"/>
                  </a:lnTo>
                  <a:lnTo>
                    <a:pt x="63256" y="66760"/>
                  </a:lnTo>
                  <a:lnTo>
                    <a:pt x="67592" y="69871"/>
                  </a:lnTo>
                  <a:lnTo>
                    <a:pt x="71443" y="73415"/>
                  </a:lnTo>
                  <a:lnTo>
                    <a:pt x="106388" y="113825"/>
                  </a:lnTo>
                  <a:lnTo>
                    <a:pt x="131561" y="155173"/>
                  </a:lnTo>
                  <a:lnTo>
                    <a:pt x="141433" y="191699"/>
                  </a:lnTo>
                  <a:lnTo>
                    <a:pt x="139186" y="197172"/>
                  </a:lnTo>
                  <a:lnTo>
                    <a:pt x="132122" y="200716"/>
                  </a:lnTo>
                  <a:lnTo>
                    <a:pt x="109260" y="213880"/>
                  </a:lnTo>
                  <a:lnTo>
                    <a:pt x="68892" y="245761"/>
                  </a:lnTo>
                  <a:lnTo>
                    <a:pt x="30913" y="293833"/>
                  </a:lnTo>
                  <a:lnTo>
                    <a:pt x="5013" y="357387"/>
                  </a:lnTo>
                  <a:lnTo>
                    <a:pt x="0" y="415281"/>
                  </a:lnTo>
                  <a:lnTo>
                    <a:pt x="2939" y="438044"/>
                  </a:lnTo>
                  <a:lnTo>
                    <a:pt x="18149" y="481896"/>
                  </a:lnTo>
                  <a:lnTo>
                    <a:pt x="39880" y="517388"/>
                  </a:lnTo>
                  <a:lnTo>
                    <a:pt x="67271" y="549543"/>
                  </a:lnTo>
                  <a:lnTo>
                    <a:pt x="97573" y="576261"/>
                  </a:lnTo>
                  <a:lnTo>
                    <a:pt x="132443" y="596951"/>
                  </a:lnTo>
                  <a:lnTo>
                    <a:pt x="174831" y="612542"/>
                  </a:lnTo>
                  <a:lnTo>
                    <a:pt x="218363" y="621637"/>
                  </a:lnTo>
                  <a:lnTo>
                    <a:pt x="262921" y="624557"/>
                  </a:lnTo>
                  <a:lnTo>
                    <a:pt x="308123" y="621637"/>
                  </a:lnTo>
                  <a:lnTo>
                    <a:pt x="308289" y="621637"/>
                  </a:lnTo>
                  <a:lnTo>
                    <a:pt x="362376" y="609930"/>
                  </a:lnTo>
                  <a:lnTo>
                    <a:pt x="412880" y="588820"/>
                  </a:lnTo>
                  <a:lnTo>
                    <a:pt x="454138" y="561998"/>
                  </a:lnTo>
                  <a:lnTo>
                    <a:pt x="485569" y="531371"/>
                  </a:lnTo>
                  <a:lnTo>
                    <a:pt x="250591" y="531371"/>
                  </a:lnTo>
                  <a:lnTo>
                    <a:pt x="243261" y="531233"/>
                  </a:lnTo>
                  <a:lnTo>
                    <a:pt x="231974" y="500796"/>
                  </a:lnTo>
                  <a:lnTo>
                    <a:pt x="215380" y="498748"/>
                  </a:lnTo>
                  <a:lnTo>
                    <a:pt x="199645" y="494897"/>
                  </a:lnTo>
                  <a:lnTo>
                    <a:pt x="184542" y="489714"/>
                  </a:lnTo>
                  <a:lnTo>
                    <a:pt x="169846" y="483668"/>
                  </a:lnTo>
                  <a:lnTo>
                    <a:pt x="164915" y="481551"/>
                  </a:lnTo>
                  <a:lnTo>
                    <a:pt x="164762" y="481551"/>
                  </a:lnTo>
                  <a:lnTo>
                    <a:pt x="163104" y="478805"/>
                  </a:lnTo>
                  <a:lnTo>
                    <a:pt x="165350" y="473785"/>
                  </a:lnTo>
                  <a:lnTo>
                    <a:pt x="168857" y="466298"/>
                  </a:lnTo>
                  <a:lnTo>
                    <a:pt x="171973" y="463094"/>
                  </a:lnTo>
                  <a:lnTo>
                    <a:pt x="233087" y="463094"/>
                  </a:lnTo>
                  <a:lnTo>
                    <a:pt x="233158" y="408883"/>
                  </a:lnTo>
                  <a:lnTo>
                    <a:pt x="233258" y="406138"/>
                  </a:lnTo>
                  <a:lnTo>
                    <a:pt x="231161" y="404819"/>
                  </a:lnTo>
                  <a:lnTo>
                    <a:pt x="226667" y="403775"/>
                  </a:lnTo>
                  <a:lnTo>
                    <a:pt x="218614" y="401679"/>
                  </a:lnTo>
                  <a:lnTo>
                    <a:pt x="181270" y="386520"/>
                  </a:lnTo>
                  <a:lnTo>
                    <a:pt x="165674" y="349142"/>
                  </a:lnTo>
                  <a:lnTo>
                    <a:pt x="169348" y="330987"/>
                  </a:lnTo>
                  <a:lnTo>
                    <a:pt x="208694" y="296260"/>
                  </a:lnTo>
                  <a:lnTo>
                    <a:pt x="224420" y="291831"/>
                  </a:lnTo>
                  <a:lnTo>
                    <a:pt x="233087" y="289468"/>
                  </a:lnTo>
                  <a:lnTo>
                    <a:pt x="233199" y="279723"/>
                  </a:lnTo>
                  <a:lnTo>
                    <a:pt x="233258" y="277655"/>
                  </a:lnTo>
                  <a:lnTo>
                    <a:pt x="232937" y="271749"/>
                  </a:lnTo>
                  <a:lnTo>
                    <a:pt x="232857" y="269265"/>
                  </a:lnTo>
                  <a:lnTo>
                    <a:pt x="232766" y="266433"/>
                  </a:lnTo>
                  <a:lnTo>
                    <a:pt x="234896" y="263913"/>
                  </a:lnTo>
                  <a:lnTo>
                    <a:pt x="235013" y="263776"/>
                  </a:lnTo>
                  <a:lnTo>
                    <a:pt x="471019" y="263776"/>
                  </a:lnTo>
                  <a:lnTo>
                    <a:pt x="454309" y="247966"/>
                  </a:lnTo>
                  <a:lnTo>
                    <a:pt x="417179" y="220829"/>
                  </a:lnTo>
                  <a:lnTo>
                    <a:pt x="376438" y="198787"/>
                  </a:lnTo>
                  <a:lnTo>
                    <a:pt x="371473" y="196424"/>
                  </a:lnTo>
                  <a:lnTo>
                    <a:pt x="370537" y="195105"/>
                  </a:lnTo>
                  <a:lnTo>
                    <a:pt x="331650" y="195105"/>
                  </a:lnTo>
                  <a:lnTo>
                    <a:pt x="324909" y="193628"/>
                  </a:lnTo>
                  <a:lnTo>
                    <a:pt x="318169" y="192290"/>
                  </a:lnTo>
                  <a:lnTo>
                    <a:pt x="315130" y="186383"/>
                  </a:lnTo>
                  <a:lnTo>
                    <a:pt x="316885" y="178705"/>
                  </a:lnTo>
                  <a:lnTo>
                    <a:pt x="325908" y="145129"/>
                  </a:lnTo>
                  <a:lnTo>
                    <a:pt x="351064" y="80348"/>
                  </a:lnTo>
                  <a:lnTo>
                    <a:pt x="370849" y="38075"/>
                  </a:lnTo>
                  <a:lnTo>
                    <a:pt x="381614" y="16808"/>
                  </a:lnTo>
                  <a:lnTo>
                    <a:pt x="257293" y="16808"/>
                  </a:lnTo>
                  <a:lnTo>
                    <a:pt x="232507" y="15635"/>
                  </a:lnTo>
                  <a:lnTo>
                    <a:pt x="207571" y="9312"/>
                  </a:lnTo>
                  <a:lnTo>
                    <a:pt x="187281" y="4642"/>
                  </a:lnTo>
                  <a:close/>
                </a:path>
                <a:path w="532130" h="624840">
                  <a:moveTo>
                    <a:pt x="261997" y="312798"/>
                  </a:moveTo>
                  <a:lnTo>
                    <a:pt x="261768" y="314382"/>
                  </a:lnTo>
                  <a:lnTo>
                    <a:pt x="261676" y="315023"/>
                  </a:lnTo>
                  <a:lnTo>
                    <a:pt x="261355" y="316499"/>
                  </a:lnTo>
                  <a:lnTo>
                    <a:pt x="261355" y="380583"/>
                  </a:lnTo>
                  <a:lnTo>
                    <a:pt x="262318" y="381764"/>
                  </a:lnTo>
                  <a:lnTo>
                    <a:pt x="266490" y="382808"/>
                  </a:lnTo>
                  <a:lnTo>
                    <a:pt x="290265" y="388101"/>
                  </a:lnTo>
                  <a:lnTo>
                    <a:pt x="301951" y="391504"/>
                  </a:lnTo>
                  <a:lnTo>
                    <a:pt x="313204" y="396392"/>
                  </a:lnTo>
                  <a:lnTo>
                    <a:pt x="328652" y="408883"/>
                  </a:lnTo>
                  <a:lnTo>
                    <a:pt x="336912" y="424782"/>
                  </a:lnTo>
                  <a:lnTo>
                    <a:pt x="338250" y="442290"/>
                  </a:lnTo>
                  <a:lnTo>
                    <a:pt x="332934" y="459610"/>
                  </a:lnTo>
                  <a:lnTo>
                    <a:pt x="300750" y="488741"/>
                  </a:lnTo>
                  <a:lnTo>
                    <a:pt x="262788" y="498138"/>
                  </a:lnTo>
                  <a:lnTo>
                    <a:pt x="261183" y="499772"/>
                  </a:lnTo>
                  <a:lnTo>
                    <a:pt x="261239" y="524167"/>
                  </a:lnTo>
                  <a:lnTo>
                    <a:pt x="261055" y="527985"/>
                  </a:lnTo>
                  <a:lnTo>
                    <a:pt x="261034" y="528418"/>
                  </a:lnTo>
                  <a:lnTo>
                    <a:pt x="257824" y="531233"/>
                  </a:lnTo>
                  <a:lnTo>
                    <a:pt x="250591" y="531371"/>
                  </a:lnTo>
                  <a:lnTo>
                    <a:pt x="485569" y="531371"/>
                  </a:lnTo>
                  <a:lnTo>
                    <a:pt x="518053" y="478246"/>
                  </a:lnTo>
                  <a:lnTo>
                    <a:pt x="531195" y="422971"/>
                  </a:lnTo>
                  <a:lnTo>
                    <a:pt x="531838" y="399483"/>
                  </a:lnTo>
                  <a:lnTo>
                    <a:pt x="530986" y="383969"/>
                  </a:lnTo>
                  <a:lnTo>
                    <a:pt x="527939" y="364764"/>
                  </a:lnTo>
                  <a:lnTo>
                    <a:pt x="522850" y="345736"/>
                  </a:lnTo>
                  <a:lnTo>
                    <a:pt x="517632" y="333037"/>
                  </a:lnTo>
                  <a:lnTo>
                    <a:pt x="316093" y="333037"/>
                  </a:lnTo>
                  <a:lnTo>
                    <a:pt x="311428" y="330812"/>
                  </a:lnTo>
                  <a:lnTo>
                    <a:pt x="308710" y="328745"/>
                  </a:lnTo>
                  <a:lnTo>
                    <a:pt x="298173" y="322023"/>
                  </a:lnTo>
                  <a:lnTo>
                    <a:pt x="286846" y="317346"/>
                  </a:lnTo>
                  <a:lnTo>
                    <a:pt x="274772" y="314382"/>
                  </a:lnTo>
                  <a:lnTo>
                    <a:pt x="261997" y="312798"/>
                  </a:lnTo>
                  <a:close/>
                </a:path>
                <a:path w="532130" h="624840">
                  <a:moveTo>
                    <a:pt x="233087" y="463094"/>
                  </a:moveTo>
                  <a:lnTo>
                    <a:pt x="171973" y="463094"/>
                  </a:lnTo>
                  <a:lnTo>
                    <a:pt x="176593" y="463463"/>
                  </a:lnTo>
                  <a:lnTo>
                    <a:pt x="184614" y="466697"/>
                  </a:lnTo>
                  <a:lnTo>
                    <a:pt x="195973" y="471088"/>
                  </a:lnTo>
                  <a:lnTo>
                    <a:pt x="207692" y="474481"/>
                  </a:lnTo>
                  <a:lnTo>
                    <a:pt x="219830" y="476822"/>
                  </a:lnTo>
                  <a:lnTo>
                    <a:pt x="232445" y="478057"/>
                  </a:lnTo>
                  <a:lnTo>
                    <a:pt x="232766" y="475694"/>
                  </a:lnTo>
                  <a:lnTo>
                    <a:pt x="233087" y="472151"/>
                  </a:lnTo>
                  <a:lnTo>
                    <a:pt x="233087" y="463094"/>
                  </a:lnTo>
                  <a:close/>
                </a:path>
                <a:path w="532130" h="624840">
                  <a:moveTo>
                    <a:pt x="471331" y="264071"/>
                  </a:moveTo>
                  <a:lnTo>
                    <a:pt x="260071" y="264071"/>
                  </a:lnTo>
                  <a:lnTo>
                    <a:pt x="262467" y="266276"/>
                  </a:lnTo>
                  <a:lnTo>
                    <a:pt x="262561" y="277656"/>
                  </a:lnTo>
                  <a:lnTo>
                    <a:pt x="262639" y="279723"/>
                  </a:lnTo>
                  <a:lnTo>
                    <a:pt x="262368" y="283700"/>
                  </a:lnTo>
                  <a:lnTo>
                    <a:pt x="262318" y="284448"/>
                  </a:lnTo>
                  <a:lnTo>
                    <a:pt x="262146" y="288149"/>
                  </a:lnTo>
                  <a:lnTo>
                    <a:pt x="263922" y="289173"/>
                  </a:lnTo>
                  <a:lnTo>
                    <a:pt x="267774" y="289468"/>
                  </a:lnTo>
                  <a:lnTo>
                    <a:pt x="283041" y="291585"/>
                  </a:lnTo>
                  <a:lnTo>
                    <a:pt x="297465" y="295623"/>
                  </a:lnTo>
                  <a:lnTo>
                    <a:pt x="310927" y="301791"/>
                  </a:lnTo>
                  <a:lnTo>
                    <a:pt x="323304" y="310298"/>
                  </a:lnTo>
                  <a:lnTo>
                    <a:pt x="323476" y="310436"/>
                  </a:lnTo>
                  <a:lnTo>
                    <a:pt x="323797" y="310593"/>
                  </a:lnTo>
                  <a:lnTo>
                    <a:pt x="323946" y="310731"/>
                  </a:lnTo>
                  <a:lnTo>
                    <a:pt x="330056" y="317505"/>
                  </a:lnTo>
                  <a:lnTo>
                    <a:pt x="331257" y="323503"/>
                  </a:lnTo>
                  <a:lnTo>
                    <a:pt x="327518" y="328505"/>
                  </a:lnTo>
                  <a:lnTo>
                    <a:pt x="318811" y="332289"/>
                  </a:lnTo>
                  <a:lnTo>
                    <a:pt x="316093" y="333037"/>
                  </a:lnTo>
                  <a:lnTo>
                    <a:pt x="517632" y="333037"/>
                  </a:lnTo>
                  <a:lnTo>
                    <a:pt x="511436" y="317959"/>
                  </a:lnTo>
                  <a:lnTo>
                    <a:pt x="495978" y="292532"/>
                  </a:lnTo>
                  <a:lnTo>
                    <a:pt x="476820" y="269265"/>
                  </a:lnTo>
                  <a:lnTo>
                    <a:pt x="471331" y="264071"/>
                  </a:lnTo>
                  <a:close/>
                </a:path>
                <a:path w="532130" h="624840">
                  <a:moveTo>
                    <a:pt x="471019" y="263776"/>
                  </a:moveTo>
                  <a:lnTo>
                    <a:pt x="235013" y="263776"/>
                  </a:lnTo>
                  <a:lnTo>
                    <a:pt x="241111" y="263913"/>
                  </a:lnTo>
                  <a:lnTo>
                    <a:pt x="245926" y="264209"/>
                  </a:lnTo>
                  <a:lnTo>
                    <a:pt x="250741" y="264071"/>
                  </a:lnTo>
                  <a:lnTo>
                    <a:pt x="471331" y="264071"/>
                  </a:lnTo>
                  <a:lnTo>
                    <a:pt x="471019" y="263776"/>
                  </a:lnTo>
                  <a:close/>
                </a:path>
                <a:path w="532130" h="624840">
                  <a:moveTo>
                    <a:pt x="406140" y="22601"/>
                  </a:moveTo>
                  <a:lnTo>
                    <a:pt x="403893" y="23644"/>
                  </a:lnTo>
                  <a:lnTo>
                    <a:pt x="401817" y="28074"/>
                  </a:lnTo>
                  <a:lnTo>
                    <a:pt x="397101" y="37852"/>
                  </a:lnTo>
                  <a:lnTo>
                    <a:pt x="369597" y="96023"/>
                  </a:lnTo>
                  <a:lnTo>
                    <a:pt x="347814" y="153627"/>
                  </a:lnTo>
                  <a:lnTo>
                    <a:pt x="338391" y="190813"/>
                  </a:lnTo>
                  <a:lnTo>
                    <a:pt x="331650" y="195105"/>
                  </a:lnTo>
                  <a:lnTo>
                    <a:pt x="370537" y="195105"/>
                  </a:lnTo>
                  <a:lnTo>
                    <a:pt x="369488" y="193628"/>
                  </a:lnTo>
                  <a:lnTo>
                    <a:pt x="369376" y="193471"/>
                  </a:lnTo>
                  <a:lnTo>
                    <a:pt x="370660" y="188903"/>
                  </a:lnTo>
                  <a:lnTo>
                    <a:pt x="390336" y="131782"/>
                  </a:lnTo>
                  <a:lnTo>
                    <a:pt x="416472" y="85347"/>
                  </a:lnTo>
                  <a:lnTo>
                    <a:pt x="453175" y="28960"/>
                  </a:lnTo>
                  <a:lnTo>
                    <a:pt x="432102" y="26627"/>
                  </a:lnTo>
                  <a:lnTo>
                    <a:pt x="421843" y="25300"/>
                  </a:lnTo>
                  <a:lnTo>
                    <a:pt x="411768" y="23644"/>
                  </a:lnTo>
                  <a:lnTo>
                    <a:pt x="406140" y="22601"/>
                  </a:lnTo>
                  <a:close/>
                </a:path>
                <a:path w="532130" h="624840">
                  <a:moveTo>
                    <a:pt x="369376" y="0"/>
                  </a:moveTo>
                  <a:lnTo>
                    <a:pt x="353101" y="0"/>
                  </a:lnTo>
                  <a:lnTo>
                    <a:pt x="337655" y="1734"/>
                  </a:lnTo>
                  <a:lnTo>
                    <a:pt x="322135" y="4775"/>
                  </a:lnTo>
                  <a:lnTo>
                    <a:pt x="306785" y="8564"/>
                  </a:lnTo>
                  <a:lnTo>
                    <a:pt x="282021" y="14046"/>
                  </a:lnTo>
                  <a:lnTo>
                    <a:pt x="257293" y="16808"/>
                  </a:lnTo>
                  <a:lnTo>
                    <a:pt x="381614" y="16808"/>
                  </a:lnTo>
                  <a:lnTo>
                    <a:pt x="387993" y="4291"/>
                  </a:lnTo>
                  <a:lnTo>
                    <a:pt x="381253" y="2657"/>
                  </a:lnTo>
                  <a:lnTo>
                    <a:pt x="375475" y="452"/>
                  </a:lnTo>
                  <a:lnTo>
                    <a:pt x="369376" y="0"/>
                  </a:lnTo>
                  <a:close/>
                </a:path>
              </a:pathLst>
            </a:custGeom>
            <a:solidFill>
              <a:srgbClr val="0753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8309" y="1061787"/>
              <a:ext cx="1047750" cy="687705"/>
            </a:xfrm>
            <a:custGeom>
              <a:avLst/>
              <a:gdLst/>
              <a:ahLst/>
              <a:cxnLst/>
              <a:rect l="l" t="t" r="r" b="b"/>
              <a:pathLst>
                <a:path w="1047750" h="687705">
                  <a:moveTo>
                    <a:pt x="1047604" y="0"/>
                  </a:moveTo>
                  <a:lnTo>
                    <a:pt x="861316" y="32751"/>
                  </a:lnTo>
                  <a:lnTo>
                    <a:pt x="767792" y="49317"/>
                  </a:lnTo>
                  <a:lnTo>
                    <a:pt x="783140" y="61214"/>
                  </a:lnTo>
                  <a:lnTo>
                    <a:pt x="830084" y="97769"/>
                  </a:lnTo>
                  <a:lnTo>
                    <a:pt x="832652" y="99836"/>
                  </a:lnTo>
                  <a:lnTo>
                    <a:pt x="828800" y="103675"/>
                  </a:lnTo>
                  <a:lnTo>
                    <a:pt x="806905" y="125905"/>
                  </a:lnTo>
                  <a:lnTo>
                    <a:pt x="763235" y="170312"/>
                  </a:lnTo>
                  <a:lnTo>
                    <a:pt x="723282" y="208631"/>
                  </a:lnTo>
                  <a:lnTo>
                    <a:pt x="686855" y="240626"/>
                  </a:lnTo>
                  <a:lnTo>
                    <a:pt x="650211" y="271856"/>
                  </a:lnTo>
                  <a:lnTo>
                    <a:pt x="613280" y="302329"/>
                  </a:lnTo>
                  <a:lnTo>
                    <a:pt x="566202" y="338598"/>
                  </a:lnTo>
                  <a:lnTo>
                    <a:pt x="509160" y="380872"/>
                  </a:lnTo>
                  <a:lnTo>
                    <a:pt x="441500" y="427782"/>
                  </a:lnTo>
                  <a:lnTo>
                    <a:pt x="402600" y="453880"/>
                  </a:lnTo>
                  <a:lnTo>
                    <a:pt x="363335" y="479506"/>
                  </a:lnTo>
                  <a:lnTo>
                    <a:pt x="323614" y="504478"/>
                  </a:lnTo>
                  <a:lnTo>
                    <a:pt x="278771" y="531618"/>
                  </a:lnTo>
                  <a:lnTo>
                    <a:pt x="233426" y="558184"/>
                  </a:lnTo>
                  <a:lnTo>
                    <a:pt x="187748" y="584334"/>
                  </a:lnTo>
                  <a:lnTo>
                    <a:pt x="141905" y="610224"/>
                  </a:lnTo>
                  <a:lnTo>
                    <a:pt x="84356" y="641257"/>
                  </a:lnTo>
                  <a:lnTo>
                    <a:pt x="55310" y="656351"/>
                  </a:lnTo>
                  <a:lnTo>
                    <a:pt x="26325" y="671514"/>
                  </a:lnTo>
                  <a:lnTo>
                    <a:pt x="19796" y="674901"/>
                  </a:lnTo>
                  <a:lnTo>
                    <a:pt x="6619" y="681566"/>
                  </a:lnTo>
                  <a:lnTo>
                    <a:pt x="0" y="684953"/>
                  </a:lnTo>
                  <a:lnTo>
                    <a:pt x="51328" y="675621"/>
                  </a:lnTo>
                  <a:lnTo>
                    <a:pt x="100671" y="663162"/>
                  </a:lnTo>
                  <a:lnTo>
                    <a:pt x="149467" y="649778"/>
                  </a:lnTo>
                  <a:lnTo>
                    <a:pt x="197705" y="635455"/>
                  </a:lnTo>
                  <a:lnTo>
                    <a:pt x="245379" y="620179"/>
                  </a:lnTo>
                  <a:lnTo>
                    <a:pt x="292479" y="603935"/>
                  </a:lnTo>
                  <a:lnTo>
                    <a:pt x="338997" y="586709"/>
                  </a:lnTo>
                  <a:lnTo>
                    <a:pt x="384925" y="568488"/>
                  </a:lnTo>
                  <a:lnTo>
                    <a:pt x="430255" y="549258"/>
                  </a:lnTo>
                  <a:lnTo>
                    <a:pt x="474977" y="529003"/>
                  </a:lnTo>
                  <a:lnTo>
                    <a:pt x="519084" y="507711"/>
                  </a:lnTo>
                  <a:lnTo>
                    <a:pt x="562567" y="485368"/>
                  </a:lnTo>
                  <a:lnTo>
                    <a:pt x="605418" y="461958"/>
                  </a:lnTo>
                  <a:lnTo>
                    <a:pt x="647628" y="437469"/>
                  </a:lnTo>
                  <a:lnTo>
                    <a:pt x="689189" y="411885"/>
                  </a:lnTo>
                  <a:lnTo>
                    <a:pt x="730093" y="385194"/>
                  </a:lnTo>
                  <a:lnTo>
                    <a:pt x="770331" y="357381"/>
                  </a:lnTo>
                  <a:lnTo>
                    <a:pt x="809894" y="328431"/>
                  </a:lnTo>
                  <a:lnTo>
                    <a:pt x="848775" y="298332"/>
                  </a:lnTo>
                  <a:lnTo>
                    <a:pt x="886965" y="267068"/>
                  </a:lnTo>
                  <a:lnTo>
                    <a:pt x="924455" y="234626"/>
                  </a:lnTo>
                  <a:lnTo>
                    <a:pt x="961238" y="200991"/>
                  </a:lnTo>
                  <a:lnTo>
                    <a:pt x="1020299" y="246175"/>
                  </a:lnTo>
                  <a:lnTo>
                    <a:pt x="1047604" y="0"/>
                  </a:lnTo>
                  <a:close/>
                </a:path>
              </a:pathLst>
            </a:custGeom>
            <a:solidFill>
              <a:srgbClr val="0090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05687" y="1298079"/>
              <a:ext cx="513715" cy="557530"/>
            </a:xfrm>
            <a:custGeom>
              <a:avLst/>
              <a:gdLst/>
              <a:ahLst/>
              <a:cxnLst/>
              <a:rect l="l" t="t" r="r" b="b"/>
              <a:pathLst>
                <a:path w="513715" h="557530">
                  <a:moveTo>
                    <a:pt x="127622" y="270421"/>
                  </a:moveTo>
                  <a:lnTo>
                    <a:pt x="120878" y="273964"/>
                  </a:lnTo>
                  <a:lnTo>
                    <a:pt x="115430" y="277050"/>
                  </a:lnTo>
                  <a:lnTo>
                    <a:pt x="109651" y="279869"/>
                  </a:lnTo>
                  <a:lnTo>
                    <a:pt x="57632" y="304660"/>
                  </a:lnTo>
                  <a:lnTo>
                    <a:pt x="5626" y="329336"/>
                  </a:lnTo>
                  <a:lnTo>
                    <a:pt x="1460" y="331254"/>
                  </a:lnTo>
                  <a:lnTo>
                    <a:pt x="0" y="333616"/>
                  </a:lnTo>
                  <a:lnTo>
                    <a:pt x="101" y="391134"/>
                  </a:lnTo>
                  <a:lnTo>
                    <a:pt x="152" y="444525"/>
                  </a:lnTo>
                  <a:lnTo>
                    <a:pt x="177" y="553224"/>
                  </a:lnTo>
                  <a:lnTo>
                    <a:pt x="495" y="557364"/>
                  </a:lnTo>
                  <a:lnTo>
                    <a:pt x="127622" y="557364"/>
                  </a:lnTo>
                  <a:lnTo>
                    <a:pt x="127622" y="270421"/>
                  </a:lnTo>
                  <a:close/>
                </a:path>
                <a:path w="513715" h="557530">
                  <a:moveTo>
                    <a:pt x="319620" y="155359"/>
                  </a:moveTo>
                  <a:lnTo>
                    <a:pt x="317525" y="156400"/>
                  </a:lnTo>
                  <a:lnTo>
                    <a:pt x="315277" y="157581"/>
                  </a:lnTo>
                  <a:lnTo>
                    <a:pt x="286143" y="175971"/>
                  </a:lnTo>
                  <a:lnTo>
                    <a:pt x="227799" y="212674"/>
                  </a:lnTo>
                  <a:lnTo>
                    <a:pt x="198589" y="230987"/>
                  </a:lnTo>
                  <a:lnTo>
                    <a:pt x="194386" y="233476"/>
                  </a:lnTo>
                  <a:lnTo>
                    <a:pt x="192951" y="236143"/>
                  </a:lnTo>
                  <a:lnTo>
                    <a:pt x="193027" y="344004"/>
                  </a:lnTo>
                  <a:lnTo>
                    <a:pt x="192951" y="557212"/>
                  </a:lnTo>
                  <a:lnTo>
                    <a:pt x="319620" y="557212"/>
                  </a:lnTo>
                  <a:lnTo>
                    <a:pt x="319620" y="155359"/>
                  </a:lnTo>
                  <a:close/>
                </a:path>
                <a:path w="513715" h="557530">
                  <a:moveTo>
                    <a:pt x="513359" y="0"/>
                  </a:moveTo>
                  <a:lnTo>
                    <a:pt x="501319" y="10629"/>
                  </a:lnTo>
                  <a:lnTo>
                    <a:pt x="489623" y="21031"/>
                  </a:lnTo>
                  <a:lnTo>
                    <a:pt x="478078" y="31165"/>
                  </a:lnTo>
                  <a:lnTo>
                    <a:pt x="447890" y="56311"/>
                  </a:lnTo>
                  <a:lnTo>
                    <a:pt x="410324" y="86601"/>
                  </a:lnTo>
                  <a:lnTo>
                    <a:pt x="391363" y="101612"/>
                  </a:lnTo>
                  <a:lnTo>
                    <a:pt x="387515" y="104711"/>
                  </a:lnTo>
                  <a:lnTo>
                    <a:pt x="385737" y="107365"/>
                  </a:lnTo>
                  <a:lnTo>
                    <a:pt x="385826" y="209715"/>
                  </a:lnTo>
                  <a:lnTo>
                    <a:pt x="385914" y="557364"/>
                  </a:lnTo>
                  <a:lnTo>
                    <a:pt x="513359" y="557364"/>
                  </a:lnTo>
                  <a:lnTo>
                    <a:pt x="513359" y="0"/>
                  </a:lnTo>
                  <a:close/>
                </a:path>
              </a:pathLst>
            </a:custGeom>
            <a:solidFill>
              <a:srgbClr val="0753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2420" y="1658876"/>
              <a:ext cx="127131" cy="1965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8507" y="1727393"/>
              <a:ext cx="126974" cy="12789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49172" y="1185849"/>
              <a:ext cx="108585" cy="164465"/>
            </a:xfrm>
            <a:custGeom>
              <a:avLst/>
              <a:gdLst/>
              <a:ahLst/>
              <a:cxnLst/>
              <a:rect l="l" t="t" r="r" b="b"/>
              <a:pathLst>
                <a:path w="108584" h="164465">
                  <a:moveTo>
                    <a:pt x="34505" y="0"/>
                  </a:moveTo>
                  <a:lnTo>
                    <a:pt x="20129" y="4495"/>
                  </a:lnTo>
                  <a:lnTo>
                    <a:pt x="9423" y="11633"/>
                  </a:lnTo>
                  <a:lnTo>
                    <a:pt x="2641" y="20866"/>
                  </a:lnTo>
                  <a:lnTo>
                    <a:pt x="0" y="31597"/>
                  </a:lnTo>
                  <a:lnTo>
                    <a:pt x="2654" y="44716"/>
                  </a:lnTo>
                  <a:lnTo>
                    <a:pt x="10566" y="55130"/>
                  </a:lnTo>
                  <a:lnTo>
                    <a:pt x="21818" y="62318"/>
                  </a:lnTo>
                  <a:lnTo>
                    <a:pt x="34505" y="65709"/>
                  </a:lnTo>
                  <a:lnTo>
                    <a:pt x="34505" y="0"/>
                  </a:lnTo>
                  <a:close/>
                </a:path>
                <a:path w="108584" h="164465">
                  <a:moveTo>
                    <a:pt x="108356" y="125234"/>
                  </a:moveTo>
                  <a:lnTo>
                    <a:pt x="103314" y="114655"/>
                  </a:lnTo>
                  <a:lnTo>
                    <a:pt x="92608" y="105702"/>
                  </a:lnTo>
                  <a:lnTo>
                    <a:pt x="78854" y="99885"/>
                  </a:lnTo>
                  <a:lnTo>
                    <a:pt x="64693" y="98793"/>
                  </a:lnTo>
                  <a:lnTo>
                    <a:pt x="64693" y="164363"/>
                  </a:lnTo>
                  <a:lnTo>
                    <a:pt x="86067" y="160274"/>
                  </a:lnTo>
                  <a:lnTo>
                    <a:pt x="100177" y="152171"/>
                  </a:lnTo>
                  <a:lnTo>
                    <a:pt x="107467" y="140385"/>
                  </a:lnTo>
                  <a:lnTo>
                    <a:pt x="108356" y="125234"/>
                  </a:lnTo>
                  <a:close/>
                </a:path>
              </a:pathLst>
            </a:custGeom>
            <a:solidFill>
              <a:srgbClr val="0753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647567" y="2425939"/>
          <a:ext cx="6235700" cy="27946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0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1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70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62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93065">
                        <a:lnSpc>
                          <a:spcPct val="100000"/>
                        </a:lnSpc>
                      </a:pPr>
                      <a:r>
                        <a:rPr sz="1800" b="1" spc="-350" dirty="0">
                          <a:latin typeface="Calibri"/>
                          <a:cs typeface="Calibri"/>
                        </a:rPr>
                        <a:t>NOMBRE</a:t>
                      </a:r>
                      <a:r>
                        <a:rPr sz="1800" b="1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31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b="1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8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800" b="1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315" dirty="0">
                          <a:latin typeface="Calibri"/>
                          <a:cs typeface="Calibri"/>
                        </a:rPr>
                        <a:t>CUENTA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19405">
                        <a:lnSpc>
                          <a:spcPct val="100000"/>
                        </a:lnSpc>
                      </a:pPr>
                      <a:r>
                        <a:rPr sz="1800" b="1" spc="-305" dirty="0">
                          <a:latin typeface="Calibri"/>
                          <a:cs typeface="Calibri"/>
                        </a:rPr>
                        <a:t>2023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25755">
                        <a:lnSpc>
                          <a:spcPct val="100000"/>
                        </a:lnSpc>
                      </a:pPr>
                      <a:r>
                        <a:rPr sz="1800" b="1" spc="-305" dirty="0">
                          <a:latin typeface="Calibri"/>
                          <a:cs typeface="Calibri"/>
                        </a:rPr>
                        <a:t>2024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800" b="1" spc="-280" dirty="0">
                          <a:latin typeface="Calibri"/>
                          <a:cs typeface="Calibri"/>
                        </a:rPr>
                        <a:t>DIFERENCIA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2540" algn="ctr">
                        <a:lnSpc>
                          <a:spcPct val="100000"/>
                        </a:lnSpc>
                      </a:pPr>
                      <a:r>
                        <a:rPr sz="1800" b="1" spc="-445" dirty="0">
                          <a:latin typeface="Calibri"/>
                          <a:cs typeface="Calibri"/>
                        </a:rPr>
                        <a:t>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1800" spc="-290" dirty="0">
                          <a:latin typeface="Calibri"/>
                          <a:cs typeface="Calibri"/>
                        </a:rPr>
                        <a:t>VENTA</a:t>
                      </a:r>
                      <a:r>
                        <a:rPr sz="18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35" dirty="0">
                          <a:latin typeface="Calibri"/>
                          <a:cs typeface="Calibri"/>
                        </a:rPr>
                        <a:t>GANADO</a:t>
                      </a:r>
                      <a:r>
                        <a:rPr sz="18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6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8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90" dirty="0">
                          <a:latin typeface="Calibri"/>
                          <a:cs typeface="Calibri"/>
                        </a:rPr>
                        <a:t>LECHE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530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1800" spc="-265" dirty="0">
                          <a:latin typeface="Calibri"/>
                          <a:cs typeface="Calibri"/>
                        </a:rPr>
                        <a:t>19,494.80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530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1800" spc="-265" dirty="0">
                          <a:latin typeface="Calibri"/>
                          <a:cs typeface="Calibri"/>
                        </a:rPr>
                        <a:t>27,679.35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530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1800" spc="-130" dirty="0">
                          <a:latin typeface="Calibri"/>
                          <a:cs typeface="Calibri"/>
                        </a:rPr>
                        <a:t>8,184.55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530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1800" spc="-265" dirty="0">
                          <a:latin typeface="Calibri"/>
                          <a:cs typeface="Calibri"/>
                        </a:rPr>
                        <a:t>41.98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530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784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800" spc="-290" dirty="0">
                          <a:latin typeface="Calibri"/>
                          <a:cs typeface="Calibri"/>
                        </a:rPr>
                        <a:t>VENTA</a:t>
                      </a:r>
                      <a:r>
                        <a:rPr sz="18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35" dirty="0">
                          <a:latin typeface="Calibri"/>
                          <a:cs typeface="Calibri"/>
                        </a:rPr>
                        <a:t>BANANO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8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800" spc="-265" dirty="0">
                          <a:latin typeface="Calibri"/>
                          <a:cs typeface="Calibri"/>
                        </a:rPr>
                        <a:t>101,674.85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8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800" spc="-265" dirty="0">
                          <a:latin typeface="Calibri"/>
                          <a:cs typeface="Calibri"/>
                        </a:rPr>
                        <a:t>133,699.39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8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800" spc="-265" dirty="0">
                          <a:latin typeface="Calibri"/>
                          <a:cs typeface="Calibri"/>
                        </a:rPr>
                        <a:t>32,024.54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8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800" spc="-265" dirty="0">
                          <a:latin typeface="Calibri"/>
                          <a:cs typeface="Calibri"/>
                        </a:rPr>
                        <a:t>31.50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8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784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800" spc="-290" dirty="0">
                          <a:latin typeface="Calibri"/>
                          <a:cs typeface="Calibri"/>
                        </a:rPr>
                        <a:t>VENTA</a:t>
                      </a:r>
                      <a:r>
                        <a:rPr sz="18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05" dirty="0">
                          <a:latin typeface="Calibri"/>
                          <a:cs typeface="Calibri"/>
                        </a:rPr>
                        <a:t>PORCINO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800" spc="-265" dirty="0">
                          <a:latin typeface="Calibri"/>
                          <a:cs typeface="Calibri"/>
                        </a:rPr>
                        <a:t>15,889.00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800" spc="-265" dirty="0">
                          <a:latin typeface="Calibri"/>
                          <a:cs typeface="Calibri"/>
                        </a:rPr>
                        <a:t>24,917.23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800" spc="-130" dirty="0">
                          <a:latin typeface="Calibri"/>
                          <a:cs typeface="Calibri"/>
                        </a:rPr>
                        <a:t>9,028.23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800" spc="-265" dirty="0">
                          <a:latin typeface="Calibri"/>
                          <a:cs typeface="Calibri"/>
                        </a:rPr>
                        <a:t>56.82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784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800" spc="-290" dirty="0">
                          <a:latin typeface="Calibri"/>
                          <a:cs typeface="Calibri"/>
                        </a:rPr>
                        <a:t>VENTA</a:t>
                      </a:r>
                      <a:r>
                        <a:rPr sz="18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70" dirty="0">
                          <a:latin typeface="Calibri"/>
                          <a:cs typeface="Calibri"/>
                        </a:rPr>
                        <a:t>AVIAR</a:t>
                      </a:r>
                      <a:r>
                        <a:rPr sz="1800" spc="-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8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800" spc="-300" dirty="0">
                          <a:latin typeface="Calibri"/>
                          <a:cs typeface="Calibri"/>
                        </a:rPr>
                        <a:t>POLLOS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800" spc="-130" dirty="0">
                          <a:latin typeface="Calibri"/>
                          <a:cs typeface="Calibri"/>
                        </a:rPr>
                        <a:t>5,677.95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0.00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800" spc="-18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800" spc="-130" dirty="0">
                          <a:latin typeface="Calibri"/>
                          <a:cs typeface="Calibri"/>
                        </a:rPr>
                        <a:t>5,677.95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800" spc="-18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800" spc="-270" dirty="0">
                          <a:latin typeface="Calibri"/>
                          <a:cs typeface="Calibri"/>
                        </a:rPr>
                        <a:t>100.00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7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784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800" spc="-290" dirty="0">
                          <a:latin typeface="Calibri"/>
                          <a:cs typeface="Calibri"/>
                        </a:rPr>
                        <a:t>VENTA</a:t>
                      </a:r>
                      <a:r>
                        <a:rPr sz="18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10" dirty="0">
                          <a:latin typeface="Calibri"/>
                          <a:cs typeface="Calibri"/>
                        </a:rPr>
                        <a:t>PLATANO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8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240" algn="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800" spc="-270" dirty="0">
                          <a:latin typeface="Calibri"/>
                          <a:cs typeface="Calibri"/>
                        </a:rPr>
                        <a:t>272.00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8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0.00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8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604" algn="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800" spc="-18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800" spc="-270" dirty="0">
                          <a:latin typeface="Calibri"/>
                          <a:cs typeface="Calibri"/>
                        </a:rPr>
                        <a:t>272.00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8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800" spc="-18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800" spc="-270" dirty="0">
                          <a:latin typeface="Calibri"/>
                          <a:cs typeface="Calibri"/>
                        </a:rPr>
                        <a:t>100.00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8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665093" y="5353926"/>
            <a:ext cx="4629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0" dirty="0">
                <a:latin typeface="Calibri"/>
                <a:cs typeface="Calibri"/>
              </a:rPr>
              <a:t>TOTAL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74309" y="5353926"/>
            <a:ext cx="7505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75" dirty="0">
                <a:latin typeface="Calibri"/>
                <a:cs typeface="Calibri"/>
              </a:rPr>
              <a:t>143,008.60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55906" y="5353926"/>
            <a:ext cx="7505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75" dirty="0">
                <a:latin typeface="Calibri"/>
                <a:cs typeface="Calibri"/>
              </a:rPr>
              <a:t>186,295.97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11522" y="5353926"/>
            <a:ext cx="6718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65" dirty="0">
                <a:latin typeface="Calibri"/>
                <a:cs typeface="Calibri"/>
              </a:rPr>
              <a:t>43,287.37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78932" y="5353926"/>
            <a:ext cx="4368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85" dirty="0">
                <a:latin typeface="Calibri"/>
                <a:cs typeface="Calibri"/>
              </a:rPr>
              <a:t>-</a:t>
            </a:r>
            <a:r>
              <a:rPr sz="1800" b="1" spc="-280" dirty="0">
                <a:latin typeface="Calibri"/>
                <a:cs typeface="Calibri"/>
              </a:rPr>
              <a:t>69.70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50925" y="1703679"/>
            <a:ext cx="11144885" cy="4279900"/>
            <a:chOff x="650925" y="1703679"/>
            <a:chExt cx="11144885" cy="4279900"/>
          </a:xfrm>
        </p:grpSpPr>
        <p:sp>
          <p:nvSpPr>
            <p:cNvPr id="17" name="object 17"/>
            <p:cNvSpPr/>
            <p:nvPr/>
          </p:nvSpPr>
          <p:spPr>
            <a:xfrm>
              <a:off x="654284" y="5657932"/>
              <a:ext cx="6146165" cy="0"/>
            </a:xfrm>
            <a:custGeom>
              <a:avLst/>
              <a:gdLst/>
              <a:ahLst/>
              <a:cxnLst/>
              <a:rect l="l" t="t" r="r" b="b"/>
              <a:pathLst>
                <a:path w="6146165">
                  <a:moveTo>
                    <a:pt x="0" y="0"/>
                  </a:moveTo>
                  <a:lnTo>
                    <a:pt x="6145892" y="0"/>
                  </a:lnTo>
                </a:path>
              </a:pathLst>
            </a:custGeom>
            <a:ln w="95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50925" y="5653172"/>
              <a:ext cx="6153150" cy="9525"/>
            </a:xfrm>
            <a:custGeom>
              <a:avLst/>
              <a:gdLst/>
              <a:ahLst/>
              <a:cxnLst/>
              <a:rect l="l" t="t" r="r" b="b"/>
              <a:pathLst>
                <a:path w="6153150" h="9525">
                  <a:moveTo>
                    <a:pt x="6152609" y="0"/>
                  </a:moveTo>
                  <a:lnTo>
                    <a:pt x="0" y="0"/>
                  </a:lnTo>
                  <a:lnTo>
                    <a:pt x="0" y="9519"/>
                  </a:lnTo>
                  <a:lnTo>
                    <a:pt x="6152609" y="9519"/>
                  </a:lnTo>
                  <a:lnTo>
                    <a:pt x="61526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86777" y="1703679"/>
              <a:ext cx="4808982" cy="427977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6617" y="1187322"/>
            <a:ext cx="4277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06FC0"/>
                </a:solidFill>
                <a:latin typeface="Palatino Linotype"/>
                <a:cs typeface="Palatino Linotype"/>
              </a:rPr>
              <a:t>DETALLE</a:t>
            </a:r>
            <a:r>
              <a:rPr sz="1800" b="1" spc="-65" dirty="0">
                <a:solidFill>
                  <a:srgbClr val="006FC0"/>
                </a:solidFill>
                <a:latin typeface="Palatino Linotype"/>
                <a:cs typeface="Palatino Linotype"/>
              </a:rPr>
              <a:t> </a:t>
            </a:r>
            <a:r>
              <a:rPr sz="1800" b="1" spc="-20" dirty="0">
                <a:solidFill>
                  <a:srgbClr val="006FC0"/>
                </a:solidFill>
                <a:latin typeface="Palatino Linotype"/>
                <a:cs typeface="Palatino Linotype"/>
              </a:rPr>
              <a:t>VENTA</a:t>
            </a:r>
            <a:r>
              <a:rPr sz="1800" b="1" spc="-45" dirty="0">
                <a:solidFill>
                  <a:srgbClr val="006FC0"/>
                </a:solidFill>
                <a:latin typeface="Palatino Linotype"/>
                <a:cs typeface="Palatino Linotype"/>
              </a:rPr>
              <a:t> </a:t>
            </a:r>
            <a:r>
              <a:rPr sz="1800" b="1" dirty="0">
                <a:solidFill>
                  <a:srgbClr val="006FC0"/>
                </a:solidFill>
                <a:latin typeface="Palatino Linotype"/>
                <a:cs typeface="Palatino Linotype"/>
              </a:rPr>
              <a:t>CAJAS</a:t>
            </a:r>
            <a:r>
              <a:rPr sz="1800" b="1" spc="-45" dirty="0">
                <a:solidFill>
                  <a:srgbClr val="006FC0"/>
                </a:solidFill>
                <a:latin typeface="Palatino Linotype"/>
                <a:cs typeface="Palatino Linotype"/>
              </a:rPr>
              <a:t> </a:t>
            </a:r>
            <a:r>
              <a:rPr sz="1800" b="1" dirty="0">
                <a:solidFill>
                  <a:srgbClr val="006FC0"/>
                </a:solidFill>
                <a:latin typeface="Palatino Linotype"/>
                <a:cs typeface="Palatino Linotype"/>
              </a:rPr>
              <a:t>DE</a:t>
            </a:r>
            <a:r>
              <a:rPr sz="1800" b="1" spc="-45" dirty="0">
                <a:solidFill>
                  <a:srgbClr val="006FC0"/>
                </a:solidFill>
                <a:latin typeface="Palatino Linotype"/>
                <a:cs typeface="Palatino Linotype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Palatino Linotype"/>
                <a:cs typeface="Palatino Linotype"/>
              </a:rPr>
              <a:t>BANANO</a:t>
            </a:r>
            <a:endParaRPr sz="1800">
              <a:latin typeface="Palatino Linotype"/>
              <a:cs typeface="Palatino Linotype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12001" y="2069840"/>
          <a:ext cx="5560695" cy="287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5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1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02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50" b="1" spc="95" dirty="0">
                          <a:latin typeface="Calibri"/>
                          <a:cs typeface="Calibri"/>
                        </a:rPr>
                        <a:t>MES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50" b="1" spc="105" dirty="0">
                          <a:latin typeface="Calibri"/>
                          <a:cs typeface="Calibri"/>
                        </a:rPr>
                        <a:t>CAJAS</a:t>
                      </a:r>
                      <a:r>
                        <a:rPr sz="165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9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65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120" dirty="0">
                          <a:latin typeface="Calibri"/>
                          <a:cs typeface="Calibri"/>
                        </a:rPr>
                        <a:t>BANANO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68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50" b="1" spc="105" dirty="0">
                          <a:latin typeface="Calibri"/>
                          <a:cs typeface="Calibri"/>
                        </a:rPr>
                        <a:t>VALOR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19937" y="2437834"/>
          <a:ext cx="5552440" cy="3595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5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4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6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5110">
                <a:tc>
                  <a:txBody>
                    <a:bodyPr/>
                    <a:lstStyle/>
                    <a:p>
                      <a:pPr marL="493395">
                        <a:lnSpc>
                          <a:spcPts val="1575"/>
                        </a:lnSpc>
                      </a:pPr>
                      <a:r>
                        <a:rPr sz="1650" spc="145" dirty="0">
                          <a:latin typeface="Calibri"/>
                          <a:cs typeface="Calibri"/>
                        </a:rPr>
                        <a:t>ene-</a:t>
                      </a:r>
                      <a:r>
                        <a:rPr sz="1650" spc="45" dirty="0">
                          <a:latin typeface="Calibri"/>
                          <a:cs typeface="Calibri"/>
                        </a:rPr>
                        <a:t>24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265" algn="ctr">
                        <a:lnSpc>
                          <a:spcPts val="1575"/>
                        </a:lnSpc>
                      </a:pPr>
                      <a:r>
                        <a:rPr sz="1650" spc="45" dirty="0">
                          <a:latin typeface="Calibri"/>
                          <a:cs typeface="Calibri"/>
                        </a:rPr>
                        <a:t>1,323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ts val="1575"/>
                        </a:lnSpc>
                      </a:pPr>
                      <a:r>
                        <a:rPr sz="1650" spc="40" dirty="0">
                          <a:latin typeface="Calibri"/>
                          <a:cs typeface="Calibri"/>
                        </a:rPr>
                        <a:t>8,914.36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marL="525145">
                        <a:lnSpc>
                          <a:spcPts val="1850"/>
                        </a:lnSpc>
                      </a:pPr>
                      <a:r>
                        <a:rPr sz="1650" spc="130" dirty="0">
                          <a:latin typeface="Calibri"/>
                          <a:cs typeface="Calibri"/>
                        </a:rPr>
                        <a:t>feb-</a:t>
                      </a:r>
                      <a:r>
                        <a:rPr sz="1650" spc="45" dirty="0">
                          <a:latin typeface="Calibri"/>
                          <a:cs typeface="Calibri"/>
                        </a:rPr>
                        <a:t>24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265" algn="ctr">
                        <a:lnSpc>
                          <a:spcPts val="1850"/>
                        </a:lnSpc>
                      </a:pPr>
                      <a:r>
                        <a:rPr sz="1650" spc="45" dirty="0">
                          <a:latin typeface="Calibri"/>
                          <a:cs typeface="Calibri"/>
                        </a:rPr>
                        <a:t>2,147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ts val="1850"/>
                        </a:lnSpc>
                      </a:pPr>
                      <a:r>
                        <a:rPr sz="1650" spc="40" dirty="0">
                          <a:latin typeface="Calibri"/>
                          <a:cs typeface="Calibri"/>
                        </a:rPr>
                        <a:t>14,709.38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marL="493395">
                        <a:lnSpc>
                          <a:spcPts val="1850"/>
                        </a:lnSpc>
                      </a:pPr>
                      <a:r>
                        <a:rPr sz="1650" spc="105" dirty="0">
                          <a:latin typeface="Calibri"/>
                          <a:cs typeface="Calibri"/>
                        </a:rPr>
                        <a:t>mar-</a:t>
                      </a:r>
                      <a:r>
                        <a:rPr sz="1650" spc="45" dirty="0">
                          <a:latin typeface="Calibri"/>
                          <a:cs typeface="Calibri"/>
                        </a:rPr>
                        <a:t>24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265" algn="ctr">
                        <a:lnSpc>
                          <a:spcPts val="1850"/>
                        </a:lnSpc>
                      </a:pPr>
                      <a:r>
                        <a:rPr sz="1650" spc="45" dirty="0">
                          <a:latin typeface="Calibri"/>
                          <a:cs typeface="Calibri"/>
                        </a:rPr>
                        <a:t>2,609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ts val="1850"/>
                        </a:lnSpc>
                      </a:pPr>
                      <a:r>
                        <a:rPr sz="1650" spc="40" dirty="0">
                          <a:latin typeface="Calibri"/>
                          <a:cs typeface="Calibri"/>
                        </a:rPr>
                        <a:t>17,871.65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marL="525145">
                        <a:lnSpc>
                          <a:spcPts val="1850"/>
                        </a:lnSpc>
                      </a:pPr>
                      <a:r>
                        <a:rPr sz="1650" spc="95" dirty="0">
                          <a:latin typeface="Calibri"/>
                          <a:cs typeface="Calibri"/>
                        </a:rPr>
                        <a:t>abr-</a:t>
                      </a:r>
                      <a:r>
                        <a:rPr sz="1650" spc="45" dirty="0">
                          <a:latin typeface="Calibri"/>
                          <a:cs typeface="Calibri"/>
                        </a:rPr>
                        <a:t>24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265" algn="ctr">
                        <a:lnSpc>
                          <a:spcPts val="1850"/>
                        </a:lnSpc>
                      </a:pPr>
                      <a:r>
                        <a:rPr sz="1650" spc="45" dirty="0">
                          <a:latin typeface="Calibri"/>
                          <a:cs typeface="Calibri"/>
                        </a:rPr>
                        <a:t>1,968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ts val="1850"/>
                        </a:lnSpc>
                      </a:pPr>
                      <a:r>
                        <a:rPr sz="1650" spc="40" dirty="0">
                          <a:latin typeface="Calibri"/>
                          <a:cs typeface="Calibri"/>
                        </a:rPr>
                        <a:t>13,480.80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marL="477520">
                        <a:lnSpc>
                          <a:spcPts val="1850"/>
                        </a:lnSpc>
                      </a:pPr>
                      <a:r>
                        <a:rPr sz="1650" spc="125" dirty="0">
                          <a:latin typeface="Calibri"/>
                          <a:cs typeface="Calibri"/>
                        </a:rPr>
                        <a:t>may-</a:t>
                      </a:r>
                      <a:r>
                        <a:rPr sz="1650" spc="45" dirty="0">
                          <a:latin typeface="Calibri"/>
                          <a:cs typeface="Calibri"/>
                        </a:rPr>
                        <a:t>24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265" algn="ctr">
                        <a:lnSpc>
                          <a:spcPts val="1850"/>
                        </a:lnSpc>
                      </a:pPr>
                      <a:r>
                        <a:rPr sz="1650" spc="45" dirty="0">
                          <a:latin typeface="Calibri"/>
                          <a:cs typeface="Calibri"/>
                        </a:rPr>
                        <a:t>1,768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ts val="1850"/>
                        </a:lnSpc>
                      </a:pPr>
                      <a:r>
                        <a:rPr sz="1650" spc="40" dirty="0">
                          <a:latin typeface="Calibri"/>
                          <a:cs typeface="Calibri"/>
                        </a:rPr>
                        <a:t>12,100.10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marL="525145">
                        <a:lnSpc>
                          <a:spcPts val="1845"/>
                        </a:lnSpc>
                      </a:pPr>
                      <a:r>
                        <a:rPr sz="1650" spc="114" dirty="0">
                          <a:latin typeface="Calibri"/>
                          <a:cs typeface="Calibri"/>
                        </a:rPr>
                        <a:t>jun-</a:t>
                      </a:r>
                      <a:r>
                        <a:rPr sz="1650" spc="45" dirty="0">
                          <a:latin typeface="Calibri"/>
                          <a:cs typeface="Calibri"/>
                        </a:rPr>
                        <a:t>24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265" algn="ctr">
                        <a:lnSpc>
                          <a:spcPts val="1845"/>
                        </a:lnSpc>
                      </a:pPr>
                      <a:r>
                        <a:rPr sz="1650" spc="45" dirty="0">
                          <a:latin typeface="Calibri"/>
                          <a:cs typeface="Calibri"/>
                        </a:rPr>
                        <a:t>1,360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ts val="1845"/>
                        </a:lnSpc>
                      </a:pPr>
                      <a:r>
                        <a:rPr sz="1650" spc="40" dirty="0">
                          <a:latin typeface="Calibri"/>
                          <a:cs typeface="Calibri"/>
                        </a:rPr>
                        <a:t>9,316.00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marL="556895">
                        <a:lnSpc>
                          <a:spcPts val="1850"/>
                        </a:lnSpc>
                      </a:pPr>
                      <a:r>
                        <a:rPr sz="1650" spc="114" dirty="0">
                          <a:latin typeface="Calibri"/>
                          <a:cs typeface="Calibri"/>
                        </a:rPr>
                        <a:t>jul-</a:t>
                      </a:r>
                      <a:r>
                        <a:rPr sz="1650" spc="45" dirty="0">
                          <a:latin typeface="Calibri"/>
                          <a:cs typeface="Calibri"/>
                        </a:rPr>
                        <a:t>24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265" algn="ctr">
                        <a:lnSpc>
                          <a:spcPts val="1850"/>
                        </a:lnSpc>
                      </a:pPr>
                      <a:r>
                        <a:rPr sz="1650" spc="45" dirty="0">
                          <a:latin typeface="Calibri"/>
                          <a:cs typeface="Calibri"/>
                        </a:rPr>
                        <a:t>1,663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ts val="1850"/>
                        </a:lnSpc>
                      </a:pPr>
                      <a:r>
                        <a:rPr sz="1650" spc="40" dirty="0">
                          <a:latin typeface="Calibri"/>
                          <a:cs typeface="Calibri"/>
                        </a:rPr>
                        <a:t>11,391.55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marL="509270">
                        <a:lnSpc>
                          <a:spcPts val="1850"/>
                        </a:lnSpc>
                      </a:pPr>
                      <a:r>
                        <a:rPr sz="1650" spc="105" dirty="0">
                          <a:latin typeface="Calibri"/>
                          <a:cs typeface="Calibri"/>
                        </a:rPr>
                        <a:t>ago-</a:t>
                      </a:r>
                      <a:r>
                        <a:rPr sz="1650" spc="45" dirty="0">
                          <a:latin typeface="Calibri"/>
                          <a:cs typeface="Calibri"/>
                        </a:rPr>
                        <a:t>24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265" algn="ctr">
                        <a:lnSpc>
                          <a:spcPts val="1850"/>
                        </a:lnSpc>
                      </a:pPr>
                      <a:r>
                        <a:rPr sz="1650" spc="45" dirty="0">
                          <a:latin typeface="Calibri"/>
                          <a:cs typeface="Calibri"/>
                        </a:rPr>
                        <a:t>1,014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ts val="1850"/>
                        </a:lnSpc>
                      </a:pPr>
                      <a:r>
                        <a:rPr sz="1650" spc="40" dirty="0">
                          <a:latin typeface="Calibri"/>
                          <a:cs typeface="Calibri"/>
                        </a:rPr>
                        <a:t>6,945.90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marL="509270">
                        <a:lnSpc>
                          <a:spcPts val="1850"/>
                        </a:lnSpc>
                      </a:pPr>
                      <a:r>
                        <a:rPr sz="1650" spc="125" dirty="0">
                          <a:latin typeface="Calibri"/>
                          <a:cs typeface="Calibri"/>
                        </a:rPr>
                        <a:t>sep-</a:t>
                      </a:r>
                      <a:r>
                        <a:rPr sz="1650" spc="45" dirty="0">
                          <a:latin typeface="Calibri"/>
                          <a:cs typeface="Calibri"/>
                        </a:rPr>
                        <a:t>24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0645" algn="ctr">
                        <a:lnSpc>
                          <a:spcPts val="1850"/>
                        </a:lnSpc>
                      </a:pPr>
                      <a:r>
                        <a:rPr sz="1650" spc="-25" dirty="0">
                          <a:latin typeface="Calibri"/>
                          <a:cs typeface="Calibri"/>
                        </a:rPr>
                        <a:t>803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ts val="1850"/>
                        </a:lnSpc>
                      </a:pPr>
                      <a:r>
                        <a:rPr sz="1650" spc="40" dirty="0">
                          <a:latin typeface="Calibri"/>
                          <a:cs typeface="Calibri"/>
                        </a:rPr>
                        <a:t>5,500.55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marL="541020">
                        <a:lnSpc>
                          <a:spcPts val="1850"/>
                        </a:lnSpc>
                      </a:pPr>
                      <a:r>
                        <a:rPr sz="1650" spc="85" dirty="0">
                          <a:latin typeface="Calibri"/>
                          <a:cs typeface="Calibri"/>
                        </a:rPr>
                        <a:t>oct-</a:t>
                      </a:r>
                      <a:r>
                        <a:rPr sz="1650" spc="45" dirty="0">
                          <a:latin typeface="Calibri"/>
                          <a:cs typeface="Calibri"/>
                        </a:rPr>
                        <a:t>24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265" algn="ctr">
                        <a:lnSpc>
                          <a:spcPts val="1850"/>
                        </a:lnSpc>
                      </a:pPr>
                      <a:r>
                        <a:rPr sz="1650" spc="45" dirty="0">
                          <a:latin typeface="Calibri"/>
                          <a:cs typeface="Calibri"/>
                        </a:rPr>
                        <a:t>1,477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ts val="1850"/>
                        </a:lnSpc>
                      </a:pPr>
                      <a:r>
                        <a:rPr sz="1650" spc="40" dirty="0">
                          <a:latin typeface="Calibri"/>
                          <a:cs typeface="Calibri"/>
                        </a:rPr>
                        <a:t>10,432.55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marL="509270">
                        <a:lnSpc>
                          <a:spcPts val="1850"/>
                        </a:lnSpc>
                      </a:pPr>
                      <a:r>
                        <a:rPr sz="1650" spc="120" dirty="0">
                          <a:latin typeface="Calibri"/>
                          <a:cs typeface="Calibri"/>
                        </a:rPr>
                        <a:t>nov-</a:t>
                      </a:r>
                      <a:r>
                        <a:rPr sz="1650" spc="45" dirty="0">
                          <a:latin typeface="Calibri"/>
                          <a:cs typeface="Calibri"/>
                        </a:rPr>
                        <a:t>24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265" algn="ctr">
                        <a:lnSpc>
                          <a:spcPts val="1850"/>
                        </a:lnSpc>
                      </a:pPr>
                      <a:r>
                        <a:rPr sz="1650" spc="45" dirty="0">
                          <a:latin typeface="Calibri"/>
                          <a:cs typeface="Calibri"/>
                        </a:rPr>
                        <a:t>1,768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ts val="1850"/>
                        </a:lnSpc>
                      </a:pPr>
                      <a:r>
                        <a:rPr sz="1650" spc="40" dirty="0">
                          <a:latin typeface="Calibri"/>
                          <a:cs typeface="Calibri"/>
                        </a:rPr>
                        <a:t>12,110.80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904">
                <a:tc>
                  <a:txBody>
                    <a:bodyPr/>
                    <a:lstStyle/>
                    <a:p>
                      <a:pPr marL="541020">
                        <a:lnSpc>
                          <a:spcPts val="1850"/>
                        </a:lnSpc>
                      </a:pPr>
                      <a:r>
                        <a:rPr sz="1650" spc="100" dirty="0">
                          <a:latin typeface="Calibri"/>
                          <a:cs typeface="Calibri"/>
                        </a:rPr>
                        <a:t>dic-</a:t>
                      </a:r>
                      <a:r>
                        <a:rPr sz="1650" spc="45" dirty="0">
                          <a:latin typeface="Calibri"/>
                          <a:cs typeface="Calibri"/>
                        </a:rPr>
                        <a:t>24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265" algn="ctr">
                        <a:lnSpc>
                          <a:spcPts val="1850"/>
                        </a:lnSpc>
                      </a:pPr>
                      <a:r>
                        <a:rPr sz="1650" spc="45" dirty="0">
                          <a:latin typeface="Calibri"/>
                          <a:cs typeface="Calibri"/>
                        </a:rPr>
                        <a:t>1,595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ts val="1850"/>
                        </a:lnSpc>
                      </a:pPr>
                      <a:r>
                        <a:rPr sz="1650" spc="40" dirty="0">
                          <a:latin typeface="Calibri"/>
                          <a:cs typeface="Calibri"/>
                        </a:rPr>
                        <a:t>10,925.75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4005">
                <a:tc>
                  <a:txBody>
                    <a:bodyPr/>
                    <a:lstStyle/>
                    <a:p>
                      <a:pPr marL="5886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50" b="1" spc="55" dirty="0">
                          <a:latin typeface="Calibri"/>
                          <a:cs typeface="Calibri"/>
                        </a:rPr>
                        <a:t>Total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50" b="1" spc="40" dirty="0">
                          <a:latin typeface="Calibri"/>
                          <a:cs typeface="Calibri"/>
                        </a:rPr>
                        <a:t>19,495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50" b="1" spc="35" dirty="0">
                          <a:latin typeface="Calibri"/>
                          <a:cs typeface="Calibri"/>
                        </a:rPr>
                        <a:t>133,699.39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760044" y="872318"/>
            <a:ext cx="11034395" cy="5466715"/>
            <a:chOff x="760044" y="872318"/>
            <a:chExt cx="11034395" cy="5466715"/>
          </a:xfrm>
        </p:grpSpPr>
        <p:sp>
          <p:nvSpPr>
            <p:cNvPr id="6" name="object 6"/>
            <p:cNvSpPr/>
            <p:nvPr/>
          </p:nvSpPr>
          <p:spPr>
            <a:xfrm>
              <a:off x="760044" y="872318"/>
              <a:ext cx="1060450" cy="928369"/>
            </a:xfrm>
            <a:custGeom>
              <a:avLst/>
              <a:gdLst/>
              <a:ahLst/>
              <a:cxnLst/>
              <a:rect l="l" t="t" r="r" b="b"/>
              <a:pathLst>
                <a:path w="1060450" h="928369">
                  <a:moveTo>
                    <a:pt x="1027594" y="800100"/>
                  </a:moveTo>
                  <a:lnTo>
                    <a:pt x="28553" y="800099"/>
                  </a:lnTo>
                  <a:lnTo>
                    <a:pt x="0" y="828039"/>
                  </a:lnTo>
                  <a:lnTo>
                    <a:pt x="60" y="892809"/>
                  </a:lnTo>
                  <a:lnTo>
                    <a:pt x="961" y="911859"/>
                  </a:lnTo>
                  <a:lnTo>
                    <a:pt x="5651" y="923289"/>
                  </a:lnTo>
                  <a:lnTo>
                    <a:pt x="16778" y="928369"/>
                  </a:lnTo>
                  <a:lnTo>
                    <a:pt x="1042286" y="928370"/>
                  </a:lnTo>
                  <a:lnTo>
                    <a:pt x="1053623" y="923290"/>
                  </a:lnTo>
                  <a:lnTo>
                    <a:pt x="1058912" y="911860"/>
                  </a:lnTo>
                  <a:lnTo>
                    <a:pt x="1060216" y="892810"/>
                  </a:lnTo>
                  <a:lnTo>
                    <a:pt x="1060216" y="890270"/>
                  </a:lnTo>
                  <a:lnTo>
                    <a:pt x="56087" y="890269"/>
                  </a:lnTo>
                  <a:lnTo>
                    <a:pt x="50310" y="888999"/>
                  </a:lnTo>
                  <a:lnTo>
                    <a:pt x="41470" y="888999"/>
                  </a:lnTo>
                  <a:lnTo>
                    <a:pt x="41470" y="842009"/>
                  </a:lnTo>
                  <a:lnTo>
                    <a:pt x="50310" y="842009"/>
                  </a:lnTo>
                  <a:lnTo>
                    <a:pt x="58465" y="840739"/>
                  </a:lnTo>
                  <a:lnTo>
                    <a:pt x="889944" y="840740"/>
                  </a:lnTo>
                  <a:lnTo>
                    <a:pt x="992933" y="839470"/>
                  </a:lnTo>
                  <a:lnTo>
                    <a:pt x="1060216" y="839470"/>
                  </a:lnTo>
                  <a:lnTo>
                    <a:pt x="1060216" y="831850"/>
                  </a:lnTo>
                  <a:lnTo>
                    <a:pt x="1058597" y="816610"/>
                  </a:lnTo>
                  <a:lnTo>
                    <a:pt x="1053453" y="806450"/>
                  </a:lnTo>
                  <a:lnTo>
                    <a:pt x="1043535" y="801370"/>
                  </a:lnTo>
                  <a:lnTo>
                    <a:pt x="1027594" y="800100"/>
                  </a:lnTo>
                  <a:close/>
                </a:path>
                <a:path w="1060450" h="928369">
                  <a:moveTo>
                    <a:pt x="1060216" y="839470"/>
                  </a:moveTo>
                  <a:lnTo>
                    <a:pt x="992933" y="839470"/>
                  </a:lnTo>
                  <a:lnTo>
                    <a:pt x="1006324" y="840740"/>
                  </a:lnTo>
                  <a:lnTo>
                    <a:pt x="1015519" y="845820"/>
                  </a:lnTo>
                  <a:lnTo>
                    <a:pt x="1020636" y="853440"/>
                  </a:lnTo>
                  <a:lnTo>
                    <a:pt x="1021794" y="867410"/>
                  </a:lnTo>
                  <a:lnTo>
                    <a:pt x="1020041" y="878840"/>
                  </a:lnTo>
                  <a:lnTo>
                    <a:pt x="1015859" y="886460"/>
                  </a:lnTo>
                  <a:lnTo>
                    <a:pt x="1008618" y="889000"/>
                  </a:lnTo>
                  <a:lnTo>
                    <a:pt x="997690" y="890270"/>
                  </a:lnTo>
                  <a:lnTo>
                    <a:pt x="1060216" y="890270"/>
                  </a:lnTo>
                  <a:lnTo>
                    <a:pt x="1060216" y="839470"/>
                  </a:lnTo>
                  <a:close/>
                </a:path>
                <a:path w="1060450" h="928369">
                  <a:moveTo>
                    <a:pt x="201627" y="533399"/>
                  </a:moveTo>
                  <a:lnTo>
                    <a:pt x="163109" y="533399"/>
                  </a:lnTo>
                  <a:lnTo>
                    <a:pt x="116593" y="539749"/>
                  </a:lnTo>
                  <a:lnTo>
                    <a:pt x="110815" y="566419"/>
                  </a:lnTo>
                  <a:lnTo>
                    <a:pt x="110815" y="800099"/>
                  </a:lnTo>
                  <a:lnTo>
                    <a:pt x="157043" y="800099"/>
                  </a:lnTo>
                  <a:lnTo>
                    <a:pt x="155004" y="797559"/>
                  </a:lnTo>
                  <a:lnTo>
                    <a:pt x="150586" y="796289"/>
                  </a:lnTo>
                  <a:lnTo>
                    <a:pt x="150586" y="576579"/>
                  </a:lnTo>
                  <a:lnTo>
                    <a:pt x="506502" y="576580"/>
                  </a:lnTo>
                  <a:lnTo>
                    <a:pt x="506502" y="572770"/>
                  </a:lnTo>
                  <a:lnTo>
                    <a:pt x="949074" y="572770"/>
                  </a:lnTo>
                  <a:lnTo>
                    <a:pt x="932846" y="535940"/>
                  </a:lnTo>
                  <a:lnTo>
                    <a:pt x="220950" y="534669"/>
                  </a:lnTo>
                  <a:lnTo>
                    <a:pt x="201627" y="533399"/>
                  </a:lnTo>
                  <a:close/>
                </a:path>
                <a:path w="1060450" h="928369">
                  <a:moveTo>
                    <a:pt x="418445" y="576579"/>
                  </a:moveTo>
                  <a:lnTo>
                    <a:pt x="373911" y="576579"/>
                  </a:lnTo>
                  <a:lnTo>
                    <a:pt x="374591" y="581659"/>
                  </a:lnTo>
                  <a:lnTo>
                    <a:pt x="376295" y="588009"/>
                  </a:lnTo>
                  <a:lnTo>
                    <a:pt x="376316" y="598169"/>
                  </a:lnTo>
                  <a:lnTo>
                    <a:pt x="376427" y="624839"/>
                  </a:lnTo>
                  <a:lnTo>
                    <a:pt x="376551" y="782319"/>
                  </a:lnTo>
                  <a:lnTo>
                    <a:pt x="376385" y="787399"/>
                  </a:lnTo>
                  <a:lnTo>
                    <a:pt x="374637" y="793749"/>
                  </a:lnTo>
                  <a:lnTo>
                    <a:pt x="369893" y="798829"/>
                  </a:lnTo>
                  <a:lnTo>
                    <a:pt x="360654" y="800099"/>
                  </a:lnTo>
                  <a:lnTo>
                    <a:pt x="950751" y="800100"/>
                  </a:lnTo>
                  <a:lnTo>
                    <a:pt x="950682" y="798830"/>
                  </a:lnTo>
                  <a:lnTo>
                    <a:pt x="418445" y="798829"/>
                  </a:lnTo>
                  <a:lnTo>
                    <a:pt x="418445" y="576579"/>
                  </a:lnTo>
                  <a:close/>
                </a:path>
                <a:path w="1060450" h="928369">
                  <a:moveTo>
                    <a:pt x="685289" y="576580"/>
                  </a:moveTo>
                  <a:lnTo>
                    <a:pt x="640071" y="576580"/>
                  </a:lnTo>
                  <a:lnTo>
                    <a:pt x="640071" y="798830"/>
                  </a:lnTo>
                  <a:lnTo>
                    <a:pt x="685289" y="798830"/>
                  </a:lnTo>
                  <a:lnTo>
                    <a:pt x="685289" y="576580"/>
                  </a:lnTo>
                  <a:close/>
                </a:path>
                <a:path w="1060450" h="928369">
                  <a:moveTo>
                    <a:pt x="949074" y="576580"/>
                  </a:moveTo>
                  <a:lnTo>
                    <a:pt x="906892" y="576580"/>
                  </a:lnTo>
                  <a:lnTo>
                    <a:pt x="906892" y="798830"/>
                  </a:lnTo>
                  <a:lnTo>
                    <a:pt x="950682" y="798830"/>
                  </a:lnTo>
                  <a:lnTo>
                    <a:pt x="950202" y="789940"/>
                  </a:lnTo>
                  <a:lnTo>
                    <a:pt x="949658" y="782320"/>
                  </a:lnTo>
                  <a:lnTo>
                    <a:pt x="949241" y="774700"/>
                  </a:lnTo>
                  <a:lnTo>
                    <a:pt x="949074" y="767080"/>
                  </a:lnTo>
                  <a:lnTo>
                    <a:pt x="949074" y="576580"/>
                  </a:lnTo>
                  <a:close/>
                </a:path>
                <a:path w="1060450" h="928369">
                  <a:moveTo>
                    <a:pt x="242023" y="576579"/>
                  </a:moveTo>
                  <a:lnTo>
                    <a:pt x="199533" y="576579"/>
                  </a:lnTo>
                  <a:lnTo>
                    <a:pt x="199533" y="636269"/>
                  </a:lnTo>
                  <a:lnTo>
                    <a:pt x="200898" y="647699"/>
                  </a:lnTo>
                  <a:lnTo>
                    <a:pt x="205610" y="656589"/>
                  </a:lnTo>
                  <a:lnTo>
                    <a:pt x="213827" y="660399"/>
                  </a:lnTo>
                  <a:lnTo>
                    <a:pt x="225708" y="661669"/>
                  </a:lnTo>
                  <a:lnTo>
                    <a:pt x="302528" y="661669"/>
                  </a:lnTo>
                  <a:lnTo>
                    <a:pt x="313567" y="660399"/>
                  </a:lnTo>
                  <a:lnTo>
                    <a:pt x="321226" y="656589"/>
                  </a:lnTo>
                  <a:lnTo>
                    <a:pt x="325570" y="648969"/>
                  </a:lnTo>
                  <a:lnTo>
                    <a:pt x="326664" y="637539"/>
                  </a:lnTo>
                  <a:lnTo>
                    <a:pt x="326425" y="624839"/>
                  </a:lnTo>
                  <a:lnTo>
                    <a:pt x="326380" y="621029"/>
                  </a:lnTo>
                  <a:lnTo>
                    <a:pt x="242023" y="621029"/>
                  </a:lnTo>
                  <a:lnTo>
                    <a:pt x="242023" y="576579"/>
                  </a:lnTo>
                  <a:close/>
                </a:path>
                <a:path w="1060450" h="928369">
                  <a:moveTo>
                    <a:pt x="506502" y="576580"/>
                  </a:moveTo>
                  <a:lnTo>
                    <a:pt x="464682" y="576579"/>
                  </a:lnTo>
                  <a:lnTo>
                    <a:pt x="464682" y="634999"/>
                  </a:lnTo>
                  <a:lnTo>
                    <a:pt x="466208" y="647699"/>
                  </a:lnTo>
                  <a:lnTo>
                    <a:pt x="471042" y="655319"/>
                  </a:lnTo>
                  <a:lnTo>
                    <a:pt x="479572" y="660400"/>
                  </a:lnTo>
                  <a:lnTo>
                    <a:pt x="492184" y="661670"/>
                  </a:lnTo>
                  <a:lnTo>
                    <a:pt x="569028" y="661670"/>
                  </a:lnTo>
                  <a:lnTo>
                    <a:pt x="580120" y="660400"/>
                  </a:lnTo>
                  <a:lnTo>
                    <a:pt x="587932" y="656590"/>
                  </a:lnTo>
                  <a:lnTo>
                    <a:pt x="592500" y="648970"/>
                  </a:lnTo>
                  <a:lnTo>
                    <a:pt x="593857" y="637540"/>
                  </a:lnTo>
                  <a:lnTo>
                    <a:pt x="593570" y="624840"/>
                  </a:lnTo>
                  <a:lnTo>
                    <a:pt x="506502" y="624840"/>
                  </a:lnTo>
                  <a:lnTo>
                    <a:pt x="506502" y="576580"/>
                  </a:lnTo>
                  <a:close/>
                </a:path>
                <a:path w="1060450" h="928369">
                  <a:moveTo>
                    <a:pt x="768883" y="576580"/>
                  </a:moveTo>
                  <a:lnTo>
                    <a:pt x="731503" y="576580"/>
                  </a:lnTo>
                  <a:lnTo>
                    <a:pt x="731503" y="637540"/>
                  </a:lnTo>
                  <a:lnTo>
                    <a:pt x="732759" y="647700"/>
                  </a:lnTo>
                  <a:lnTo>
                    <a:pt x="737127" y="656590"/>
                  </a:lnTo>
                  <a:lnTo>
                    <a:pt x="744801" y="660400"/>
                  </a:lnTo>
                  <a:lnTo>
                    <a:pt x="755970" y="661670"/>
                  </a:lnTo>
                  <a:lnTo>
                    <a:pt x="835169" y="661670"/>
                  </a:lnTo>
                  <a:lnTo>
                    <a:pt x="847055" y="660400"/>
                  </a:lnTo>
                  <a:lnTo>
                    <a:pt x="854986" y="655320"/>
                  </a:lnTo>
                  <a:lnTo>
                    <a:pt x="859476" y="646430"/>
                  </a:lnTo>
                  <a:lnTo>
                    <a:pt x="861040" y="635000"/>
                  </a:lnTo>
                  <a:lnTo>
                    <a:pt x="861040" y="624840"/>
                  </a:lnTo>
                  <a:lnTo>
                    <a:pt x="795586" y="624840"/>
                  </a:lnTo>
                  <a:lnTo>
                    <a:pt x="784569" y="623570"/>
                  </a:lnTo>
                  <a:lnTo>
                    <a:pt x="777038" y="619760"/>
                  </a:lnTo>
                  <a:lnTo>
                    <a:pt x="772859" y="612140"/>
                  </a:lnTo>
                  <a:lnTo>
                    <a:pt x="771058" y="600710"/>
                  </a:lnTo>
                  <a:lnTo>
                    <a:pt x="770208" y="589280"/>
                  </a:lnTo>
                  <a:lnTo>
                    <a:pt x="768883" y="576580"/>
                  </a:lnTo>
                  <a:close/>
                </a:path>
                <a:path w="1060450" h="928369">
                  <a:moveTo>
                    <a:pt x="949074" y="572770"/>
                  </a:moveTo>
                  <a:lnTo>
                    <a:pt x="506502" y="572770"/>
                  </a:lnTo>
                  <a:lnTo>
                    <a:pt x="542705" y="576580"/>
                  </a:lnTo>
                  <a:lnTo>
                    <a:pt x="552354" y="580390"/>
                  </a:lnTo>
                  <a:lnTo>
                    <a:pt x="555611" y="586740"/>
                  </a:lnTo>
                  <a:lnTo>
                    <a:pt x="556664" y="598170"/>
                  </a:lnTo>
                  <a:lnTo>
                    <a:pt x="555482" y="609600"/>
                  </a:lnTo>
                  <a:lnTo>
                    <a:pt x="552037" y="615950"/>
                  </a:lnTo>
                  <a:lnTo>
                    <a:pt x="543151" y="619760"/>
                  </a:lnTo>
                  <a:lnTo>
                    <a:pt x="532192" y="622300"/>
                  </a:lnTo>
                  <a:lnTo>
                    <a:pt x="506502" y="624840"/>
                  </a:lnTo>
                  <a:lnTo>
                    <a:pt x="593570" y="624840"/>
                  </a:lnTo>
                  <a:lnTo>
                    <a:pt x="593494" y="576580"/>
                  </a:lnTo>
                  <a:lnTo>
                    <a:pt x="949074" y="576580"/>
                  </a:lnTo>
                  <a:lnTo>
                    <a:pt x="949074" y="572770"/>
                  </a:lnTo>
                  <a:close/>
                </a:path>
                <a:path w="1060450" h="928369">
                  <a:moveTo>
                    <a:pt x="861040" y="576580"/>
                  </a:moveTo>
                  <a:lnTo>
                    <a:pt x="822256" y="576580"/>
                  </a:lnTo>
                  <a:lnTo>
                    <a:pt x="821359" y="586740"/>
                  </a:lnTo>
                  <a:lnTo>
                    <a:pt x="821247" y="588010"/>
                  </a:lnTo>
                  <a:lnTo>
                    <a:pt x="821135" y="589280"/>
                  </a:lnTo>
                  <a:lnTo>
                    <a:pt x="820353" y="600710"/>
                  </a:lnTo>
                  <a:lnTo>
                    <a:pt x="818484" y="610870"/>
                  </a:lnTo>
                  <a:lnTo>
                    <a:pt x="814101" y="619760"/>
                  </a:lnTo>
                  <a:lnTo>
                    <a:pt x="806596" y="623570"/>
                  </a:lnTo>
                  <a:lnTo>
                    <a:pt x="795586" y="624840"/>
                  </a:lnTo>
                  <a:lnTo>
                    <a:pt x="861040" y="624840"/>
                  </a:lnTo>
                  <a:lnTo>
                    <a:pt x="861040" y="576580"/>
                  </a:lnTo>
                  <a:close/>
                </a:path>
                <a:path w="1060450" h="928369">
                  <a:moveTo>
                    <a:pt x="326664" y="576579"/>
                  </a:moveTo>
                  <a:lnTo>
                    <a:pt x="286213" y="576579"/>
                  </a:lnTo>
                  <a:lnTo>
                    <a:pt x="286213" y="621029"/>
                  </a:lnTo>
                  <a:lnTo>
                    <a:pt x="326380" y="621029"/>
                  </a:lnTo>
                  <a:lnTo>
                    <a:pt x="326489" y="600709"/>
                  </a:lnTo>
                  <a:lnTo>
                    <a:pt x="326605" y="586739"/>
                  </a:lnTo>
                  <a:lnTo>
                    <a:pt x="326664" y="576579"/>
                  </a:lnTo>
                  <a:close/>
                </a:path>
                <a:path w="1060450" h="928369">
                  <a:moveTo>
                    <a:pt x="337769" y="266699"/>
                  </a:moveTo>
                  <a:lnTo>
                    <a:pt x="281795" y="266699"/>
                  </a:lnTo>
                  <a:lnTo>
                    <a:pt x="246229" y="283209"/>
                  </a:lnTo>
                  <a:lnTo>
                    <a:pt x="245363" y="471169"/>
                  </a:lnTo>
                  <a:lnTo>
                    <a:pt x="245761" y="509269"/>
                  </a:lnTo>
                  <a:lnTo>
                    <a:pt x="244513" y="521969"/>
                  </a:lnTo>
                  <a:lnTo>
                    <a:pt x="240366" y="529589"/>
                  </a:lnTo>
                  <a:lnTo>
                    <a:pt x="232714" y="533399"/>
                  </a:lnTo>
                  <a:lnTo>
                    <a:pt x="220950" y="534669"/>
                  </a:lnTo>
                  <a:lnTo>
                    <a:pt x="296636" y="534669"/>
                  </a:lnTo>
                  <a:lnTo>
                    <a:pt x="289783" y="533399"/>
                  </a:lnTo>
                  <a:lnTo>
                    <a:pt x="284971" y="528319"/>
                  </a:lnTo>
                  <a:lnTo>
                    <a:pt x="283154" y="519429"/>
                  </a:lnTo>
                  <a:lnTo>
                    <a:pt x="283270" y="490219"/>
                  </a:lnTo>
                  <a:lnTo>
                    <a:pt x="283384" y="458469"/>
                  </a:lnTo>
                  <a:lnTo>
                    <a:pt x="283489" y="420369"/>
                  </a:lnTo>
                  <a:lnTo>
                    <a:pt x="283611" y="375919"/>
                  </a:lnTo>
                  <a:lnTo>
                    <a:pt x="283733" y="341629"/>
                  </a:lnTo>
                  <a:lnTo>
                    <a:pt x="283834" y="314959"/>
                  </a:lnTo>
                  <a:lnTo>
                    <a:pt x="285533" y="312419"/>
                  </a:lnTo>
                  <a:lnTo>
                    <a:pt x="286213" y="308609"/>
                  </a:lnTo>
                  <a:lnTo>
                    <a:pt x="313137" y="306069"/>
                  </a:lnTo>
                  <a:lnTo>
                    <a:pt x="482806" y="306070"/>
                  </a:lnTo>
                  <a:lnTo>
                    <a:pt x="491188" y="304800"/>
                  </a:lnTo>
                  <a:lnTo>
                    <a:pt x="748899" y="304800"/>
                  </a:lnTo>
                  <a:lnTo>
                    <a:pt x="753536" y="303530"/>
                  </a:lnTo>
                  <a:lnTo>
                    <a:pt x="815844" y="303530"/>
                  </a:lnTo>
                  <a:lnTo>
                    <a:pt x="815822" y="298450"/>
                  </a:lnTo>
                  <a:lnTo>
                    <a:pt x="814950" y="283210"/>
                  </a:lnTo>
                  <a:lnTo>
                    <a:pt x="814877" y="281940"/>
                  </a:lnTo>
                  <a:lnTo>
                    <a:pt x="810810" y="273050"/>
                  </a:lnTo>
                  <a:lnTo>
                    <a:pt x="801773" y="269240"/>
                  </a:lnTo>
                  <a:lnTo>
                    <a:pt x="785919" y="267970"/>
                  </a:lnTo>
                  <a:lnTo>
                    <a:pt x="356576" y="267969"/>
                  </a:lnTo>
                  <a:lnTo>
                    <a:pt x="337769" y="266699"/>
                  </a:lnTo>
                  <a:close/>
                </a:path>
                <a:path w="1060450" h="928369">
                  <a:moveTo>
                    <a:pt x="662289" y="304800"/>
                  </a:moveTo>
                  <a:lnTo>
                    <a:pt x="491188" y="304800"/>
                  </a:lnTo>
                  <a:lnTo>
                    <a:pt x="504101" y="308610"/>
                  </a:lnTo>
                  <a:lnTo>
                    <a:pt x="508858" y="320040"/>
                  </a:lnTo>
                  <a:lnTo>
                    <a:pt x="509436" y="341630"/>
                  </a:lnTo>
                  <a:lnTo>
                    <a:pt x="509404" y="471170"/>
                  </a:lnTo>
                  <a:lnTo>
                    <a:pt x="509855" y="509270"/>
                  </a:lnTo>
                  <a:lnTo>
                    <a:pt x="509900" y="513080"/>
                  </a:lnTo>
                  <a:lnTo>
                    <a:pt x="508835" y="523240"/>
                  </a:lnTo>
                  <a:lnTo>
                    <a:pt x="505216" y="530860"/>
                  </a:lnTo>
                  <a:lnTo>
                    <a:pt x="498412" y="534670"/>
                  </a:lnTo>
                  <a:lnTo>
                    <a:pt x="568710" y="534670"/>
                  </a:lnTo>
                  <a:lnTo>
                    <a:pt x="558578" y="533400"/>
                  </a:lnTo>
                  <a:lnTo>
                    <a:pt x="552286" y="529590"/>
                  </a:lnTo>
                  <a:lnTo>
                    <a:pt x="549188" y="523240"/>
                  </a:lnTo>
                  <a:lnTo>
                    <a:pt x="548639" y="513080"/>
                  </a:lnTo>
                  <a:lnTo>
                    <a:pt x="548925" y="490220"/>
                  </a:lnTo>
                  <a:lnTo>
                    <a:pt x="548929" y="350520"/>
                  </a:lnTo>
                  <a:lnTo>
                    <a:pt x="548407" y="335280"/>
                  </a:lnTo>
                  <a:lnTo>
                    <a:pt x="548455" y="328930"/>
                  </a:lnTo>
                  <a:lnTo>
                    <a:pt x="548992" y="321310"/>
                  </a:lnTo>
                  <a:lnTo>
                    <a:pt x="549082" y="320040"/>
                  </a:lnTo>
                  <a:lnTo>
                    <a:pt x="549171" y="318770"/>
                  </a:lnTo>
                  <a:lnTo>
                    <a:pt x="553566" y="311150"/>
                  </a:lnTo>
                  <a:lnTo>
                    <a:pt x="561784" y="307340"/>
                  </a:lnTo>
                  <a:lnTo>
                    <a:pt x="574147" y="306070"/>
                  </a:lnTo>
                  <a:lnTo>
                    <a:pt x="651555" y="306070"/>
                  </a:lnTo>
                  <a:lnTo>
                    <a:pt x="662289" y="304800"/>
                  </a:lnTo>
                  <a:close/>
                </a:path>
                <a:path w="1060450" h="928369">
                  <a:moveTo>
                    <a:pt x="815844" y="303530"/>
                  </a:moveTo>
                  <a:lnTo>
                    <a:pt x="753536" y="303530"/>
                  </a:lnTo>
                  <a:lnTo>
                    <a:pt x="768883" y="308610"/>
                  </a:lnTo>
                  <a:lnTo>
                    <a:pt x="772961" y="311150"/>
                  </a:lnTo>
                  <a:lnTo>
                    <a:pt x="775362" y="318770"/>
                  </a:lnTo>
                  <a:lnTo>
                    <a:pt x="775488" y="341630"/>
                  </a:lnTo>
                  <a:lnTo>
                    <a:pt x="775596" y="356870"/>
                  </a:lnTo>
                  <a:lnTo>
                    <a:pt x="775722" y="379730"/>
                  </a:lnTo>
                  <a:lnTo>
                    <a:pt x="775848" y="443230"/>
                  </a:lnTo>
                  <a:lnTo>
                    <a:pt x="775951" y="490220"/>
                  </a:lnTo>
                  <a:lnTo>
                    <a:pt x="776042" y="516890"/>
                  </a:lnTo>
                  <a:lnTo>
                    <a:pt x="774827" y="525780"/>
                  </a:lnTo>
                  <a:lnTo>
                    <a:pt x="771188" y="530860"/>
                  </a:lnTo>
                  <a:lnTo>
                    <a:pt x="765127" y="534670"/>
                  </a:lnTo>
                  <a:lnTo>
                    <a:pt x="827808" y="534670"/>
                  </a:lnTo>
                  <a:lnTo>
                    <a:pt x="820568" y="530860"/>
                  </a:lnTo>
                  <a:lnTo>
                    <a:pt x="816642" y="523240"/>
                  </a:lnTo>
                  <a:lnTo>
                    <a:pt x="815460" y="511810"/>
                  </a:lnTo>
                  <a:lnTo>
                    <a:pt x="815872" y="471170"/>
                  </a:lnTo>
                  <a:lnTo>
                    <a:pt x="815844" y="303530"/>
                  </a:lnTo>
                  <a:close/>
                </a:path>
                <a:path w="1060450" h="928369">
                  <a:moveTo>
                    <a:pt x="482806" y="306070"/>
                  </a:moveTo>
                  <a:lnTo>
                    <a:pt x="313137" y="306069"/>
                  </a:lnTo>
                  <a:lnTo>
                    <a:pt x="326963" y="308609"/>
                  </a:lnTo>
                  <a:lnTo>
                    <a:pt x="332057" y="321309"/>
                  </a:lnTo>
                  <a:lnTo>
                    <a:pt x="332639" y="341629"/>
                  </a:lnTo>
                  <a:lnTo>
                    <a:pt x="332530" y="355599"/>
                  </a:lnTo>
                  <a:lnTo>
                    <a:pt x="332445" y="356869"/>
                  </a:lnTo>
                  <a:lnTo>
                    <a:pt x="332717" y="361949"/>
                  </a:lnTo>
                  <a:lnTo>
                    <a:pt x="366775" y="397509"/>
                  </a:lnTo>
                  <a:lnTo>
                    <a:pt x="432382" y="397509"/>
                  </a:lnTo>
                  <a:lnTo>
                    <a:pt x="445172" y="394969"/>
                  </a:lnTo>
                  <a:lnTo>
                    <a:pt x="454393" y="389890"/>
                  </a:lnTo>
                  <a:lnTo>
                    <a:pt x="459913" y="381000"/>
                  </a:lnTo>
                  <a:lnTo>
                    <a:pt x="461601" y="368300"/>
                  </a:lnTo>
                  <a:lnTo>
                    <a:pt x="461601" y="355600"/>
                  </a:lnTo>
                  <a:lnTo>
                    <a:pt x="402176" y="355599"/>
                  </a:lnTo>
                  <a:lnTo>
                    <a:pt x="374935" y="353059"/>
                  </a:lnTo>
                  <a:lnTo>
                    <a:pt x="370627" y="326389"/>
                  </a:lnTo>
                  <a:lnTo>
                    <a:pt x="374382" y="312419"/>
                  </a:lnTo>
                  <a:lnTo>
                    <a:pt x="389036" y="307339"/>
                  </a:lnTo>
                  <a:lnTo>
                    <a:pt x="474424" y="307340"/>
                  </a:lnTo>
                  <a:lnTo>
                    <a:pt x="482806" y="306070"/>
                  </a:lnTo>
                  <a:close/>
                </a:path>
                <a:path w="1060450" h="928369">
                  <a:moveTo>
                    <a:pt x="651555" y="306070"/>
                  </a:moveTo>
                  <a:lnTo>
                    <a:pt x="574147" y="306070"/>
                  </a:lnTo>
                  <a:lnTo>
                    <a:pt x="587150" y="307340"/>
                  </a:lnTo>
                  <a:lnTo>
                    <a:pt x="595085" y="312420"/>
                  </a:lnTo>
                  <a:lnTo>
                    <a:pt x="598748" y="320040"/>
                  </a:lnTo>
                  <a:lnTo>
                    <a:pt x="598786" y="335280"/>
                  </a:lnTo>
                  <a:lnTo>
                    <a:pt x="598425" y="341630"/>
                  </a:lnTo>
                  <a:lnTo>
                    <a:pt x="598494" y="356870"/>
                  </a:lnTo>
                  <a:lnTo>
                    <a:pt x="612567" y="394970"/>
                  </a:lnTo>
                  <a:lnTo>
                    <a:pt x="682584" y="397510"/>
                  </a:lnTo>
                  <a:lnTo>
                    <a:pt x="702279" y="396240"/>
                  </a:lnTo>
                  <a:lnTo>
                    <a:pt x="712216" y="394970"/>
                  </a:lnTo>
                  <a:lnTo>
                    <a:pt x="719757" y="391160"/>
                  </a:lnTo>
                  <a:lnTo>
                    <a:pt x="724427" y="383540"/>
                  </a:lnTo>
                  <a:lnTo>
                    <a:pt x="725749" y="372110"/>
                  </a:lnTo>
                  <a:lnTo>
                    <a:pt x="725449" y="363220"/>
                  </a:lnTo>
                  <a:lnTo>
                    <a:pt x="725401" y="354330"/>
                  </a:lnTo>
                  <a:lnTo>
                    <a:pt x="637353" y="354330"/>
                  </a:lnTo>
                  <a:lnTo>
                    <a:pt x="638283" y="342900"/>
                  </a:lnTo>
                  <a:lnTo>
                    <a:pt x="638857" y="335280"/>
                  </a:lnTo>
                  <a:lnTo>
                    <a:pt x="638951" y="334010"/>
                  </a:lnTo>
                  <a:lnTo>
                    <a:pt x="639045" y="332740"/>
                  </a:lnTo>
                  <a:lnTo>
                    <a:pt x="639139" y="331470"/>
                  </a:lnTo>
                  <a:lnTo>
                    <a:pt x="639233" y="330200"/>
                  </a:lnTo>
                  <a:lnTo>
                    <a:pt x="641099" y="318770"/>
                  </a:lnTo>
                  <a:lnTo>
                    <a:pt x="645191" y="308610"/>
                  </a:lnTo>
                  <a:lnTo>
                    <a:pt x="651555" y="306070"/>
                  </a:lnTo>
                  <a:close/>
                </a:path>
                <a:path w="1060450" h="928369">
                  <a:moveTo>
                    <a:pt x="474424" y="307340"/>
                  </a:moveTo>
                  <a:lnTo>
                    <a:pt x="389036" y="307339"/>
                  </a:lnTo>
                  <a:lnTo>
                    <a:pt x="417426" y="308609"/>
                  </a:lnTo>
                  <a:lnTo>
                    <a:pt x="421731" y="335279"/>
                  </a:lnTo>
                  <a:lnTo>
                    <a:pt x="417212" y="350519"/>
                  </a:lnTo>
                  <a:lnTo>
                    <a:pt x="402176" y="355599"/>
                  </a:lnTo>
                  <a:lnTo>
                    <a:pt x="461601" y="355600"/>
                  </a:lnTo>
                  <a:lnTo>
                    <a:pt x="461601" y="313690"/>
                  </a:lnTo>
                  <a:lnTo>
                    <a:pt x="464999" y="308610"/>
                  </a:lnTo>
                  <a:lnTo>
                    <a:pt x="466042" y="308610"/>
                  </a:lnTo>
                  <a:lnTo>
                    <a:pt x="474424" y="307340"/>
                  </a:lnTo>
                  <a:close/>
                </a:path>
                <a:path w="1060450" h="928369">
                  <a:moveTo>
                    <a:pt x="748899" y="304800"/>
                  </a:moveTo>
                  <a:lnTo>
                    <a:pt x="662289" y="304800"/>
                  </a:lnTo>
                  <a:lnTo>
                    <a:pt x="673219" y="306070"/>
                  </a:lnTo>
                  <a:lnTo>
                    <a:pt x="680169" y="308610"/>
                  </a:lnTo>
                  <a:lnTo>
                    <a:pt x="684321" y="317500"/>
                  </a:lnTo>
                  <a:lnTo>
                    <a:pt x="686371" y="328930"/>
                  </a:lnTo>
                  <a:lnTo>
                    <a:pt x="687528" y="341630"/>
                  </a:lnTo>
                  <a:lnTo>
                    <a:pt x="689004" y="354330"/>
                  </a:lnTo>
                  <a:lnTo>
                    <a:pt x="725401" y="354330"/>
                  </a:lnTo>
                  <a:lnTo>
                    <a:pt x="725387" y="334010"/>
                  </a:lnTo>
                  <a:lnTo>
                    <a:pt x="729469" y="317500"/>
                  </a:lnTo>
                  <a:lnTo>
                    <a:pt x="739625" y="307340"/>
                  </a:lnTo>
                  <a:lnTo>
                    <a:pt x="748899" y="304800"/>
                  </a:lnTo>
                  <a:close/>
                </a:path>
                <a:path w="1060450" h="928369">
                  <a:moveTo>
                    <a:pt x="649269" y="0"/>
                  </a:moveTo>
                  <a:lnTo>
                    <a:pt x="411304" y="0"/>
                  </a:lnTo>
                  <a:lnTo>
                    <a:pt x="377994" y="34289"/>
                  </a:lnTo>
                  <a:lnTo>
                    <a:pt x="377850" y="193039"/>
                  </a:lnTo>
                  <a:lnTo>
                    <a:pt x="378334" y="245109"/>
                  </a:lnTo>
                  <a:lnTo>
                    <a:pt x="377324" y="256539"/>
                  </a:lnTo>
                  <a:lnTo>
                    <a:pt x="373828" y="262889"/>
                  </a:lnTo>
                  <a:lnTo>
                    <a:pt x="367146" y="266699"/>
                  </a:lnTo>
                  <a:lnTo>
                    <a:pt x="356576" y="267969"/>
                  </a:lnTo>
                  <a:lnTo>
                    <a:pt x="683930" y="267970"/>
                  </a:lnTo>
                  <a:lnTo>
                    <a:pt x="683930" y="266700"/>
                  </a:lnTo>
                  <a:lnTo>
                    <a:pt x="418785" y="266699"/>
                  </a:lnTo>
                  <a:lnTo>
                    <a:pt x="418785" y="41910"/>
                  </a:lnTo>
                  <a:lnTo>
                    <a:pt x="515208" y="41910"/>
                  </a:lnTo>
                  <a:lnTo>
                    <a:pt x="517888" y="40640"/>
                  </a:lnTo>
                  <a:lnTo>
                    <a:pt x="530289" y="39370"/>
                  </a:lnTo>
                  <a:lnTo>
                    <a:pt x="683930" y="39370"/>
                  </a:lnTo>
                  <a:lnTo>
                    <a:pt x="683930" y="34290"/>
                  </a:lnTo>
                  <a:lnTo>
                    <a:pt x="682572" y="16510"/>
                  </a:lnTo>
                  <a:lnTo>
                    <a:pt x="677422" y="6350"/>
                  </a:lnTo>
                  <a:lnTo>
                    <a:pt x="666860" y="1270"/>
                  </a:lnTo>
                  <a:lnTo>
                    <a:pt x="649269" y="0"/>
                  </a:lnTo>
                  <a:close/>
                </a:path>
                <a:path w="1060450" h="928369">
                  <a:moveTo>
                    <a:pt x="683930" y="39370"/>
                  </a:moveTo>
                  <a:lnTo>
                    <a:pt x="632765" y="39370"/>
                  </a:lnTo>
                  <a:lnTo>
                    <a:pt x="639093" y="43180"/>
                  </a:lnTo>
                  <a:lnTo>
                    <a:pt x="641793" y="53340"/>
                  </a:lnTo>
                  <a:lnTo>
                    <a:pt x="641793" y="266700"/>
                  </a:lnTo>
                  <a:lnTo>
                    <a:pt x="683930" y="266700"/>
                  </a:lnTo>
                  <a:lnTo>
                    <a:pt x="683930" y="39370"/>
                  </a:lnTo>
                  <a:close/>
                </a:path>
                <a:path w="1060450" h="928369">
                  <a:moveTo>
                    <a:pt x="515208" y="41910"/>
                  </a:moveTo>
                  <a:lnTo>
                    <a:pt x="464682" y="41910"/>
                  </a:lnTo>
                  <a:lnTo>
                    <a:pt x="464682" y="93980"/>
                  </a:lnTo>
                  <a:lnTo>
                    <a:pt x="465937" y="111760"/>
                  </a:lnTo>
                  <a:lnTo>
                    <a:pt x="470918" y="123190"/>
                  </a:lnTo>
                  <a:lnTo>
                    <a:pt x="481446" y="128270"/>
                  </a:lnTo>
                  <a:lnTo>
                    <a:pt x="499343" y="129540"/>
                  </a:lnTo>
                  <a:lnTo>
                    <a:pt x="567351" y="129540"/>
                  </a:lnTo>
                  <a:lnTo>
                    <a:pt x="578992" y="128270"/>
                  </a:lnTo>
                  <a:lnTo>
                    <a:pt x="587349" y="123190"/>
                  </a:lnTo>
                  <a:lnTo>
                    <a:pt x="592334" y="115570"/>
                  </a:lnTo>
                  <a:lnTo>
                    <a:pt x="593856" y="104140"/>
                  </a:lnTo>
                  <a:lnTo>
                    <a:pt x="593734" y="93980"/>
                  </a:lnTo>
                  <a:lnTo>
                    <a:pt x="593709" y="90170"/>
                  </a:lnTo>
                  <a:lnTo>
                    <a:pt x="528567" y="90170"/>
                  </a:lnTo>
                  <a:lnTo>
                    <a:pt x="504463" y="64770"/>
                  </a:lnTo>
                  <a:lnTo>
                    <a:pt x="505574" y="53340"/>
                  </a:lnTo>
                  <a:lnTo>
                    <a:pt x="509849" y="44450"/>
                  </a:lnTo>
                  <a:lnTo>
                    <a:pt x="515208" y="41910"/>
                  </a:lnTo>
                  <a:close/>
                </a:path>
                <a:path w="1060450" h="928369">
                  <a:moveTo>
                    <a:pt x="608900" y="39370"/>
                  </a:moveTo>
                  <a:lnTo>
                    <a:pt x="530289" y="39370"/>
                  </a:lnTo>
                  <a:lnTo>
                    <a:pt x="543263" y="40640"/>
                  </a:lnTo>
                  <a:lnTo>
                    <a:pt x="551340" y="45720"/>
                  </a:lnTo>
                  <a:lnTo>
                    <a:pt x="554838" y="53340"/>
                  </a:lnTo>
                  <a:lnTo>
                    <a:pt x="554152" y="64770"/>
                  </a:lnTo>
                  <a:lnTo>
                    <a:pt x="554076" y="66040"/>
                  </a:lnTo>
                  <a:lnTo>
                    <a:pt x="554552" y="76200"/>
                  </a:lnTo>
                  <a:lnTo>
                    <a:pt x="554671" y="78740"/>
                  </a:lnTo>
                  <a:lnTo>
                    <a:pt x="549732" y="86360"/>
                  </a:lnTo>
                  <a:lnTo>
                    <a:pt x="540587" y="88900"/>
                  </a:lnTo>
                  <a:lnTo>
                    <a:pt x="528567" y="90170"/>
                  </a:lnTo>
                  <a:lnTo>
                    <a:pt x="593709" y="90170"/>
                  </a:lnTo>
                  <a:lnTo>
                    <a:pt x="593811" y="64770"/>
                  </a:lnTo>
                  <a:lnTo>
                    <a:pt x="593856" y="53340"/>
                  </a:lnTo>
                  <a:lnTo>
                    <a:pt x="596028" y="44450"/>
                  </a:lnTo>
                  <a:lnTo>
                    <a:pt x="601542" y="40640"/>
                  </a:lnTo>
                  <a:lnTo>
                    <a:pt x="608900" y="39370"/>
                  </a:lnTo>
                  <a:close/>
                </a:path>
                <a:path w="1060450" h="928369">
                  <a:moveTo>
                    <a:pt x="624653" y="39370"/>
                  </a:moveTo>
                  <a:lnTo>
                    <a:pt x="608900" y="39370"/>
                  </a:lnTo>
                  <a:lnTo>
                    <a:pt x="616601" y="40640"/>
                  </a:lnTo>
                  <a:lnTo>
                    <a:pt x="624653" y="39370"/>
                  </a:lnTo>
                  <a:close/>
                </a:path>
              </a:pathLst>
            </a:custGeom>
            <a:solidFill>
              <a:srgbClr val="0753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83373" y="1048676"/>
              <a:ext cx="614680" cy="576580"/>
            </a:xfrm>
            <a:custGeom>
              <a:avLst/>
              <a:gdLst/>
              <a:ahLst/>
              <a:cxnLst/>
              <a:rect l="l" t="t" r="r" b="b"/>
              <a:pathLst>
                <a:path w="614680" h="576580">
                  <a:moveTo>
                    <a:pt x="80695" y="546963"/>
                  </a:moveTo>
                  <a:lnTo>
                    <a:pt x="77457" y="540727"/>
                  </a:lnTo>
                  <a:lnTo>
                    <a:pt x="71081" y="536727"/>
                  </a:lnTo>
                  <a:lnTo>
                    <a:pt x="62191" y="535317"/>
                  </a:lnTo>
                  <a:lnTo>
                    <a:pt x="54724" y="535660"/>
                  </a:lnTo>
                  <a:lnTo>
                    <a:pt x="46901" y="534301"/>
                  </a:lnTo>
                  <a:lnTo>
                    <a:pt x="39420" y="535660"/>
                  </a:lnTo>
                  <a:lnTo>
                    <a:pt x="27000" y="535571"/>
                  </a:lnTo>
                  <a:lnTo>
                    <a:pt x="14224" y="535190"/>
                  </a:lnTo>
                  <a:lnTo>
                    <a:pt x="4191" y="539737"/>
                  </a:lnTo>
                  <a:lnTo>
                    <a:pt x="0" y="554405"/>
                  </a:lnTo>
                  <a:lnTo>
                    <a:pt x="3670" y="569239"/>
                  </a:lnTo>
                  <a:lnTo>
                    <a:pt x="13081" y="574459"/>
                  </a:lnTo>
                  <a:lnTo>
                    <a:pt x="25044" y="574763"/>
                  </a:lnTo>
                  <a:lnTo>
                    <a:pt x="36360" y="574840"/>
                  </a:lnTo>
                  <a:lnTo>
                    <a:pt x="43535" y="575221"/>
                  </a:lnTo>
                  <a:lnTo>
                    <a:pt x="50177" y="575830"/>
                  </a:lnTo>
                  <a:lnTo>
                    <a:pt x="56108" y="575856"/>
                  </a:lnTo>
                  <a:lnTo>
                    <a:pt x="61175" y="574509"/>
                  </a:lnTo>
                  <a:lnTo>
                    <a:pt x="67170" y="570839"/>
                  </a:lnTo>
                  <a:lnTo>
                    <a:pt x="72859" y="566191"/>
                  </a:lnTo>
                  <a:lnTo>
                    <a:pt x="77482" y="560844"/>
                  </a:lnTo>
                  <a:lnTo>
                    <a:pt x="80213" y="555078"/>
                  </a:lnTo>
                  <a:lnTo>
                    <a:pt x="80695" y="546963"/>
                  </a:lnTo>
                  <a:close/>
                </a:path>
                <a:path w="614680" h="576580">
                  <a:moveTo>
                    <a:pt x="215506" y="288963"/>
                  </a:moveTo>
                  <a:lnTo>
                    <a:pt x="172796" y="266788"/>
                  </a:lnTo>
                  <a:lnTo>
                    <a:pt x="160896" y="267436"/>
                  </a:lnTo>
                  <a:lnTo>
                    <a:pt x="149212" y="269201"/>
                  </a:lnTo>
                  <a:lnTo>
                    <a:pt x="142417" y="270560"/>
                  </a:lnTo>
                  <a:lnTo>
                    <a:pt x="133235" y="281470"/>
                  </a:lnTo>
                  <a:lnTo>
                    <a:pt x="133235" y="294411"/>
                  </a:lnTo>
                  <a:lnTo>
                    <a:pt x="142417" y="303288"/>
                  </a:lnTo>
                  <a:lnTo>
                    <a:pt x="156692" y="309765"/>
                  </a:lnTo>
                  <a:lnTo>
                    <a:pt x="165874" y="307378"/>
                  </a:lnTo>
                  <a:lnTo>
                    <a:pt x="174371" y="307378"/>
                  </a:lnTo>
                  <a:lnTo>
                    <a:pt x="181178" y="307378"/>
                  </a:lnTo>
                  <a:lnTo>
                    <a:pt x="188988" y="309765"/>
                  </a:lnTo>
                  <a:lnTo>
                    <a:pt x="194424" y="306692"/>
                  </a:lnTo>
                  <a:lnTo>
                    <a:pt x="200063" y="303060"/>
                  </a:lnTo>
                  <a:lnTo>
                    <a:pt x="205346" y="298589"/>
                  </a:lnTo>
                  <a:lnTo>
                    <a:pt x="215506" y="288963"/>
                  </a:lnTo>
                  <a:close/>
                </a:path>
                <a:path w="614680" h="576580">
                  <a:moveTo>
                    <a:pt x="346367" y="553720"/>
                  </a:moveTo>
                  <a:lnTo>
                    <a:pt x="322224" y="533273"/>
                  </a:lnTo>
                  <a:lnTo>
                    <a:pt x="312712" y="534631"/>
                  </a:lnTo>
                  <a:lnTo>
                    <a:pt x="304546" y="535317"/>
                  </a:lnTo>
                  <a:lnTo>
                    <a:pt x="291744" y="535292"/>
                  </a:lnTo>
                  <a:lnTo>
                    <a:pt x="278803" y="535571"/>
                  </a:lnTo>
                  <a:lnTo>
                    <a:pt x="268782" y="540588"/>
                  </a:lnTo>
                  <a:lnTo>
                    <a:pt x="264769" y="554736"/>
                  </a:lnTo>
                  <a:lnTo>
                    <a:pt x="268592" y="568706"/>
                  </a:lnTo>
                  <a:lnTo>
                    <a:pt x="278003" y="574243"/>
                  </a:lnTo>
                  <a:lnTo>
                    <a:pt x="289890" y="575056"/>
                  </a:lnTo>
                  <a:lnTo>
                    <a:pt x="301155" y="574840"/>
                  </a:lnTo>
                  <a:lnTo>
                    <a:pt x="309422" y="575221"/>
                  </a:lnTo>
                  <a:lnTo>
                    <a:pt x="316826" y="575779"/>
                  </a:lnTo>
                  <a:lnTo>
                    <a:pt x="323291" y="575703"/>
                  </a:lnTo>
                  <a:lnTo>
                    <a:pt x="328701" y="574167"/>
                  </a:lnTo>
                  <a:lnTo>
                    <a:pt x="334556" y="570344"/>
                  </a:lnTo>
                  <a:lnTo>
                    <a:pt x="339953" y="565340"/>
                  </a:lnTo>
                  <a:lnTo>
                    <a:pt x="344131" y="559638"/>
                  </a:lnTo>
                  <a:lnTo>
                    <a:pt x="346367" y="553720"/>
                  </a:lnTo>
                  <a:close/>
                </a:path>
                <a:path w="614680" h="576580">
                  <a:moveTo>
                    <a:pt x="347116" y="13195"/>
                  </a:moveTo>
                  <a:lnTo>
                    <a:pt x="304292" y="0"/>
                  </a:lnTo>
                  <a:lnTo>
                    <a:pt x="293052" y="495"/>
                  </a:lnTo>
                  <a:lnTo>
                    <a:pt x="265455" y="21513"/>
                  </a:lnTo>
                  <a:lnTo>
                    <a:pt x="267055" y="26708"/>
                  </a:lnTo>
                  <a:lnTo>
                    <a:pt x="271170" y="32092"/>
                  </a:lnTo>
                  <a:lnTo>
                    <a:pt x="276669" y="36944"/>
                  </a:lnTo>
                  <a:lnTo>
                    <a:pt x="282486" y="40589"/>
                  </a:lnTo>
                  <a:lnTo>
                    <a:pt x="289280" y="43992"/>
                  </a:lnTo>
                  <a:lnTo>
                    <a:pt x="298792" y="42316"/>
                  </a:lnTo>
                  <a:lnTo>
                    <a:pt x="306959" y="42633"/>
                  </a:lnTo>
                  <a:lnTo>
                    <a:pt x="306959" y="41630"/>
                  </a:lnTo>
                  <a:lnTo>
                    <a:pt x="313753" y="41630"/>
                  </a:lnTo>
                  <a:lnTo>
                    <a:pt x="321906" y="43992"/>
                  </a:lnTo>
                  <a:lnTo>
                    <a:pt x="326974" y="41275"/>
                  </a:lnTo>
                  <a:lnTo>
                    <a:pt x="333095" y="37490"/>
                  </a:lnTo>
                  <a:lnTo>
                    <a:pt x="339077" y="32893"/>
                  </a:lnTo>
                  <a:lnTo>
                    <a:pt x="344017" y="27711"/>
                  </a:lnTo>
                  <a:lnTo>
                    <a:pt x="347052" y="22186"/>
                  </a:lnTo>
                  <a:lnTo>
                    <a:pt x="347116" y="13195"/>
                  </a:lnTo>
                  <a:close/>
                </a:path>
                <a:path w="614680" h="576580">
                  <a:moveTo>
                    <a:pt x="479628" y="287591"/>
                  </a:moveTo>
                  <a:lnTo>
                    <a:pt x="439127" y="266877"/>
                  </a:lnTo>
                  <a:lnTo>
                    <a:pt x="427202" y="267487"/>
                  </a:lnTo>
                  <a:lnTo>
                    <a:pt x="415378" y="269201"/>
                  </a:lnTo>
                  <a:lnTo>
                    <a:pt x="408901" y="270243"/>
                  </a:lnTo>
                  <a:lnTo>
                    <a:pt x="399745" y="281470"/>
                  </a:lnTo>
                  <a:lnTo>
                    <a:pt x="399745" y="294411"/>
                  </a:lnTo>
                  <a:lnTo>
                    <a:pt x="409257" y="302945"/>
                  </a:lnTo>
                  <a:lnTo>
                    <a:pt x="422173" y="309765"/>
                  </a:lnTo>
                  <a:lnTo>
                    <a:pt x="431012" y="307378"/>
                  </a:lnTo>
                  <a:lnTo>
                    <a:pt x="438848" y="307378"/>
                  </a:lnTo>
                  <a:lnTo>
                    <a:pt x="446316" y="307378"/>
                  </a:lnTo>
                  <a:lnTo>
                    <a:pt x="455155" y="309765"/>
                  </a:lnTo>
                  <a:lnTo>
                    <a:pt x="460908" y="306692"/>
                  </a:lnTo>
                  <a:lnTo>
                    <a:pt x="466953" y="302996"/>
                  </a:lnTo>
                  <a:lnTo>
                    <a:pt x="472694" y="298310"/>
                  </a:lnTo>
                  <a:lnTo>
                    <a:pt x="477227" y="293039"/>
                  </a:lnTo>
                  <a:lnTo>
                    <a:pt x="479628" y="287591"/>
                  </a:lnTo>
                  <a:close/>
                </a:path>
                <a:path w="614680" h="576580">
                  <a:moveTo>
                    <a:pt x="614553" y="554405"/>
                  </a:moveTo>
                  <a:lnTo>
                    <a:pt x="609600" y="549516"/>
                  </a:lnTo>
                  <a:lnTo>
                    <a:pt x="604710" y="544436"/>
                  </a:lnTo>
                  <a:lnTo>
                    <a:pt x="599567" y="539737"/>
                  </a:lnTo>
                  <a:lnTo>
                    <a:pt x="593852" y="536003"/>
                  </a:lnTo>
                  <a:lnTo>
                    <a:pt x="588048" y="532930"/>
                  </a:lnTo>
                  <a:lnTo>
                    <a:pt x="579208" y="535317"/>
                  </a:lnTo>
                  <a:lnTo>
                    <a:pt x="571741" y="535317"/>
                  </a:lnTo>
                  <a:lnTo>
                    <a:pt x="564934" y="535317"/>
                  </a:lnTo>
                  <a:lnTo>
                    <a:pt x="557149" y="533273"/>
                  </a:lnTo>
                  <a:lnTo>
                    <a:pt x="551662" y="536003"/>
                  </a:lnTo>
                  <a:lnTo>
                    <a:pt x="545350" y="539686"/>
                  </a:lnTo>
                  <a:lnTo>
                    <a:pt x="539064" y="544258"/>
                  </a:lnTo>
                  <a:lnTo>
                    <a:pt x="534238" y="549224"/>
                  </a:lnTo>
                  <a:lnTo>
                    <a:pt x="532320" y="554062"/>
                  </a:lnTo>
                  <a:lnTo>
                    <a:pt x="534022" y="559841"/>
                  </a:lnTo>
                  <a:lnTo>
                    <a:pt x="572262" y="576465"/>
                  </a:lnTo>
                  <a:lnTo>
                    <a:pt x="583552" y="575894"/>
                  </a:lnTo>
                  <a:lnTo>
                    <a:pt x="594525" y="574167"/>
                  </a:lnTo>
                  <a:lnTo>
                    <a:pt x="600036" y="571309"/>
                  </a:lnTo>
                  <a:lnTo>
                    <a:pt x="605053" y="566191"/>
                  </a:lnTo>
                  <a:lnTo>
                    <a:pt x="609803" y="560120"/>
                  </a:lnTo>
                  <a:lnTo>
                    <a:pt x="614553" y="554405"/>
                  </a:lnTo>
                  <a:close/>
                </a:path>
              </a:pathLst>
            </a:custGeom>
            <a:solidFill>
              <a:srgbClr val="0090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64324" y="1800961"/>
              <a:ext cx="5129911" cy="45378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8439" y="1073022"/>
            <a:ext cx="325691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dirty="0"/>
              <a:t>ANÁLISIS</a:t>
            </a:r>
            <a:r>
              <a:rPr sz="1800" spc="-50" dirty="0"/>
              <a:t> </a:t>
            </a:r>
            <a:r>
              <a:rPr sz="1800" spc="-10" dirty="0"/>
              <a:t>COMPARATIVO </a:t>
            </a:r>
            <a:r>
              <a:rPr sz="1800" dirty="0"/>
              <a:t>INDICADORES</a:t>
            </a:r>
            <a:r>
              <a:rPr sz="1800" spc="-70" dirty="0"/>
              <a:t> </a:t>
            </a:r>
            <a:r>
              <a:rPr sz="1800" spc="-10" dirty="0"/>
              <a:t>FINANCIEROS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767562" y="1005973"/>
            <a:ext cx="3987165" cy="2123440"/>
            <a:chOff x="767562" y="1005973"/>
            <a:chExt cx="3987165" cy="2123440"/>
          </a:xfrm>
        </p:grpSpPr>
        <p:sp>
          <p:nvSpPr>
            <p:cNvPr id="4" name="object 4"/>
            <p:cNvSpPr/>
            <p:nvPr/>
          </p:nvSpPr>
          <p:spPr>
            <a:xfrm>
              <a:off x="767549" y="1005979"/>
              <a:ext cx="642620" cy="715645"/>
            </a:xfrm>
            <a:custGeom>
              <a:avLst/>
              <a:gdLst/>
              <a:ahLst/>
              <a:cxnLst/>
              <a:rect l="l" t="t" r="r" b="b"/>
              <a:pathLst>
                <a:path w="642619" h="715644">
                  <a:moveTo>
                    <a:pt x="476986" y="376237"/>
                  </a:moveTo>
                  <a:lnTo>
                    <a:pt x="476948" y="213487"/>
                  </a:lnTo>
                  <a:lnTo>
                    <a:pt x="476834" y="105930"/>
                  </a:lnTo>
                  <a:lnTo>
                    <a:pt x="476732" y="52133"/>
                  </a:lnTo>
                  <a:lnTo>
                    <a:pt x="476351" y="46113"/>
                  </a:lnTo>
                  <a:lnTo>
                    <a:pt x="476326" y="45681"/>
                  </a:lnTo>
                  <a:lnTo>
                    <a:pt x="475170" y="39179"/>
                  </a:lnTo>
                  <a:lnTo>
                    <a:pt x="474433" y="36563"/>
                  </a:lnTo>
                  <a:lnTo>
                    <a:pt x="473379" y="32804"/>
                  </a:lnTo>
                  <a:lnTo>
                    <a:pt x="445681" y="3505"/>
                  </a:lnTo>
                  <a:lnTo>
                    <a:pt x="434073" y="0"/>
                  </a:lnTo>
                  <a:lnTo>
                    <a:pt x="42024" y="0"/>
                  </a:lnTo>
                  <a:lnTo>
                    <a:pt x="2298" y="34137"/>
                  </a:lnTo>
                  <a:lnTo>
                    <a:pt x="0" y="621271"/>
                  </a:lnTo>
                  <a:lnTo>
                    <a:pt x="190" y="625398"/>
                  </a:lnTo>
                  <a:lnTo>
                    <a:pt x="228" y="626300"/>
                  </a:lnTo>
                  <a:lnTo>
                    <a:pt x="33972" y="666457"/>
                  </a:lnTo>
                  <a:lnTo>
                    <a:pt x="52070" y="669048"/>
                  </a:lnTo>
                  <a:lnTo>
                    <a:pt x="368757" y="669048"/>
                  </a:lnTo>
                  <a:lnTo>
                    <a:pt x="365772" y="660590"/>
                  </a:lnTo>
                  <a:lnTo>
                    <a:pt x="364185" y="656704"/>
                  </a:lnTo>
                  <a:lnTo>
                    <a:pt x="359181" y="643597"/>
                  </a:lnTo>
                  <a:lnTo>
                    <a:pt x="357581" y="641388"/>
                  </a:lnTo>
                  <a:lnTo>
                    <a:pt x="354164" y="636701"/>
                  </a:lnTo>
                  <a:lnTo>
                    <a:pt x="346100" y="633755"/>
                  </a:lnTo>
                  <a:lnTo>
                    <a:pt x="331990" y="632472"/>
                  </a:lnTo>
                  <a:lnTo>
                    <a:pt x="321170" y="631266"/>
                  </a:lnTo>
                  <a:lnTo>
                    <a:pt x="278688" y="611886"/>
                  </a:lnTo>
                  <a:lnTo>
                    <a:pt x="262585" y="589267"/>
                  </a:lnTo>
                  <a:lnTo>
                    <a:pt x="262153" y="588479"/>
                  </a:lnTo>
                  <a:lnTo>
                    <a:pt x="260070" y="581456"/>
                  </a:lnTo>
                  <a:lnTo>
                    <a:pt x="260070" y="641388"/>
                  </a:lnTo>
                  <a:lnTo>
                    <a:pt x="216458" y="641388"/>
                  </a:lnTo>
                  <a:lnTo>
                    <a:pt x="216560" y="616153"/>
                  </a:lnTo>
                  <a:lnTo>
                    <a:pt x="216674" y="608469"/>
                  </a:lnTo>
                  <a:lnTo>
                    <a:pt x="216687" y="606412"/>
                  </a:lnTo>
                  <a:lnTo>
                    <a:pt x="217830" y="604812"/>
                  </a:lnTo>
                  <a:lnTo>
                    <a:pt x="218973" y="603897"/>
                  </a:lnTo>
                  <a:lnTo>
                    <a:pt x="231762" y="594296"/>
                  </a:lnTo>
                  <a:lnTo>
                    <a:pt x="238607" y="589267"/>
                  </a:lnTo>
                  <a:lnTo>
                    <a:pt x="245224" y="594296"/>
                  </a:lnTo>
                  <a:lnTo>
                    <a:pt x="251396" y="598868"/>
                  </a:lnTo>
                  <a:lnTo>
                    <a:pt x="257556" y="603897"/>
                  </a:lnTo>
                  <a:lnTo>
                    <a:pt x="258927" y="604812"/>
                  </a:lnTo>
                  <a:lnTo>
                    <a:pt x="259842" y="606869"/>
                  </a:lnTo>
                  <a:lnTo>
                    <a:pt x="259969" y="616153"/>
                  </a:lnTo>
                  <a:lnTo>
                    <a:pt x="260070" y="641388"/>
                  </a:lnTo>
                  <a:lnTo>
                    <a:pt x="260070" y="581456"/>
                  </a:lnTo>
                  <a:lnTo>
                    <a:pt x="257784" y="573735"/>
                  </a:lnTo>
                  <a:lnTo>
                    <a:pt x="36537" y="573735"/>
                  </a:lnTo>
                  <a:lnTo>
                    <a:pt x="36550" y="55333"/>
                  </a:lnTo>
                  <a:lnTo>
                    <a:pt x="37312" y="46113"/>
                  </a:lnTo>
                  <a:lnTo>
                    <a:pt x="40195" y="40309"/>
                  </a:lnTo>
                  <a:lnTo>
                    <a:pt x="45974" y="37376"/>
                  </a:lnTo>
                  <a:lnTo>
                    <a:pt x="55486" y="36563"/>
                  </a:lnTo>
                  <a:lnTo>
                    <a:pt x="421043" y="36563"/>
                  </a:lnTo>
                  <a:lnTo>
                    <a:pt x="430961" y="37376"/>
                  </a:lnTo>
                  <a:lnTo>
                    <a:pt x="430618" y="37376"/>
                  </a:lnTo>
                  <a:lnTo>
                    <a:pt x="436562" y="40309"/>
                  </a:lnTo>
                  <a:lnTo>
                    <a:pt x="436397" y="40309"/>
                  </a:lnTo>
                  <a:lnTo>
                    <a:pt x="439102" y="45681"/>
                  </a:lnTo>
                  <a:lnTo>
                    <a:pt x="439216" y="45935"/>
                  </a:lnTo>
                  <a:lnTo>
                    <a:pt x="440004" y="55333"/>
                  </a:lnTo>
                  <a:lnTo>
                    <a:pt x="440004" y="386994"/>
                  </a:lnTo>
                  <a:lnTo>
                    <a:pt x="476529" y="379679"/>
                  </a:lnTo>
                  <a:lnTo>
                    <a:pt x="476732" y="377609"/>
                  </a:lnTo>
                  <a:lnTo>
                    <a:pt x="476986" y="376237"/>
                  </a:lnTo>
                  <a:close/>
                </a:path>
                <a:path w="642619" h="715644">
                  <a:moveTo>
                    <a:pt x="642277" y="634530"/>
                  </a:moveTo>
                  <a:lnTo>
                    <a:pt x="641781" y="633158"/>
                  </a:lnTo>
                  <a:lnTo>
                    <a:pt x="636143" y="617372"/>
                  </a:lnTo>
                  <a:lnTo>
                    <a:pt x="630161" y="600710"/>
                  </a:lnTo>
                  <a:lnTo>
                    <a:pt x="623989" y="583653"/>
                  </a:lnTo>
                  <a:lnTo>
                    <a:pt x="620039" y="572820"/>
                  </a:lnTo>
                  <a:lnTo>
                    <a:pt x="617943" y="567105"/>
                  </a:lnTo>
                  <a:lnTo>
                    <a:pt x="617867" y="566877"/>
                  </a:lnTo>
                  <a:lnTo>
                    <a:pt x="607123" y="570763"/>
                  </a:lnTo>
                  <a:lnTo>
                    <a:pt x="600976" y="572820"/>
                  </a:lnTo>
                  <a:lnTo>
                    <a:pt x="600951" y="566877"/>
                  </a:lnTo>
                  <a:lnTo>
                    <a:pt x="600519" y="562076"/>
                  </a:lnTo>
                  <a:lnTo>
                    <a:pt x="600976" y="557047"/>
                  </a:lnTo>
                  <a:lnTo>
                    <a:pt x="601713" y="547928"/>
                  </a:lnTo>
                  <a:lnTo>
                    <a:pt x="602488" y="540245"/>
                  </a:lnTo>
                  <a:lnTo>
                    <a:pt x="603465" y="520471"/>
                  </a:lnTo>
                  <a:lnTo>
                    <a:pt x="600862" y="499618"/>
                  </a:lnTo>
                  <a:lnTo>
                    <a:pt x="595718" y="479894"/>
                  </a:lnTo>
                  <a:lnTo>
                    <a:pt x="595591" y="479437"/>
                  </a:lnTo>
                  <a:lnTo>
                    <a:pt x="588441" y="459790"/>
                  </a:lnTo>
                  <a:lnTo>
                    <a:pt x="580986" y="442366"/>
                  </a:lnTo>
                  <a:lnTo>
                    <a:pt x="580986" y="530529"/>
                  </a:lnTo>
                  <a:lnTo>
                    <a:pt x="579945" y="537159"/>
                  </a:lnTo>
                  <a:lnTo>
                    <a:pt x="579488" y="544703"/>
                  </a:lnTo>
                  <a:lnTo>
                    <a:pt x="579145" y="551103"/>
                  </a:lnTo>
                  <a:lnTo>
                    <a:pt x="577951" y="575564"/>
                  </a:lnTo>
                  <a:lnTo>
                    <a:pt x="577875" y="577164"/>
                  </a:lnTo>
                  <a:lnTo>
                    <a:pt x="577761" y="579475"/>
                  </a:lnTo>
                  <a:lnTo>
                    <a:pt x="577659" y="581507"/>
                  </a:lnTo>
                  <a:lnTo>
                    <a:pt x="449351" y="628027"/>
                  </a:lnTo>
                  <a:lnTo>
                    <a:pt x="449351" y="676592"/>
                  </a:lnTo>
                  <a:lnTo>
                    <a:pt x="442493" y="678878"/>
                  </a:lnTo>
                  <a:lnTo>
                    <a:pt x="429044" y="683907"/>
                  </a:lnTo>
                  <a:lnTo>
                    <a:pt x="426516" y="676821"/>
                  </a:lnTo>
                  <a:lnTo>
                    <a:pt x="424243" y="670648"/>
                  </a:lnTo>
                  <a:lnTo>
                    <a:pt x="421716" y="663562"/>
                  </a:lnTo>
                  <a:lnTo>
                    <a:pt x="428345" y="661276"/>
                  </a:lnTo>
                  <a:lnTo>
                    <a:pt x="441833" y="656018"/>
                  </a:lnTo>
                  <a:lnTo>
                    <a:pt x="444322" y="662876"/>
                  </a:lnTo>
                  <a:lnTo>
                    <a:pt x="446849" y="669505"/>
                  </a:lnTo>
                  <a:lnTo>
                    <a:pt x="449351" y="676592"/>
                  </a:lnTo>
                  <a:lnTo>
                    <a:pt x="449351" y="628027"/>
                  </a:lnTo>
                  <a:lnTo>
                    <a:pt x="435190" y="633158"/>
                  </a:lnTo>
                  <a:lnTo>
                    <a:pt x="432917" y="628815"/>
                  </a:lnTo>
                  <a:lnTo>
                    <a:pt x="405168" y="597903"/>
                  </a:lnTo>
                  <a:lnTo>
                    <a:pt x="364451" y="583184"/>
                  </a:lnTo>
                  <a:lnTo>
                    <a:pt x="342811" y="579894"/>
                  </a:lnTo>
                  <a:lnTo>
                    <a:pt x="331990" y="578078"/>
                  </a:lnTo>
                  <a:lnTo>
                    <a:pt x="326961" y="577164"/>
                  </a:lnTo>
                  <a:lnTo>
                    <a:pt x="321487" y="575564"/>
                  </a:lnTo>
                  <a:lnTo>
                    <a:pt x="317131" y="572592"/>
                  </a:lnTo>
                  <a:lnTo>
                    <a:pt x="310286" y="568020"/>
                  </a:lnTo>
                  <a:lnTo>
                    <a:pt x="337604" y="551573"/>
                  </a:lnTo>
                  <a:lnTo>
                    <a:pt x="336346" y="551573"/>
                  </a:lnTo>
                  <a:lnTo>
                    <a:pt x="345020" y="551103"/>
                  </a:lnTo>
                  <a:lnTo>
                    <a:pt x="355841" y="551573"/>
                  </a:lnTo>
                  <a:lnTo>
                    <a:pt x="366776" y="552500"/>
                  </a:lnTo>
                  <a:lnTo>
                    <a:pt x="389089" y="554761"/>
                  </a:lnTo>
                  <a:lnTo>
                    <a:pt x="390499" y="551103"/>
                  </a:lnTo>
                  <a:lnTo>
                    <a:pt x="391718" y="547928"/>
                  </a:lnTo>
                  <a:lnTo>
                    <a:pt x="391807" y="547674"/>
                  </a:lnTo>
                  <a:lnTo>
                    <a:pt x="393103" y="540245"/>
                  </a:lnTo>
                  <a:lnTo>
                    <a:pt x="393026" y="537159"/>
                  </a:lnTo>
                  <a:lnTo>
                    <a:pt x="392899" y="532650"/>
                  </a:lnTo>
                  <a:lnTo>
                    <a:pt x="392239" y="529844"/>
                  </a:lnTo>
                  <a:lnTo>
                    <a:pt x="392137" y="529386"/>
                  </a:lnTo>
                  <a:lnTo>
                    <a:pt x="391121" y="525043"/>
                  </a:lnTo>
                  <a:lnTo>
                    <a:pt x="383349" y="502450"/>
                  </a:lnTo>
                  <a:lnTo>
                    <a:pt x="373291" y="473697"/>
                  </a:lnTo>
                  <a:lnTo>
                    <a:pt x="367538" y="457352"/>
                  </a:lnTo>
                  <a:lnTo>
                    <a:pt x="359625" y="434759"/>
                  </a:lnTo>
                  <a:lnTo>
                    <a:pt x="354761" y="421373"/>
                  </a:lnTo>
                  <a:lnTo>
                    <a:pt x="349834" y="407987"/>
                  </a:lnTo>
                  <a:lnTo>
                    <a:pt x="344944" y="394550"/>
                  </a:lnTo>
                  <a:lnTo>
                    <a:pt x="340207" y="381050"/>
                  </a:lnTo>
                  <a:lnTo>
                    <a:pt x="338836" y="376694"/>
                  </a:lnTo>
                  <a:lnTo>
                    <a:pt x="338721" y="373951"/>
                  </a:lnTo>
                  <a:lnTo>
                    <a:pt x="338620" y="371424"/>
                  </a:lnTo>
                  <a:lnTo>
                    <a:pt x="339483" y="367093"/>
                  </a:lnTo>
                  <a:lnTo>
                    <a:pt x="340664" y="361365"/>
                  </a:lnTo>
                  <a:lnTo>
                    <a:pt x="345681" y="358419"/>
                  </a:lnTo>
                  <a:lnTo>
                    <a:pt x="357098" y="357047"/>
                  </a:lnTo>
                  <a:lnTo>
                    <a:pt x="362115" y="359092"/>
                  </a:lnTo>
                  <a:lnTo>
                    <a:pt x="365099" y="363905"/>
                  </a:lnTo>
                  <a:lnTo>
                    <a:pt x="367144" y="367093"/>
                  </a:lnTo>
                  <a:lnTo>
                    <a:pt x="368515" y="370509"/>
                  </a:lnTo>
                  <a:lnTo>
                    <a:pt x="369671" y="373951"/>
                  </a:lnTo>
                  <a:lnTo>
                    <a:pt x="377850" y="396582"/>
                  </a:lnTo>
                  <a:lnTo>
                    <a:pt x="402323" y="464693"/>
                  </a:lnTo>
                  <a:lnTo>
                    <a:pt x="402780" y="466305"/>
                  </a:lnTo>
                  <a:lnTo>
                    <a:pt x="403453" y="468134"/>
                  </a:lnTo>
                  <a:lnTo>
                    <a:pt x="404368" y="469722"/>
                  </a:lnTo>
                  <a:lnTo>
                    <a:pt x="407352" y="475437"/>
                  </a:lnTo>
                  <a:lnTo>
                    <a:pt x="413042" y="477951"/>
                  </a:lnTo>
                  <a:lnTo>
                    <a:pt x="418299" y="475665"/>
                  </a:lnTo>
                  <a:lnTo>
                    <a:pt x="423989" y="473379"/>
                  </a:lnTo>
                  <a:lnTo>
                    <a:pt x="426275" y="469049"/>
                  </a:lnTo>
                  <a:lnTo>
                    <a:pt x="424243" y="450532"/>
                  </a:lnTo>
                  <a:lnTo>
                    <a:pt x="424903" y="448932"/>
                  </a:lnTo>
                  <a:lnTo>
                    <a:pt x="436346" y="444360"/>
                  </a:lnTo>
                  <a:lnTo>
                    <a:pt x="442290" y="442074"/>
                  </a:lnTo>
                  <a:lnTo>
                    <a:pt x="448437" y="440931"/>
                  </a:lnTo>
                  <a:lnTo>
                    <a:pt x="454367" y="439331"/>
                  </a:lnTo>
                  <a:lnTo>
                    <a:pt x="459384" y="438188"/>
                  </a:lnTo>
                  <a:lnTo>
                    <a:pt x="464413" y="437273"/>
                  </a:lnTo>
                  <a:lnTo>
                    <a:pt x="469214" y="435902"/>
                  </a:lnTo>
                  <a:lnTo>
                    <a:pt x="478904" y="433793"/>
                  </a:lnTo>
                  <a:lnTo>
                    <a:pt x="488480" y="433235"/>
                  </a:lnTo>
                  <a:lnTo>
                    <a:pt x="498017" y="434200"/>
                  </a:lnTo>
                  <a:lnTo>
                    <a:pt x="507568" y="436587"/>
                  </a:lnTo>
                  <a:lnTo>
                    <a:pt x="513956" y="438645"/>
                  </a:lnTo>
                  <a:lnTo>
                    <a:pt x="521055" y="438416"/>
                  </a:lnTo>
                  <a:lnTo>
                    <a:pt x="527900" y="439102"/>
                  </a:lnTo>
                  <a:lnTo>
                    <a:pt x="528815" y="439331"/>
                  </a:lnTo>
                  <a:lnTo>
                    <a:pt x="529729" y="438873"/>
                  </a:lnTo>
                  <a:lnTo>
                    <a:pt x="530631" y="438873"/>
                  </a:lnTo>
                  <a:lnTo>
                    <a:pt x="542658" y="438416"/>
                  </a:lnTo>
                  <a:lnTo>
                    <a:pt x="543115" y="438416"/>
                  </a:lnTo>
                  <a:lnTo>
                    <a:pt x="551561" y="440753"/>
                  </a:lnTo>
                  <a:lnTo>
                    <a:pt x="557695" y="446976"/>
                  </a:lnTo>
                  <a:lnTo>
                    <a:pt x="563054" y="458076"/>
                  </a:lnTo>
                  <a:lnTo>
                    <a:pt x="569112" y="473379"/>
                  </a:lnTo>
                  <a:lnTo>
                    <a:pt x="569239" y="473697"/>
                  </a:lnTo>
                  <a:lnTo>
                    <a:pt x="574675" y="489496"/>
                  </a:lnTo>
                  <a:lnTo>
                    <a:pt x="578700" y="505637"/>
                  </a:lnTo>
                  <a:lnTo>
                    <a:pt x="580644" y="522300"/>
                  </a:lnTo>
                  <a:lnTo>
                    <a:pt x="580694" y="523214"/>
                  </a:lnTo>
                  <a:lnTo>
                    <a:pt x="580809" y="525043"/>
                  </a:lnTo>
                  <a:lnTo>
                    <a:pt x="580859" y="525957"/>
                  </a:lnTo>
                  <a:lnTo>
                    <a:pt x="580986" y="530529"/>
                  </a:lnTo>
                  <a:lnTo>
                    <a:pt x="580986" y="442366"/>
                  </a:lnTo>
                  <a:lnTo>
                    <a:pt x="580377" y="440931"/>
                  </a:lnTo>
                  <a:lnTo>
                    <a:pt x="580313" y="440753"/>
                  </a:lnTo>
                  <a:lnTo>
                    <a:pt x="580186" y="440474"/>
                  </a:lnTo>
                  <a:lnTo>
                    <a:pt x="578853" y="438416"/>
                  </a:lnTo>
                  <a:lnTo>
                    <a:pt x="575500" y="433235"/>
                  </a:lnTo>
                  <a:lnTo>
                    <a:pt x="574421" y="431558"/>
                  </a:lnTo>
                  <a:lnTo>
                    <a:pt x="572490" y="428574"/>
                  </a:lnTo>
                  <a:lnTo>
                    <a:pt x="562089" y="420408"/>
                  </a:lnTo>
                  <a:lnTo>
                    <a:pt x="549821" y="416191"/>
                  </a:lnTo>
                  <a:lnTo>
                    <a:pt x="553605" y="416191"/>
                  </a:lnTo>
                  <a:lnTo>
                    <a:pt x="535419" y="415785"/>
                  </a:lnTo>
                  <a:lnTo>
                    <a:pt x="529018" y="416191"/>
                  </a:lnTo>
                  <a:lnTo>
                    <a:pt x="524090" y="416191"/>
                  </a:lnTo>
                  <a:lnTo>
                    <a:pt x="516496" y="415137"/>
                  </a:lnTo>
                  <a:lnTo>
                    <a:pt x="510095" y="413499"/>
                  </a:lnTo>
                  <a:lnTo>
                    <a:pt x="503339" y="411480"/>
                  </a:lnTo>
                  <a:lnTo>
                    <a:pt x="496252" y="410070"/>
                  </a:lnTo>
                  <a:lnTo>
                    <a:pt x="489127" y="409511"/>
                  </a:lnTo>
                  <a:lnTo>
                    <a:pt x="482206" y="410070"/>
                  </a:lnTo>
                  <a:lnTo>
                    <a:pt x="464845" y="413067"/>
                  </a:lnTo>
                  <a:lnTo>
                    <a:pt x="447560" y="416775"/>
                  </a:lnTo>
                  <a:lnTo>
                    <a:pt x="430822" y="422503"/>
                  </a:lnTo>
                  <a:lnTo>
                    <a:pt x="415112" y="431558"/>
                  </a:lnTo>
                  <a:lnTo>
                    <a:pt x="413956" y="428815"/>
                  </a:lnTo>
                  <a:lnTo>
                    <a:pt x="412826" y="426300"/>
                  </a:lnTo>
                  <a:lnTo>
                    <a:pt x="411911" y="423786"/>
                  </a:lnTo>
                  <a:lnTo>
                    <a:pt x="399745" y="391490"/>
                  </a:lnTo>
                  <a:lnTo>
                    <a:pt x="393928" y="375246"/>
                  </a:lnTo>
                  <a:lnTo>
                    <a:pt x="388696" y="359092"/>
                  </a:lnTo>
                  <a:lnTo>
                    <a:pt x="388632" y="358876"/>
                  </a:lnTo>
                  <a:lnTo>
                    <a:pt x="387540" y="357047"/>
                  </a:lnTo>
                  <a:lnTo>
                    <a:pt x="382130" y="347967"/>
                  </a:lnTo>
                  <a:lnTo>
                    <a:pt x="371119" y="339534"/>
                  </a:lnTo>
                  <a:lnTo>
                    <a:pt x="357505" y="334987"/>
                  </a:lnTo>
                  <a:lnTo>
                    <a:pt x="343192" y="335775"/>
                  </a:lnTo>
                  <a:lnTo>
                    <a:pt x="328612" y="343395"/>
                  </a:lnTo>
                  <a:lnTo>
                    <a:pt x="319201" y="355701"/>
                  </a:lnTo>
                  <a:lnTo>
                    <a:pt x="315810" y="370509"/>
                  </a:lnTo>
                  <a:lnTo>
                    <a:pt x="315645" y="371424"/>
                  </a:lnTo>
                  <a:lnTo>
                    <a:pt x="318503" y="388823"/>
                  </a:lnTo>
                  <a:lnTo>
                    <a:pt x="337248" y="440474"/>
                  </a:lnTo>
                  <a:lnTo>
                    <a:pt x="349897" y="475437"/>
                  </a:lnTo>
                  <a:lnTo>
                    <a:pt x="366229" y="520471"/>
                  </a:lnTo>
                  <a:lnTo>
                    <a:pt x="367144" y="523214"/>
                  </a:lnTo>
                  <a:lnTo>
                    <a:pt x="367842" y="525957"/>
                  </a:lnTo>
                  <a:lnTo>
                    <a:pt x="368896" y="529158"/>
                  </a:lnTo>
                  <a:lnTo>
                    <a:pt x="368973" y="529386"/>
                  </a:lnTo>
                  <a:lnTo>
                    <a:pt x="364858" y="529158"/>
                  </a:lnTo>
                  <a:lnTo>
                    <a:pt x="361911" y="528701"/>
                  </a:lnTo>
                  <a:lnTo>
                    <a:pt x="358927" y="528472"/>
                  </a:lnTo>
                  <a:lnTo>
                    <a:pt x="346316" y="527926"/>
                  </a:lnTo>
                  <a:lnTo>
                    <a:pt x="332397" y="528472"/>
                  </a:lnTo>
                  <a:lnTo>
                    <a:pt x="333527" y="528472"/>
                  </a:lnTo>
                  <a:lnTo>
                    <a:pt x="321602" y="530529"/>
                  </a:lnTo>
                  <a:lnTo>
                    <a:pt x="309626" y="534873"/>
                  </a:lnTo>
                  <a:lnTo>
                    <a:pt x="301993" y="539432"/>
                  </a:lnTo>
                  <a:lnTo>
                    <a:pt x="296062" y="545325"/>
                  </a:lnTo>
                  <a:lnTo>
                    <a:pt x="292150" y="552500"/>
                  </a:lnTo>
                  <a:lnTo>
                    <a:pt x="292049" y="552678"/>
                  </a:lnTo>
                  <a:lnTo>
                    <a:pt x="290207" y="561619"/>
                  </a:lnTo>
                  <a:lnTo>
                    <a:pt x="290436" y="566877"/>
                  </a:lnTo>
                  <a:lnTo>
                    <a:pt x="290525" y="568934"/>
                  </a:lnTo>
                  <a:lnTo>
                    <a:pt x="320548" y="599020"/>
                  </a:lnTo>
                  <a:lnTo>
                    <a:pt x="347700" y="604037"/>
                  </a:lnTo>
                  <a:lnTo>
                    <a:pt x="359105" y="606247"/>
                  </a:lnTo>
                  <a:lnTo>
                    <a:pt x="400316" y="622592"/>
                  </a:lnTo>
                  <a:lnTo>
                    <a:pt x="413283" y="640930"/>
                  </a:lnTo>
                  <a:lnTo>
                    <a:pt x="407352" y="643216"/>
                  </a:lnTo>
                  <a:lnTo>
                    <a:pt x="401624" y="645274"/>
                  </a:lnTo>
                  <a:lnTo>
                    <a:pt x="395478" y="647560"/>
                  </a:lnTo>
                  <a:lnTo>
                    <a:pt x="407682" y="681482"/>
                  </a:lnTo>
                  <a:lnTo>
                    <a:pt x="419887" y="715225"/>
                  </a:lnTo>
                  <a:lnTo>
                    <a:pt x="505904" y="683907"/>
                  </a:lnTo>
                  <a:lnTo>
                    <a:pt x="582879" y="656018"/>
                  </a:lnTo>
                  <a:lnTo>
                    <a:pt x="642277" y="634530"/>
                  </a:lnTo>
                  <a:close/>
                </a:path>
              </a:pathLst>
            </a:custGeom>
            <a:solidFill>
              <a:srgbClr val="0753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3548" y="1210774"/>
              <a:ext cx="351790" cy="234315"/>
            </a:xfrm>
            <a:custGeom>
              <a:avLst/>
              <a:gdLst/>
              <a:ahLst/>
              <a:cxnLst/>
              <a:rect l="l" t="t" r="r" b="b"/>
              <a:pathLst>
                <a:path w="351790" h="234315">
                  <a:moveTo>
                    <a:pt x="341567" y="0"/>
                  </a:moveTo>
                  <a:lnTo>
                    <a:pt x="286125" y="21951"/>
                  </a:lnTo>
                  <a:lnTo>
                    <a:pt x="258581" y="32544"/>
                  </a:lnTo>
                  <a:lnTo>
                    <a:pt x="230839" y="42532"/>
                  </a:lnTo>
                  <a:lnTo>
                    <a:pt x="215330" y="48874"/>
                  </a:lnTo>
                  <a:lnTo>
                    <a:pt x="201470" y="56981"/>
                  </a:lnTo>
                  <a:lnTo>
                    <a:pt x="189450" y="67407"/>
                  </a:lnTo>
                  <a:lnTo>
                    <a:pt x="179465" y="80707"/>
                  </a:lnTo>
                  <a:lnTo>
                    <a:pt x="176954" y="85033"/>
                  </a:lnTo>
                  <a:lnTo>
                    <a:pt x="173298" y="88933"/>
                  </a:lnTo>
                  <a:lnTo>
                    <a:pt x="170103" y="92803"/>
                  </a:lnTo>
                  <a:lnTo>
                    <a:pt x="132659" y="139661"/>
                  </a:lnTo>
                  <a:lnTo>
                    <a:pt x="107884" y="109697"/>
                  </a:lnTo>
                  <a:lnTo>
                    <a:pt x="83111" y="79549"/>
                  </a:lnTo>
                  <a:lnTo>
                    <a:pt x="73978" y="109145"/>
                  </a:lnTo>
                  <a:lnTo>
                    <a:pt x="47265" y="196574"/>
                  </a:lnTo>
                  <a:lnTo>
                    <a:pt x="37920" y="192717"/>
                  </a:lnTo>
                  <a:lnTo>
                    <a:pt x="28683" y="188984"/>
                  </a:lnTo>
                  <a:lnTo>
                    <a:pt x="10274" y="181736"/>
                  </a:lnTo>
                  <a:lnTo>
                    <a:pt x="7706" y="188297"/>
                  </a:lnTo>
                  <a:lnTo>
                    <a:pt x="0" y="207329"/>
                  </a:lnTo>
                  <a:lnTo>
                    <a:pt x="32536" y="220784"/>
                  </a:lnTo>
                  <a:lnTo>
                    <a:pt x="65072" y="234070"/>
                  </a:lnTo>
                  <a:lnTo>
                    <a:pt x="94527" y="137376"/>
                  </a:lnTo>
                  <a:lnTo>
                    <a:pt x="133115" y="183778"/>
                  </a:lnTo>
                  <a:lnTo>
                    <a:pt x="135170" y="181493"/>
                  </a:lnTo>
                  <a:lnTo>
                    <a:pt x="175640" y="130433"/>
                  </a:lnTo>
                  <a:lnTo>
                    <a:pt x="194270" y="107111"/>
                  </a:lnTo>
                  <a:lnTo>
                    <a:pt x="219651" y="77508"/>
                  </a:lnTo>
                  <a:lnTo>
                    <a:pt x="284727" y="52037"/>
                  </a:lnTo>
                  <a:lnTo>
                    <a:pt x="345675" y="28364"/>
                  </a:lnTo>
                  <a:lnTo>
                    <a:pt x="347745" y="27664"/>
                  </a:lnTo>
                  <a:lnTo>
                    <a:pt x="349327" y="26750"/>
                  </a:lnTo>
                  <a:lnTo>
                    <a:pt x="351610" y="25592"/>
                  </a:lnTo>
                  <a:lnTo>
                    <a:pt x="341567" y="0"/>
                  </a:lnTo>
                  <a:close/>
                </a:path>
              </a:pathLst>
            </a:custGeom>
            <a:solidFill>
              <a:srgbClr val="0090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6706" y="1105631"/>
              <a:ext cx="142246" cy="14219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61401" y="2553233"/>
              <a:ext cx="3593465" cy="576580"/>
            </a:xfrm>
            <a:custGeom>
              <a:avLst/>
              <a:gdLst/>
              <a:ahLst/>
              <a:cxnLst/>
              <a:rect l="l" t="t" r="r" b="b"/>
              <a:pathLst>
                <a:path w="3593465" h="576580">
                  <a:moveTo>
                    <a:pt x="3593213" y="0"/>
                  </a:moveTo>
                  <a:lnTo>
                    <a:pt x="0" y="0"/>
                  </a:lnTo>
                  <a:lnTo>
                    <a:pt x="0" y="575966"/>
                  </a:lnTo>
                  <a:lnTo>
                    <a:pt x="3593213" y="575966"/>
                  </a:lnTo>
                  <a:lnTo>
                    <a:pt x="3593213" y="0"/>
                  </a:lnTo>
                  <a:close/>
                </a:path>
              </a:pathLst>
            </a:custGeom>
            <a:solidFill>
              <a:srgbClr val="D0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727386" y="2553886"/>
            <a:ext cx="6863715" cy="2832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2703830" algn="l"/>
                <a:tab pos="6850380" algn="l"/>
              </a:tabLst>
            </a:pPr>
            <a:r>
              <a:rPr sz="16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Activo</a:t>
            </a:r>
            <a:r>
              <a:rPr sz="1650" u="sng" spc="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5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Corriente</a:t>
            </a:r>
            <a:r>
              <a:rPr sz="16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18906" y="2835193"/>
            <a:ext cx="1494790" cy="2832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650" dirty="0">
                <a:latin typeface="Times New Roman"/>
                <a:cs typeface="Times New Roman"/>
              </a:rPr>
              <a:t>Pasivo</a:t>
            </a:r>
            <a:r>
              <a:rPr sz="1650" spc="195" dirty="0">
                <a:latin typeface="Times New Roman"/>
                <a:cs typeface="Times New Roman"/>
              </a:rPr>
              <a:t> </a:t>
            </a:r>
            <a:r>
              <a:rPr sz="1650" spc="-10" dirty="0">
                <a:latin typeface="Times New Roman"/>
                <a:cs typeface="Times New Roman"/>
              </a:rPr>
              <a:t>Corriente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77756" y="3655256"/>
            <a:ext cx="1653539" cy="8693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900"/>
              </a:lnSpc>
              <a:spcBef>
                <a:spcPts val="90"/>
              </a:spcBef>
            </a:pPr>
            <a:r>
              <a:rPr sz="1650" dirty="0">
                <a:latin typeface="Times New Roman"/>
                <a:cs typeface="Times New Roman"/>
              </a:rPr>
              <a:t>Activo</a:t>
            </a:r>
            <a:r>
              <a:rPr sz="1650" spc="85" dirty="0">
                <a:latin typeface="Times New Roman"/>
                <a:cs typeface="Times New Roman"/>
              </a:rPr>
              <a:t> </a:t>
            </a:r>
            <a:r>
              <a:rPr sz="1650" spc="-10" dirty="0">
                <a:latin typeface="Times New Roman"/>
                <a:cs typeface="Times New Roman"/>
              </a:rPr>
              <a:t>Corriente </a:t>
            </a:r>
            <a:r>
              <a:rPr sz="1650" dirty="0">
                <a:latin typeface="Times New Roman"/>
                <a:cs typeface="Times New Roman"/>
              </a:rPr>
              <a:t>Pasivo</a:t>
            </a:r>
            <a:r>
              <a:rPr sz="1650" spc="195" dirty="0">
                <a:latin typeface="Times New Roman"/>
                <a:cs typeface="Times New Roman"/>
              </a:rPr>
              <a:t> </a:t>
            </a:r>
            <a:r>
              <a:rPr sz="1650" spc="-10" dirty="0">
                <a:latin typeface="Times New Roman"/>
                <a:cs typeface="Times New Roman"/>
              </a:rPr>
              <a:t>Corriente </a:t>
            </a:r>
            <a:r>
              <a:rPr sz="1650" dirty="0">
                <a:latin typeface="Times New Roman"/>
                <a:cs typeface="Times New Roman"/>
              </a:rPr>
              <a:t>Razón</a:t>
            </a:r>
            <a:r>
              <a:rPr sz="1650" spc="12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Corriente</a:t>
            </a:r>
            <a:r>
              <a:rPr sz="1650" spc="285" dirty="0">
                <a:latin typeface="Times New Roman"/>
                <a:cs typeface="Times New Roman"/>
              </a:rPr>
              <a:t> </a:t>
            </a:r>
            <a:r>
              <a:rPr sz="1650" spc="60" dirty="0">
                <a:latin typeface="Times New Roman"/>
                <a:cs typeface="Times New Roman"/>
              </a:rPr>
              <a:t>=</a:t>
            </a:r>
            <a:endParaRPr sz="1650">
              <a:latin typeface="Times New Roman"/>
              <a:cs typeface="Times New Roman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740086" y="3397154"/>
          <a:ext cx="6914515" cy="11245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77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5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3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650" b="1" spc="65" dirty="0">
                          <a:latin typeface="Times New Roman"/>
                          <a:cs typeface="Times New Roman"/>
                        </a:rPr>
                        <a:t>2023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650" b="1" spc="65" dirty="0">
                          <a:latin typeface="Times New Roman"/>
                          <a:cs typeface="Times New Roman"/>
                        </a:rPr>
                        <a:t>2024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305"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650" spc="65" dirty="0">
                          <a:latin typeface="Times New Roman"/>
                          <a:cs typeface="Times New Roman"/>
                        </a:rPr>
                        <a:t>1,005,052.46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650" spc="65" dirty="0">
                          <a:latin typeface="Times New Roman"/>
                          <a:cs typeface="Times New Roman"/>
                        </a:rPr>
                        <a:t>685,323.65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305"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650" spc="65" dirty="0">
                          <a:latin typeface="Times New Roman"/>
                          <a:cs typeface="Times New Roman"/>
                        </a:rPr>
                        <a:t>90,925.38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650" spc="65" dirty="0">
                          <a:latin typeface="Times New Roman"/>
                          <a:cs typeface="Times New Roman"/>
                        </a:rPr>
                        <a:t>127,080.19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650" spc="65" dirty="0">
                          <a:latin typeface="Times New Roman"/>
                          <a:cs typeface="Times New Roman"/>
                        </a:rPr>
                        <a:t>11.05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650" spc="55" dirty="0">
                          <a:latin typeface="Times New Roman"/>
                          <a:cs typeface="Times New Roman"/>
                        </a:rPr>
                        <a:t>5.39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1177756" y="5045143"/>
            <a:ext cx="873125" cy="2832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650" b="1" spc="40" dirty="0">
                <a:latin typeface="Times New Roman"/>
                <a:cs typeface="Times New Roman"/>
              </a:rPr>
              <a:t>Análisis: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58717" y="4941167"/>
            <a:ext cx="6579870" cy="11512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635" algn="ctr">
              <a:lnSpc>
                <a:spcPct val="111900"/>
              </a:lnSpc>
              <a:spcBef>
                <a:spcPts val="90"/>
              </a:spcBef>
            </a:pPr>
            <a:r>
              <a:rPr sz="1650" dirty="0">
                <a:latin typeface="Times New Roman"/>
                <a:cs typeface="Times New Roman"/>
              </a:rPr>
              <a:t>Refleja</a:t>
            </a:r>
            <a:r>
              <a:rPr sz="1650" spc="160" dirty="0">
                <a:latin typeface="Times New Roman"/>
                <a:cs typeface="Times New Roman"/>
              </a:rPr>
              <a:t> </a:t>
            </a:r>
            <a:r>
              <a:rPr sz="1650" spc="50" dirty="0">
                <a:latin typeface="Times New Roman"/>
                <a:cs typeface="Times New Roman"/>
              </a:rPr>
              <a:t>el</a:t>
            </a:r>
            <a:r>
              <a:rPr sz="1650" spc="-4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porcentaje</a:t>
            </a:r>
            <a:r>
              <a:rPr sz="1650" spc="165" dirty="0">
                <a:latin typeface="Times New Roman"/>
                <a:cs typeface="Times New Roman"/>
              </a:rPr>
              <a:t> </a:t>
            </a:r>
            <a:r>
              <a:rPr sz="1650" spc="75" dirty="0">
                <a:latin typeface="Times New Roman"/>
                <a:cs typeface="Times New Roman"/>
              </a:rPr>
              <a:t>de</a:t>
            </a:r>
            <a:r>
              <a:rPr sz="1650" spc="16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cuentas</a:t>
            </a:r>
            <a:r>
              <a:rPr sz="1650" spc="145" dirty="0">
                <a:latin typeface="Times New Roman"/>
                <a:cs typeface="Times New Roman"/>
              </a:rPr>
              <a:t> </a:t>
            </a:r>
            <a:r>
              <a:rPr sz="1650" spc="75" dirty="0">
                <a:latin typeface="Times New Roman"/>
                <a:cs typeface="Times New Roman"/>
              </a:rPr>
              <a:t>por</a:t>
            </a:r>
            <a:r>
              <a:rPr sz="1650" spc="12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pagar</a:t>
            </a:r>
            <a:r>
              <a:rPr sz="1650" spc="13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que</a:t>
            </a:r>
            <a:r>
              <a:rPr sz="1650" spc="165" dirty="0">
                <a:latin typeface="Times New Roman"/>
                <a:cs typeface="Times New Roman"/>
              </a:rPr>
              <a:t> </a:t>
            </a:r>
            <a:r>
              <a:rPr sz="1650" spc="55" dirty="0">
                <a:latin typeface="Times New Roman"/>
                <a:cs typeface="Times New Roman"/>
              </a:rPr>
              <a:t>pueden</a:t>
            </a:r>
            <a:r>
              <a:rPr sz="1650" spc="2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atenderse</a:t>
            </a:r>
            <a:r>
              <a:rPr sz="1650" spc="160" dirty="0">
                <a:latin typeface="Times New Roman"/>
                <a:cs typeface="Times New Roman"/>
              </a:rPr>
              <a:t> </a:t>
            </a:r>
            <a:r>
              <a:rPr sz="1650" spc="75" dirty="0">
                <a:latin typeface="Times New Roman"/>
                <a:cs typeface="Times New Roman"/>
              </a:rPr>
              <a:t>con</a:t>
            </a:r>
            <a:r>
              <a:rPr sz="1650" spc="30" dirty="0">
                <a:latin typeface="Times New Roman"/>
                <a:cs typeface="Times New Roman"/>
              </a:rPr>
              <a:t> </a:t>
            </a:r>
            <a:r>
              <a:rPr sz="1650" spc="-25" dirty="0">
                <a:latin typeface="Times New Roman"/>
                <a:cs typeface="Times New Roman"/>
              </a:rPr>
              <a:t>la </a:t>
            </a:r>
            <a:r>
              <a:rPr sz="1650" spc="-20" dirty="0">
                <a:latin typeface="Times New Roman"/>
                <a:cs typeface="Times New Roman"/>
              </a:rPr>
              <a:t>liquidez</a:t>
            </a:r>
            <a:r>
              <a:rPr sz="1650" spc="-6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inmediatamente</a:t>
            </a:r>
            <a:r>
              <a:rPr sz="1650" spc="7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disponible,</a:t>
            </a:r>
            <a:r>
              <a:rPr sz="1650" spc="80" dirty="0">
                <a:latin typeface="Times New Roman"/>
                <a:cs typeface="Times New Roman"/>
              </a:rPr>
              <a:t> </a:t>
            </a:r>
            <a:r>
              <a:rPr sz="1650" spc="75" dirty="0">
                <a:latin typeface="Times New Roman"/>
                <a:cs typeface="Times New Roman"/>
              </a:rPr>
              <a:t>por</a:t>
            </a:r>
            <a:r>
              <a:rPr sz="1650" spc="35" dirty="0">
                <a:latin typeface="Times New Roman"/>
                <a:cs typeface="Times New Roman"/>
              </a:rPr>
              <a:t> </a:t>
            </a:r>
            <a:r>
              <a:rPr sz="1650" spc="70" dirty="0">
                <a:latin typeface="Times New Roman"/>
                <a:cs typeface="Times New Roman"/>
              </a:rPr>
              <a:t>cada</a:t>
            </a:r>
            <a:r>
              <a:rPr sz="1650" spc="6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dólar</a:t>
            </a:r>
            <a:r>
              <a:rPr sz="1650" spc="40" dirty="0">
                <a:latin typeface="Times New Roman"/>
                <a:cs typeface="Times New Roman"/>
              </a:rPr>
              <a:t> </a:t>
            </a:r>
            <a:r>
              <a:rPr sz="1650" spc="75" dirty="0">
                <a:latin typeface="Times New Roman"/>
                <a:cs typeface="Times New Roman"/>
              </a:rPr>
              <a:t>de</a:t>
            </a:r>
            <a:r>
              <a:rPr sz="1650" spc="65" dirty="0">
                <a:latin typeface="Times New Roman"/>
                <a:cs typeface="Times New Roman"/>
              </a:rPr>
              <a:t> </a:t>
            </a:r>
            <a:r>
              <a:rPr sz="1650" spc="55" dirty="0">
                <a:latin typeface="Times New Roman"/>
                <a:cs typeface="Times New Roman"/>
              </a:rPr>
              <a:t>deuda</a:t>
            </a:r>
            <a:r>
              <a:rPr sz="1650" spc="65" dirty="0">
                <a:latin typeface="Times New Roman"/>
                <a:cs typeface="Times New Roman"/>
              </a:rPr>
              <a:t> </a:t>
            </a:r>
            <a:r>
              <a:rPr sz="1650" spc="70" dirty="0">
                <a:latin typeface="Times New Roman"/>
                <a:cs typeface="Times New Roman"/>
              </a:rPr>
              <a:t>en</a:t>
            </a:r>
            <a:r>
              <a:rPr sz="1650" spc="-50" dirty="0">
                <a:latin typeface="Times New Roman"/>
                <a:cs typeface="Times New Roman"/>
              </a:rPr>
              <a:t> </a:t>
            </a:r>
            <a:r>
              <a:rPr sz="1650" spc="50" dirty="0">
                <a:latin typeface="Times New Roman"/>
                <a:cs typeface="Times New Roman"/>
              </a:rPr>
              <a:t>el</a:t>
            </a:r>
            <a:r>
              <a:rPr sz="1650" spc="-100" dirty="0">
                <a:latin typeface="Times New Roman"/>
                <a:cs typeface="Times New Roman"/>
              </a:rPr>
              <a:t> </a:t>
            </a:r>
            <a:r>
              <a:rPr sz="1650" spc="-10" dirty="0">
                <a:latin typeface="Times New Roman"/>
                <a:cs typeface="Times New Roman"/>
              </a:rPr>
              <a:t>ejercicio </a:t>
            </a:r>
            <a:r>
              <a:rPr sz="1650" dirty="0">
                <a:latin typeface="Times New Roman"/>
                <a:cs typeface="Times New Roman"/>
              </a:rPr>
              <a:t>economico</a:t>
            </a:r>
            <a:r>
              <a:rPr sz="1650" spc="135" dirty="0">
                <a:latin typeface="Times New Roman"/>
                <a:cs typeface="Times New Roman"/>
              </a:rPr>
              <a:t> </a:t>
            </a:r>
            <a:r>
              <a:rPr sz="1650" spc="85" dirty="0">
                <a:latin typeface="Times New Roman"/>
                <a:cs typeface="Times New Roman"/>
              </a:rPr>
              <a:t>2024</a:t>
            </a:r>
            <a:r>
              <a:rPr sz="1650" spc="13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la</a:t>
            </a:r>
            <a:r>
              <a:rPr sz="1650" spc="13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empresa</a:t>
            </a:r>
            <a:r>
              <a:rPr sz="1650" spc="12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cuenta</a:t>
            </a:r>
            <a:r>
              <a:rPr sz="1650" spc="125" dirty="0">
                <a:latin typeface="Times New Roman"/>
                <a:cs typeface="Times New Roman"/>
              </a:rPr>
              <a:t> </a:t>
            </a:r>
            <a:r>
              <a:rPr sz="1650" spc="75" dirty="0">
                <a:latin typeface="Times New Roman"/>
                <a:cs typeface="Times New Roman"/>
              </a:rPr>
              <a:t>con</a:t>
            </a:r>
            <a:r>
              <a:rPr sz="1650" spc="70" dirty="0">
                <a:latin typeface="Times New Roman"/>
                <a:cs typeface="Times New Roman"/>
              </a:rPr>
              <a:t>  </a:t>
            </a:r>
            <a:r>
              <a:rPr sz="1650" spc="75" dirty="0">
                <a:latin typeface="Times New Roman"/>
                <a:cs typeface="Times New Roman"/>
              </a:rPr>
              <a:t>US$5.39</a:t>
            </a:r>
            <a:r>
              <a:rPr sz="1650" spc="14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dolares</a:t>
            </a:r>
            <a:r>
              <a:rPr sz="1650" spc="105" dirty="0">
                <a:latin typeface="Times New Roman"/>
                <a:cs typeface="Times New Roman"/>
              </a:rPr>
              <a:t> </a:t>
            </a:r>
            <a:r>
              <a:rPr sz="1650" spc="55" dirty="0">
                <a:latin typeface="Times New Roman"/>
                <a:cs typeface="Times New Roman"/>
              </a:rPr>
              <a:t>para</a:t>
            </a:r>
            <a:r>
              <a:rPr sz="1650" spc="130" dirty="0">
                <a:latin typeface="Times New Roman"/>
                <a:cs typeface="Times New Roman"/>
              </a:rPr>
              <a:t> </a:t>
            </a:r>
            <a:r>
              <a:rPr sz="1650" spc="-10" dirty="0">
                <a:latin typeface="Times New Roman"/>
                <a:cs typeface="Times New Roman"/>
              </a:rPr>
              <a:t>respaldar </a:t>
            </a:r>
            <a:r>
              <a:rPr sz="1650" spc="55" dirty="0">
                <a:latin typeface="Times New Roman"/>
                <a:cs typeface="Times New Roman"/>
              </a:rPr>
              <a:t>esa</a:t>
            </a:r>
            <a:r>
              <a:rPr sz="1650" spc="40" dirty="0">
                <a:latin typeface="Times New Roman"/>
                <a:cs typeface="Times New Roman"/>
              </a:rPr>
              <a:t> </a:t>
            </a:r>
            <a:r>
              <a:rPr sz="1650" spc="-10" dirty="0">
                <a:latin typeface="Times New Roman"/>
                <a:cs typeface="Times New Roman"/>
              </a:rPr>
              <a:t>obligacion.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61401" y="2003976"/>
            <a:ext cx="10415905" cy="281305"/>
          </a:xfrm>
          <a:prstGeom prst="rect">
            <a:avLst/>
          </a:prstGeom>
          <a:solidFill>
            <a:srgbClr val="D0CECE"/>
          </a:solidFill>
        </p:spPr>
        <p:txBody>
          <a:bodyPr vert="horz" wrap="square" lIns="0" tIns="508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40"/>
              </a:spcBef>
            </a:pPr>
            <a:r>
              <a:rPr sz="1650" b="1" dirty="0">
                <a:latin typeface="Times New Roman"/>
                <a:cs typeface="Times New Roman"/>
              </a:rPr>
              <a:t>Liquidez</a:t>
            </a:r>
            <a:r>
              <a:rPr sz="1650" b="1" spc="20" dirty="0">
                <a:latin typeface="Times New Roman"/>
                <a:cs typeface="Times New Roman"/>
              </a:rPr>
              <a:t> </a:t>
            </a:r>
            <a:r>
              <a:rPr sz="1650" b="1" spc="90" dirty="0">
                <a:latin typeface="Times New Roman"/>
                <a:cs typeface="Times New Roman"/>
              </a:rPr>
              <a:t>y</a:t>
            </a:r>
            <a:r>
              <a:rPr sz="1650" b="1" spc="195" dirty="0">
                <a:latin typeface="Times New Roman"/>
                <a:cs typeface="Times New Roman"/>
              </a:rPr>
              <a:t> </a:t>
            </a:r>
            <a:r>
              <a:rPr sz="1650" b="1" spc="55" dirty="0">
                <a:latin typeface="Times New Roman"/>
                <a:cs typeface="Times New Roman"/>
              </a:rPr>
              <a:t>Solvencia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50878" y="2687952"/>
            <a:ext cx="1814830" cy="2832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650" b="1" spc="80" dirty="0">
                <a:latin typeface="Times New Roman"/>
                <a:cs typeface="Times New Roman"/>
              </a:rPr>
              <a:t>Razon</a:t>
            </a:r>
            <a:r>
              <a:rPr sz="1650" b="1" spc="40" dirty="0">
                <a:latin typeface="Times New Roman"/>
                <a:cs typeface="Times New Roman"/>
              </a:rPr>
              <a:t> </a:t>
            </a:r>
            <a:r>
              <a:rPr sz="1650" b="1" dirty="0">
                <a:latin typeface="Times New Roman"/>
                <a:cs typeface="Times New Roman"/>
              </a:rPr>
              <a:t>Corriente</a:t>
            </a:r>
            <a:r>
              <a:rPr sz="1650" b="1" spc="315" dirty="0">
                <a:latin typeface="Times New Roman"/>
                <a:cs typeface="Times New Roman"/>
              </a:rPr>
              <a:t> </a:t>
            </a:r>
            <a:r>
              <a:rPr sz="1650" b="1" spc="50" dirty="0">
                <a:latin typeface="Times New Roman"/>
                <a:cs typeface="Times New Roman"/>
              </a:rPr>
              <a:t>=</a:t>
            </a:r>
            <a:endParaRPr sz="16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47494" y="938529"/>
            <a:ext cx="45339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BASE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LEGAL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DE</a:t>
            </a:r>
            <a:r>
              <a:rPr sz="16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LA</a:t>
            </a:r>
            <a:r>
              <a:rPr sz="1600" b="1" spc="-9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RENDICIÓN</a:t>
            </a:r>
            <a:r>
              <a:rPr sz="16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DE</a:t>
            </a:r>
            <a:r>
              <a:rPr sz="16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CUENTAS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3483" y="1422653"/>
            <a:ext cx="105054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000000"/>
                </a:solidFill>
                <a:latin typeface="Arial Narrow"/>
                <a:cs typeface="Arial Narrow"/>
              </a:rPr>
              <a:t>En</a:t>
            </a:r>
            <a:r>
              <a:rPr sz="1800" b="0" spc="34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 Narrow"/>
                <a:cs typeface="Arial Narrow"/>
              </a:rPr>
              <a:t>cumplimiento</a:t>
            </a:r>
            <a:r>
              <a:rPr sz="1800" b="0" spc="36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 Narrow"/>
                <a:cs typeface="Arial Narrow"/>
              </a:rPr>
              <a:t>de</a:t>
            </a:r>
            <a:r>
              <a:rPr sz="1800" b="0" spc="36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 Narrow"/>
                <a:cs typeface="Arial Narrow"/>
              </a:rPr>
              <a:t>la</a:t>
            </a:r>
            <a:r>
              <a:rPr sz="1800" b="0" spc="36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000000"/>
                </a:solidFill>
                <a:latin typeface="Arial Narrow"/>
                <a:cs typeface="Arial Narrow"/>
              </a:rPr>
              <a:t>Ley</a:t>
            </a:r>
            <a:r>
              <a:rPr sz="1800" spc="35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000000"/>
                </a:solidFill>
                <a:latin typeface="Arial Narrow"/>
                <a:cs typeface="Arial Narrow"/>
              </a:rPr>
              <a:t>Orgánica</a:t>
            </a:r>
            <a:r>
              <a:rPr sz="1800" spc="35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000000"/>
                </a:solidFill>
                <a:latin typeface="Arial Narrow"/>
                <a:cs typeface="Arial Narrow"/>
              </a:rPr>
              <a:t>de</a:t>
            </a:r>
            <a:r>
              <a:rPr sz="1800" spc="34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000000"/>
                </a:solidFill>
                <a:latin typeface="Arial Narrow"/>
                <a:cs typeface="Arial Narrow"/>
              </a:rPr>
              <a:t>Participación</a:t>
            </a:r>
            <a:r>
              <a:rPr sz="1800" spc="36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000000"/>
                </a:solidFill>
                <a:latin typeface="Arial Narrow"/>
                <a:cs typeface="Arial Narrow"/>
              </a:rPr>
              <a:t>Ciudadana</a:t>
            </a:r>
            <a:r>
              <a:rPr sz="1800" b="0" dirty="0">
                <a:solidFill>
                  <a:srgbClr val="000000"/>
                </a:solidFill>
                <a:latin typeface="Arial Narrow"/>
                <a:cs typeface="Arial Narrow"/>
              </a:rPr>
              <a:t>,</a:t>
            </a:r>
            <a:r>
              <a:rPr sz="1800" b="0" spc="36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 Narrow"/>
                <a:cs typeface="Arial Narrow"/>
              </a:rPr>
              <a:t>y</a:t>
            </a:r>
            <a:r>
              <a:rPr sz="1800" b="0" spc="36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 Narrow"/>
                <a:cs typeface="Arial Narrow"/>
              </a:rPr>
              <a:t>en</a:t>
            </a:r>
            <a:r>
              <a:rPr sz="1800" b="0" spc="35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 Narrow"/>
                <a:cs typeface="Arial Narrow"/>
              </a:rPr>
              <a:t>concordancia</a:t>
            </a:r>
            <a:r>
              <a:rPr sz="1800" b="0" spc="35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 Narrow"/>
                <a:cs typeface="Arial Narrow"/>
              </a:rPr>
              <a:t>con</a:t>
            </a:r>
            <a:r>
              <a:rPr sz="1800" b="0" spc="36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 Narrow"/>
                <a:cs typeface="Arial Narrow"/>
              </a:rPr>
              <a:t>lo</a:t>
            </a:r>
            <a:r>
              <a:rPr sz="1800" b="0" spc="36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 Narrow"/>
                <a:cs typeface="Arial Narrow"/>
              </a:rPr>
              <a:t>establecido</a:t>
            </a:r>
            <a:r>
              <a:rPr sz="1800" b="0" spc="36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 Narrow"/>
                <a:cs typeface="Arial Narrow"/>
              </a:rPr>
              <a:t>en</a:t>
            </a:r>
            <a:r>
              <a:rPr sz="1800" b="0" spc="36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 Narrow"/>
                <a:cs typeface="Arial Narrow"/>
              </a:rPr>
              <a:t>la</a:t>
            </a:r>
            <a:r>
              <a:rPr sz="1800" b="0" spc="36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spc="-25" dirty="0">
                <a:solidFill>
                  <a:srgbClr val="000000"/>
                </a:solidFill>
                <a:latin typeface="Arial Narrow"/>
                <a:cs typeface="Arial Narrow"/>
              </a:rPr>
              <a:t>Ley </a:t>
            </a:r>
            <a:r>
              <a:rPr sz="1800" dirty="0">
                <a:solidFill>
                  <a:srgbClr val="000000"/>
                </a:solidFill>
                <a:latin typeface="Arial Narrow"/>
                <a:cs typeface="Arial Narrow"/>
              </a:rPr>
              <a:t>Orgánica</a:t>
            </a:r>
            <a:r>
              <a:rPr sz="1800" spc="25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000000"/>
                </a:solidFill>
                <a:latin typeface="Arial Narrow"/>
                <a:cs typeface="Arial Narrow"/>
              </a:rPr>
              <a:t>del</a:t>
            </a:r>
            <a:r>
              <a:rPr sz="1800" spc="24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000000"/>
                </a:solidFill>
                <a:latin typeface="Arial Narrow"/>
                <a:cs typeface="Arial Narrow"/>
              </a:rPr>
              <a:t>Consejo</a:t>
            </a:r>
            <a:r>
              <a:rPr sz="1800" spc="254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000000"/>
                </a:solidFill>
                <a:latin typeface="Arial Narrow"/>
                <a:cs typeface="Arial Narrow"/>
              </a:rPr>
              <a:t>de</a:t>
            </a:r>
            <a:r>
              <a:rPr sz="1800" spc="26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000000"/>
                </a:solidFill>
                <a:latin typeface="Arial Narrow"/>
                <a:cs typeface="Arial Narrow"/>
              </a:rPr>
              <a:t>Participación</a:t>
            </a:r>
            <a:r>
              <a:rPr sz="1800" spc="254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000000"/>
                </a:solidFill>
                <a:latin typeface="Arial Narrow"/>
                <a:cs typeface="Arial Narrow"/>
              </a:rPr>
              <a:t>Ciudadana</a:t>
            </a:r>
            <a:r>
              <a:rPr sz="1800" spc="26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000000"/>
                </a:solidFill>
                <a:latin typeface="Arial Narrow"/>
                <a:cs typeface="Arial Narrow"/>
              </a:rPr>
              <a:t>y</a:t>
            </a:r>
            <a:r>
              <a:rPr sz="1800" spc="25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000000"/>
                </a:solidFill>
                <a:latin typeface="Arial Narrow"/>
                <a:cs typeface="Arial Narrow"/>
              </a:rPr>
              <a:t>Control</a:t>
            </a:r>
            <a:r>
              <a:rPr sz="1800" spc="26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000000"/>
                </a:solidFill>
                <a:latin typeface="Arial Narrow"/>
                <a:cs typeface="Arial Narrow"/>
              </a:rPr>
              <a:t>Social</a:t>
            </a:r>
            <a:r>
              <a:rPr sz="1800" b="0" dirty="0">
                <a:solidFill>
                  <a:srgbClr val="000000"/>
                </a:solidFill>
                <a:latin typeface="Arial Narrow"/>
                <a:cs typeface="Arial Narrow"/>
              </a:rPr>
              <a:t>,</a:t>
            </a:r>
            <a:r>
              <a:rPr sz="1800" b="0" spc="26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 Narrow"/>
                <a:cs typeface="Arial Narrow"/>
              </a:rPr>
              <a:t>se</a:t>
            </a:r>
            <a:r>
              <a:rPr sz="1800" b="0" spc="26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 Narrow"/>
                <a:cs typeface="Arial Narrow"/>
              </a:rPr>
              <a:t>detalla</a:t>
            </a:r>
            <a:r>
              <a:rPr sz="1800" b="0" spc="27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 Narrow"/>
                <a:cs typeface="Arial Narrow"/>
              </a:rPr>
              <a:t>el</a:t>
            </a:r>
            <a:r>
              <a:rPr sz="1800" b="0" spc="26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 Narrow"/>
                <a:cs typeface="Arial Narrow"/>
              </a:rPr>
              <a:t>marco</a:t>
            </a:r>
            <a:r>
              <a:rPr sz="1800" b="0" spc="26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 Narrow"/>
                <a:cs typeface="Arial Narrow"/>
              </a:rPr>
              <a:t>normativo</a:t>
            </a:r>
            <a:r>
              <a:rPr sz="1800" b="0" spc="26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 Narrow"/>
                <a:cs typeface="Arial Narrow"/>
              </a:rPr>
              <a:t>que</a:t>
            </a:r>
            <a:r>
              <a:rPr sz="1800" b="0" spc="27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 Narrow"/>
                <a:cs typeface="Arial Narrow"/>
              </a:rPr>
              <a:t>obliga</a:t>
            </a:r>
            <a:r>
              <a:rPr sz="1800" b="0" spc="26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 Narrow"/>
                <a:cs typeface="Arial Narrow"/>
              </a:rPr>
              <a:t>a</a:t>
            </a:r>
            <a:r>
              <a:rPr sz="1800" b="0" spc="26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b="0" spc="-25" dirty="0">
                <a:solidFill>
                  <a:srgbClr val="000000"/>
                </a:solidFill>
                <a:latin typeface="Arial Narrow"/>
                <a:cs typeface="Arial Narrow"/>
              </a:rPr>
              <a:t>las </a:t>
            </a:r>
            <a:r>
              <a:rPr sz="1800" b="0" dirty="0">
                <a:solidFill>
                  <a:srgbClr val="000000"/>
                </a:solidFill>
                <a:latin typeface="Arial Narrow"/>
                <a:cs typeface="Arial Narrow"/>
              </a:rPr>
              <a:t>instituciones</a:t>
            </a:r>
            <a:r>
              <a:rPr sz="1800" b="0" spc="1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 Narrow"/>
                <a:cs typeface="Arial Narrow"/>
              </a:rPr>
              <a:t>públicas,</a:t>
            </a:r>
            <a:r>
              <a:rPr sz="1800" b="0" spc="10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 Narrow"/>
                <a:cs typeface="Arial Narrow"/>
              </a:rPr>
              <a:t>empresas</a:t>
            </a:r>
            <a:r>
              <a:rPr sz="1800" b="0" spc="1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 Narrow"/>
                <a:cs typeface="Arial Narrow"/>
              </a:rPr>
              <a:t>públicas</a:t>
            </a:r>
            <a:r>
              <a:rPr sz="1800" b="0" spc="1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 Narrow"/>
                <a:cs typeface="Arial Narrow"/>
              </a:rPr>
              <a:t>y</a:t>
            </a:r>
            <a:r>
              <a:rPr sz="1800" b="0" spc="11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 Narrow"/>
                <a:cs typeface="Arial Narrow"/>
              </a:rPr>
              <a:t>otros</a:t>
            </a:r>
            <a:r>
              <a:rPr sz="1800" b="0" spc="1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 Narrow"/>
                <a:cs typeface="Arial Narrow"/>
              </a:rPr>
              <a:t>entes</a:t>
            </a:r>
            <a:r>
              <a:rPr sz="1800" b="0" spc="1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 Narrow"/>
                <a:cs typeface="Arial Narrow"/>
              </a:rPr>
              <a:t>vinculados</a:t>
            </a:r>
            <a:r>
              <a:rPr sz="1800" b="0" spc="10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 Narrow"/>
                <a:cs typeface="Arial Narrow"/>
              </a:rPr>
              <a:t>al</a:t>
            </a:r>
            <a:r>
              <a:rPr sz="1800" b="0" spc="11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 Narrow"/>
                <a:cs typeface="Arial Narrow"/>
              </a:rPr>
              <a:t>manejo</a:t>
            </a:r>
            <a:r>
              <a:rPr sz="1800" b="0" spc="10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 Narrow"/>
                <a:cs typeface="Arial Narrow"/>
              </a:rPr>
              <a:t>de</a:t>
            </a:r>
            <a:r>
              <a:rPr sz="1800" b="0" spc="10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 Narrow"/>
                <a:cs typeface="Arial Narrow"/>
              </a:rPr>
              <a:t>recursos</a:t>
            </a:r>
            <a:r>
              <a:rPr sz="1800" b="0" spc="1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 Narrow"/>
                <a:cs typeface="Arial Narrow"/>
              </a:rPr>
              <a:t>públicos</a:t>
            </a:r>
            <a:r>
              <a:rPr sz="1800" b="0" spc="11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 Narrow"/>
                <a:cs typeface="Arial Narrow"/>
              </a:rPr>
              <a:t>o</a:t>
            </a:r>
            <a:r>
              <a:rPr sz="1800" b="0" spc="10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 Narrow"/>
                <a:cs typeface="Arial Narrow"/>
              </a:rPr>
              <a:t>actividades</a:t>
            </a:r>
            <a:r>
              <a:rPr sz="1800" b="0" spc="10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 Narrow"/>
                <a:cs typeface="Arial Narrow"/>
              </a:rPr>
              <a:t>de</a:t>
            </a:r>
            <a:r>
              <a:rPr sz="1800" b="0" spc="10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Arial Narrow"/>
                <a:cs typeface="Arial Narrow"/>
              </a:rPr>
              <a:t>interés </a:t>
            </a:r>
            <a:r>
              <a:rPr sz="1800" b="0" dirty="0">
                <a:solidFill>
                  <a:srgbClr val="000000"/>
                </a:solidFill>
                <a:latin typeface="Arial Narrow"/>
                <a:cs typeface="Arial Narrow"/>
              </a:rPr>
              <a:t>público,</a:t>
            </a:r>
            <a:r>
              <a:rPr sz="1800" b="0" spc="-2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 Narrow"/>
                <a:cs typeface="Arial Narrow"/>
              </a:rPr>
              <a:t>a</a:t>
            </a:r>
            <a:r>
              <a:rPr sz="1800" b="0" spc="-4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 Narrow"/>
                <a:cs typeface="Arial Narrow"/>
              </a:rPr>
              <a:t>rendir</a:t>
            </a:r>
            <a:r>
              <a:rPr sz="1800" b="0" spc="-2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 Narrow"/>
                <a:cs typeface="Arial Narrow"/>
              </a:rPr>
              <a:t>cuentas</a:t>
            </a:r>
            <a:r>
              <a:rPr sz="1800" b="0" spc="-1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 Narrow"/>
                <a:cs typeface="Arial Narrow"/>
              </a:rPr>
              <a:t>a</a:t>
            </a:r>
            <a:r>
              <a:rPr sz="1800" b="0" spc="-40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 Narrow"/>
                <a:cs typeface="Arial Narrow"/>
              </a:rPr>
              <a:t>la</a:t>
            </a:r>
            <a:r>
              <a:rPr sz="1800" b="0" spc="-45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Arial Narrow"/>
                <a:cs typeface="Arial Narrow"/>
              </a:rPr>
              <a:t>ciudadanía.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15694" y="846956"/>
            <a:ext cx="615950" cy="534035"/>
            <a:chOff x="1115694" y="846956"/>
            <a:chExt cx="615950" cy="534035"/>
          </a:xfrm>
        </p:grpSpPr>
        <p:sp>
          <p:nvSpPr>
            <p:cNvPr id="5" name="object 5"/>
            <p:cNvSpPr/>
            <p:nvPr/>
          </p:nvSpPr>
          <p:spPr>
            <a:xfrm>
              <a:off x="1115694" y="846956"/>
              <a:ext cx="615950" cy="534035"/>
            </a:xfrm>
            <a:custGeom>
              <a:avLst/>
              <a:gdLst/>
              <a:ahLst/>
              <a:cxnLst/>
              <a:rect l="l" t="t" r="r" b="b"/>
              <a:pathLst>
                <a:path w="615950" h="534035">
                  <a:moveTo>
                    <a:pt x="421916" y="0"/>
                  </a:moveTo>
                  <a:lnTo>
                    <a:pt x="133362" y="0"/>
                  </a:lnTo>
                  <a:lnTo>
                    <a:pt x="128674" y="3198"/>
                  </a:lnTo>
                  <a:lnTo>
                    <a:pt x="123530" y="6251"/>
                  </a:lnTo>
                  <a:lnTo>
                    <a:pt x="119206" y="9919"/>
                  </a:lnTo>
                  <a:lnTo>
                    <a:pt x="11541" y="103332"/>
                  </a:lnTo>
                  <a:lnTo>
                    <a:pt x="7303" y="107083"/>
                  </a:lnTo>
                  <a:lnTo>
                    <a:pt x="3787" y="111460"/>
                  </a:lnTo>
                  <a:lnTo>
                    <a:pt x="0" y="115607"/>
                  </a:lnTo>
                  <a:lnTo>
                    <a:pt x="0" y="492834"/>
                  </a:lnTo>
                  <a:lnTo>
                    <a:pt x="28677" y="527902"/>
                  </a:lnTo>
                  <a:lnTo>
                    <a:pt x="44184" y="532778"/>
                  </a:lnTo>
                  <a:lnTo>
                    <a:pt x="45536" y="533168"/>
                  </a:lnTo>
                  <a:lnTo>
                    <a:pt x="46798" y="533481"/>
                  </a:lnTo>
                  <a:lnTo>
                    <a:pt x="421916" y="533481"/>
                  </a:lnTo>
                  <a:lnTo>
                    <a:pt x="426347" y="532465"/>
                  </a:lnTo>
                  <a:lnTo>
                    <a:pt x="429308" y="531840"/>
                  </a:lnTo>
                  <a:lnTo>
                    <a:pt x="432818" y="530745"/>
                  </a:lnTo>
                  <a:lnTo>
                    <a:pt x="447305" y="524002"/>
                  </a:lnTo>
                  <a:lnTo>
                    <a:pt x="458556" y="514027"/>
                  </a:lnTo>
                  <a:lnTo>
                    <a:pt x="465573" y="502214"/>
                  </a:lnTo>
                  <a:lnTo>
                    <a:pt x="43914" y="502214"/>
                  </a:lnTo>
                  <a:lnTo>
                    <a:pt x="36068" y="495805"/>
                  </a:lnTo>
                  <a:lnTo>
                    <a:pt x="36158" y="136790"/>
                  </a:lnTo>
                  <a:lnTo>
                    <a:pt x="36339" y="135383"/>
                  </a:lnTo>
                  <a:lnTo>
                    <a:pt x="136523" y="135383"/>
                  </a:lnTo>
                  <a:lnTo>
                    <a:pt x="144804" y="134211"/>
                  </a:lnTo>
                  <a:lnTo>
                    <a:pt x="150991" y="130817"/>
                  </a:lnTo>
                  <a:lnTo>
                    <a:pt x="154882" y="125387"/>
                  </a:lnTo>
                  <a:lnTo>
                    <a:pt x="156272" y="118108"/>
                  </a:lnTo>
                  <a:lnTo>
                    <a:pt x="156272" y="103801"/>
                  </a:lnTo>
                  <a:lnTo>
                    <a:pt x="63931" y="103801"/>
                  </a:lnTo>
                  <a:lnTo>
                    <a:pt x="119927" y="55255"/>
                  </a:lnTo>
                  <a:lnTo>
                    <a:pt x="156272" y="55256"/>
                  </a:lnTo>
                  <a:lnTo>
                    <a:pt x="156272" y="31186"/>
                  </a:lnTo>
                  <a:lnTo>
                    <a:pt x="465177" y="31186"/>
                  </a:lnTo>
                  <a:lnTo>
                    <a:pt x="457667" y="18074"/>
                  </a:lnTo>
                  <a:lnTo>
                    <a:pt x="443390" y="7376"/>
                  </a:lnTo>
                  <a:lnTo>
                    <a:pt x="422998" y="385"/>
                  </a:lnTo>
                  <a:lnTo>
                    <a:pt x="422805" y="385"/>
                  </a:lnTo>
                  <a:lnTo>
                    <a:pt x="421916" y="0"/>
                  </a:lnTo>
                  <a:close/>
                </a:path>
                <a:path w="615950" h="534035">
                  <a:moveTo>
                    <a:pt x="520255" y="473059"/>
                  </a:moveTo>
                  <a:lnTo>
                    <a:pt x="468806" y="473059"/>
                  </a:lnTo>
                  <a:lnTo>
                    <a:pt x="472232" y="475638"/>
                  </a:lnTo>
                  <a:lnTo>
                    <a:pt x="504111" y="503112"/>
                  </a:lnTo>
                  <a:lnTo>
                    <a:pt x="542523" y="530531"/>
                  </a:lnTo>
                  <a:lnTo>
                    <a:pt x="568621" y="533481"/>
                  </a:lnTo>
                  <a:lnTo>
                    <a:pt x="571704" y="532778"/>
                  </a:lnTo>
                  <a:lnTo>
                    <a:pt x="575568" y="531996"/>
                  </a:lnTo>
                  <a:lnTo>
                    <a:pt x="609080" y="508710"/>
                  </a:lnTo>
                  <a:lnTo>
                    <a:pt x="611985" y="502215"/>
                  </a:lnTo>
                  <a:lnTo>
                    <a:pt x="612071" y="502022"/>
                  </a:lnTo>
                  <a:lnTo>
                    <a:pt x="558824" y="502022"/>
                  </a:lnTo>
                  <a:lnTo>
                    <a:pt x="550771" y="499089"/>
                  </a:lnTo>
                  <a:lnTo>
                    <a:pt x="549509" y="498306"/>
                  </a:lnTo>
                  <a:lnTo>
                    <a:pt x="548331" y="497368"/>
                  </a:lnTo>
                  <a:lnTo>
                    <a:pt x="520255" y="473059"/>
                  </a:lnTo>
                  <a:close/>
                </a:path>
                <a:path w="615950" h="534035">
                  <a:moveTo>
                    <a:pt x="458051" y="419124"/>
                  </a:moveTo>
                  <a:lnTo>
                    <a:pt x="405593" y="419124"/>
                  </a:lnTo>
                  <a:lnTo>
                    <a:pt x="408021" y="419593"/>
                  </a:lnTo>
                  <a:lnTo>
                    <a:pt x="416952" y="428033"/>
                  </a:lnTo>
                  <a:lnTo>
                    <a:pt x="432734" y="485565"/>
                  </a:lnTo>
                  <a:lnTo>
                    <a:pt x="431328" y="492454"/>
                  </a:lnTo>
                  <a:lnTo>
                    <a:pt x="427702" y="497368"/>
                  </a:lnTo>
                  <a:lnTo>
                    <a:pt x="427373" y="497747"/>
                  </a:lnTo>
                  <a:lnTo>
                    <a:pt x="421422" y="501042"/>
                  </a:lnTo>
                  <a:lnTo>
                    <a:pt x="413526" y="502214"/>
                  </a:lnTo>
                  <a:lnTo>
                    <a:pt x="465573" y="502214"/>
                  </a:lnTo>
                  <a:lnTo>
                    <a:pt x="465935" y="501605"/>
                  </a:lnTo>
                  <a:lnTo>
                    <a:pt x="468806" y="487520"/>
                  </a:lnTo>
                  <a:lnTo>
                    <a:pt x="468806" y="473059"/>
                  </a:lnTo>
                  <a:lnTo>
                    <a:pt x="520255" y="473059"/>
                  </a:lnTo>
                  <a:lnTo>
                    <a:pt x="458051" y="419124"/>
                  </a:lnTo>
                  <a:close/>
                </a:path>
                <a:path w="615950" h="534035">
                  <a:moveTo>
                    <a:pt x="516058" y="381061"/>
                  </a:moveTo>
                  <a:lnTo>
                    <a:pt x="464743" y="381061"/>
                  </a:lnTo>
                  <a:lnTo>
                    <a:pt x="466043" y="381999"/>
                  </a:lnTo>
                  <a:lnTo>
                    <a:pt x="467183" y="382780"/>
                  </a:lnTo>
                  <a:lnTo>
                    <a:pt x="571962" y="473528"/>
                  </a:lnTo>
                  <a:lnTo>
                    <a:pt x="577636" y="478530"/>
                  </a:lnTo>
                  <a:lnTo>
                    <a:pt x="581158" y="484002"/>
                  </a:lnTo>
                  <a:lnTo>
                    <a:pt x="578453" y="491272"/>
                  </a:lnTo>
                  <a:lnTo>
                    <a:pt x="573950" y="497747"/>
                  </a:lnTo>
                  <a:lnTo>
                    <a:pt x="566979" y="501453"/>
                  </a:lnTo>
                  <a:lnTo>
                    <a:pt x="558824" y="502022"/>
                  </a:lnTo>
                  <a:lnTo>
                    <a:pt x="612071" y="502022"/>
                  </a:lnTo>
                  <a:lnTo>
                    <a:pt x="614153" y="497368"/>
                  </a:lnTo>
                  <a:lnTo>
                    <a:pt x="615511" y="492835"/>
                  </a:lnTo>
                  <a:lnTo>
                    <a:pt x="615511" y="480328"/>
                  </a:lnTo>
                  <a:lnTo>
                    <a:pt x="611940" y="469992"/>
                  </a:lnTo>
                  <a:lnTo>
                    <a:pt x="606096" y="460894"/>
                  </a:lnTo>
                  <a:lnTo>
                    <a:pt x="598581" y="452661"/>
                  </a:lnTo>
                  <a:lnTo>
                    <a:pt x="590079" y="444997"/>
                  </a:lnTo>
                  <a:lnTo>
                    <a:pt x="516058" y="381061"/>
                  </a:lnTo>
                  <a:close/>
                </a:path>
                <a:path w="615950" h="534035">
                  <a:moveTo>
                    <a:pt x="353834" y="187514"/>
                  </a:moveTo>
                  <a:lnTo>
                    <a:pt x="92966" y="187514"/>
                  </a:lnTo>
                  <a:lnTo>
                    <a:pt x="72137" y="205884"/>
                  </a:lnTo>
                  <a:lnTo>
                    <a:pt x="72137" y="283969"/>
                  </a:lnTo>
                  <a:lnTo>
                    <a:pt x="215964" y="302110"/>
                  </a:lnTo>
                  <a:lnTo>
                    <a:pt x="219217" y="333453"/>
                  </a:lnTo>
                  <a:lnTo>
                    <a:pt x="91344" y="333453"/>
                  </a:lnTo>
                  <a:lnTo>
                    <a:pt x="81737" y="335403"/>
                  </a:lnTo>
                  <a:lnTo>
                    <a:pt x="75022" y="340496"/>
                  </a:lnTo>
                  <a:lnTo>
                    <a:pt x="72094" y="347598"/>
                  </a:lnTo>
                  <a:lnTo>
                    <a:pt x="73850" y="355574"/>
                  </a:lnTo>
                  <a:lnTo>
                    <a:pt x="77547" y="362222"/>
                  </a:lnTo>
                  <a:lnTo>
                    <a:pt x="84039" y="364722"/>
                  </a:lnTo>
                  <a:lnTo>
                    <a:pt x="232041" y="364722"/>
                  </a:lnTo>
                  <a:lnTo>
                    <a:pt x="234174" y="365577"/>
                  </a:lnTo>
                  <a:lnTo>
                    <a:pt x="236615" y="369099"/>
                  </a:lnTo>
                  <a:lnTo>
                    <a:pt x="267743" y="400501"/>
                  </a:lnTo>
                  <a:lnTo>
                    <a:pt x="308451" y="420447"/>
                  </a:lnTo>
                  <a:lnTo>
                    <a:pt x="308949" y="420447"/>
                  </a:lnTo>
                  <a:lnTo>
                    <a:pt x="354122" y="427419"/>
                  </a:lnTo>
                  <a:lnTo>
                    <a:pt x="401265" y="420447"/>
                  </a:lnTo>
                  <a:lnTo>
                    <a:pt x="405593" y="419124"/>
                  </a:lnTo>
                  <a:lnTo>
                    <a:pt x="458051" y="419124"/>
                  </a:lnTo>
                  <a:lnTo>
                    <a:pt x="441124" y="404432"/>
                  </a:lnTo>
                  <a:lnTo>
                    <a:pt x="440487" y="403807"/>
                  </a:lnTo>
                  <a:lnTo>
                    <a:pt x="441207" y="403807"/>
                  </a:lnTo>
                  <a:lnTo>
                    <a:pt x="450020" y="396138"/>
                  </a:lnTo>
                  <a:lnTo>
                    <a:pt x="354099" y="396138"/>
                  </a:lnTo>
                  <a:lnTo>
                    <a:pt x="314616" y="388983"/>
                  </a:lnTo>
                  <a:lnTo>
                    <a:pt x="260632" y="341784"/>
                  </a:lnTo>
                  <a:lnTo>
                    <a:pt x="252745" y="307497"/>
                  </a:lnTo>
                  <a:lnTo>
                    <a:pt x="260935" y="273020"/>
                  </a:lnTo>
                  <a:lnTo>
                    <a:pt x="262704" y="270768"/>
                  </a:lnTo>
                  <a:lnTo>
                    <a:pt x="108656" y="270767"/>
                  </a:lnTo>
                  <a:lnTo>
                    <a:pt x="108656" y="219096"/>
                  </a:lnTo>
                  <a:lnTo>
                    <a:pt x="468951" y="219096"/>
                  </a:lnTo>
                  <a:lnTo>
                    <a:pt x="468930" y="208155"/>
                  </a:lnTo>
                  <a:lnTo>
                    <a:pt x="432734" y="208155"/>
                  </a:lnTo>
                  <a:lnTo>
                    <a:pt x="430751" y="207290"/>
                  </a:lnTo>
                  <a:lnTo>
                    <a:pt x="429212" y="206665"/>
                  </a:lnTo>
                  <a:lnTo>
                    <a:pt x="427866" y="205884"/>
                  </a:lnTo>
                  <a:lnTo>
                    <a:pt x="410516" y="197835"/>
                  </a:lnTo>
                  <a:lnTo>
                    <a:pt x="392405" y="192096"/>
                  </a:lnTo>
                  <a:lnTo>
                    <a:pt x="373517" y="188658"/>
                  </a:lnTo>
                  <a:lnTo>
                    <a:pt x="353834" y="187514"/>
                  </a:lnTo>
                  <a:close/>
                </a:path>
                <a:path w="615950" h="534035">
                  <a:moveTo>
                    <a:pt x="441207" y="403807"/>
                  </a:moveTo>
                  <a:lnTo>
                    <a:pt x="440487" y="403807"/>
                  </a:lnTo>
                  <a:lnTo>
                    <a:pt x="440870" y="404139"/>
                  </a:lnTo>
                  <a:lnTo>
                    <a:pt x="441207" y="403807"/>
                  </a:lnTo>
                  <a:close/>
                </a:path>
                <a:path w="615950" h="534035">
                  <a:moveTo>
                    <a:pt x="468951" y="219096"/>
                  </a:moveTo>
                  <a:lnTo>
                    <a:pt x="356002" y="219096"/>
                  </a:lnTo>
                  <a:lnTo>
                    <a:pt x="395209" y="226186"/>
                  </a:lnTo>
                  <a:lnTo>
                    <a:pt x="427511" y="245326"/>
                  </a:lnTo>
                  <a:lnTo>
                    <a:pt x="449212" y="273569"/>
                  </a:lnTo>
                  <a:lnTo>
                    <a:pt x="456949" y="307497"/>
                  </a:lnTo>
                  <a:lnTo>
                    <a:pt x="457075" y="308050"/>
                  </a:lnTo>
                  <a:lnTo>
                    <a:pt x="448863" y="342601"/>
                  </a:lnTo>
                  <a:lnTo>
                    <a:pt x="426795" y="370650"/>
                  </a:lnTo>
                  <a:lnTo>
                    <a:pt x="394122" y="389421"/>
                  </a:lnTo>
                  <a:lnTo>
                    <a:pt x="354099" y="396138"/>
                  </a:lnTo>
                  <a:lnTo>
                    <a:pt x="450020" y="396138"/>
                  </a:lnTo>
                  <a:lnTo>
                    <a:pt x="465825" y="382384"/>
                  </a:lnTo>
                  <a:lnTo>
                    <a:pt x="465465" y="381999"/>
                  </a:lnTo>
                  <a:lnTo>
                    <a:pt x="464743" y="381061"/>
                  </a:lnTo>
                  <a:lnTo>
                    <a:pt x="516058" y="381061"/>
                  </a:lnTo>
                  <a:lnTo>
                    <a:pt x="484036" y="353386"/>
                  </a:lnTo>
                  <a:lnTo>
                    <a:pt x="483771" y="351354"/>
                  </a:lnTo>
                  <a:lnTo>
                    <a:pt x="485033" y="347916"/>
                  </a:lnTo>
                  <a:lnTo>
                    <a:pt x="492231" y="320861"/>
                  </a:lnTo>
                  <a:lnTo>
                    <a:pt x="492341" y="307497"/>
                  </a:lnTo>
                  <a:lnTo>
                    <a:pt x="492448" y="294449"/>
                  </a:lnTo>
                  <a:lnTo>
                    <a:pt x="485667" y="268682"/>
                  </a:lnTo>
                  <a:lnTo>
                    <a:pt x="471871" y="243562"/>
                  </a:lnTo>
                  <a:lnTo>
                    <a:pt x="470152" y="241061"/>
                  </a:lnTo>
                  <a:lnTo>
                    <a:pt x="468986" y="237852"/>
                  </a:lnTo>
                  <a:lnTo>
                    <a:pt x="468951" y="219096"/>
                  </a:lnTo>
                  <a:close/>
                </a:path>
                <a:path w="615950" h="534035">
                  <a:moveTo>
                    <a:pt x="355055" y="219096"/>
                  </a:moveTo>
                  <a:lnTo>
                    <a:pt x="261857" y="219096"/>
                  </a:lnTo>
                  <a:lnTo>
                    <a:pt x="230047" y="256439"/>
                  </a:lnTo>
                  <a:lnTo>
                    <a:pt x="223356" y="270767"/>
                  </a:lnTo>
                  <a:lnTo>
                    <a:pt x="262704" y="270768"/>
                  </a:lnTo>
                  <a:lnTo>
                    <a:pt x="283080" y="244820"/>
                  </a:lnTo>
                  <a:lnTo>
                    <a:pt x="315756" y="225837"/>
                  </a:lnTo>
                  <a:lnTo>
                    <a:pt x="355055" y="219096"/>
                  </a:lnTo>
                  <a:close/>
                </a:path>
                <a:path w="615950" h="534035">
                  <a:moveTo>
                    <a:pt x="465177" y="31186"/>
                  </a:moveTo>
                  <a:lnTo>
                    <a:pt x="411362" y="31186"/>
                  </a:lnTo>
                  <a:lnTo>
                    <a:pt x="420827" y="32308"/>
                  </a:lnTo>
                  <a:lnTo>
                    <a:pt x="427493" y="35709"/>
                  </a:lnTo>
                  <a:lnTo>
                    <a:pt x="431437" y="41442"/>
                  </a:lnTo>
                  <a:lnTo>
                    <a:pt x="432734" y="49556"/>
                  </a:lnTo>
                  <a:lnTo>
                    <a:pt x="432734" y="208155"/>
                  </a:lnTo>
                  <a:lnTo>
                    <a:pt x="468930" y="208155"/>
                  </a:lnTo>
                  <a:lnTo>
                    <a:pt x="468806" y="51588"/>
                  </a:lnTo>
                  <a:lnTo>
                    <a:pt x="466132" y="33220"/>
                  </a:lnTo>
                  <a:lnTo>
                    <a:pt x="466060" y="32728"/>
                  </a:lnTo>
                  <a:lnTo>
                    <a:pt x="465177" y="31186"/>
                  </a:lnTo>
                  <a:close/>
                </a:path>
                <a:path w="615950" h="534035">
                  <a:moveTo>
                    <a:pt x="156272" y="55256"/>
                  </a:moveTo>
                  <a:lnTo>
                    <a:pt x="119927" y="55255"/>
                  </a:lnTo>
                  <a:lnTo>
                    <a:pt x="119927" y="103801"/>
                  </a:lnTo>
                  <a:lnTo>
                    <a:pt x="156272" y="103801"/>
                  </a:lnTo>
                  <a:lnTo>
                    <a:pt x="156272" y="55256"/>
                  </a:lnTo>
                  <a:close/>
                </a:path>
              </a:pathLst>
            </a:custGeom>
            <a:solidFill>
              <a:srgbClr val="0753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87831" y="909408"/>
              <a:ext cx="325120" cy="365125"/>
            </a:xfrm>
            <a:custGeom>
              <a:avLst/>
              <a:gdLst/>
              <a:ahLst/>
              <a:cxnLst/>
              <a:rect l="l" t="t" r="r" b="b"/>
              <a:pathLst>
                <a:path w="325119" h="365125">
                  <a:moveTo>
                    <a:pt x="180162" y="346964"/>
                  </a:moveTo>
                  <a:lnTo>
                    <a:pt x="125488" y="333489"/>
                  </a:lnTo>
                  <a:lnTo>
                    <a:pt x="90385" y="333476"/>
                  </a:lnTo>
                  <a:lnTo>
                    <a:pt x="55257" y="333489"/>
                  </a:lnTo>
                  <a:lnTo>
                    <a:pt x="11874" y="334695"/>
                  </a:lnTo>
                  <a:lnTo>
                    <a:pt x="0" y="349250"/>
                  </a:lnTo>
                  <a:lnTo>
                    <a:pt x="1524" y="355600"/>
                  </a:lnTo>
                  <a:lnTo>
                    <a:pt x="55333" y="364782"/>
                  </a:lnTo>
                  <a:lnTo>
                    <a:pt x="72732" y="364769"/>
                  </a:lnTo>
                  <a:lnTo>
                    <a:pt x="90170" y="364731"/>
                  </a:lnTo>
                  <a:lnTo>
                    <a:pt x="143281" y="364769"/>
                  </a:lnTo>
                  <a:lnTo>
                    <a:pt x="169697" y="364731"/>
                  </a:lnTo>
                  <a:lnTo>
                    <a:pt x="176187" y="361061"/>
                  </a:lnTo>
                  <a:lnTo>
                    <a:pt x="178981" y="354799"/>
                  </a:lnTo>
                  <a:lnTo>
                    <a:pt x="180162" y="346964"/>
                  </a:lnTo>
                  <a:close/>
                </a:path>
                <a:path w="325119" h="365125">
                  <a:moveTo>
                    <a:pt x="324446" y="75996"/>
                  </a:moveTo>
                  <a:lnTo>
                    <a:pt x="321233" y="69164"/>
                  </a:lnTo>
                  <a:lnTo>
                    <a:pt x="314464" y="64350"/>
                  </a:lnTo>
                  <a:lnTo>
                    <a:pt x="304952" y="62534"/>
                  </a:lnTo>
                  <a:lnTo>
                    <a:pt x="140398" y="62534"/>
                  </a:lnTo>
                  <a:lnTo>
                    <a:pt x="132130" y="63703"/>
                  </a:lnTo>
                  <a:lnTo>
                    <a:pt x="125730" y="66941"/>
                  </a:lnTo>
                  <a:lnTo>
                    <a:pt x="121615" y="71932"/>
                  </a:lnTo>
                  <a:lnTo>
                    <a:pt x="120192" y="78320"/>
                  </a:lnTo>
                  <a:lnTo>
                    <a:pt x="121716" y="84632"/>
                  </a:lnTo>
                  <a:lnTo>
                    <a:pt x="125907" y="89522"/>
                  </a:lnTo>
                  <a:lnTo>
                    <a:pt x="132384" y="92684"/>
                  </a:lnTo>
                  <a:lnTo>
                    <a:pt x="140754" y="93814"/>
                  </a:lnTo>
                  <a:lnTo>
                    <a:pt x="222364" y="93814"/>
                  </a:lnTo>
                  <a:lnTo>
                    <a:pt x="305231" y="93814"/>
                  </a:lnTo>
                  <a:lnTo>
                    <a:pt x="313982" y="93726"/>
                  </a:lnTo>
                  <a:lnTo>
                    <a:pt x="320370" y="90131"/>
                  </a:lnTo>
                  <a:lnTo>
                    <a:pt x="323253" y="83883"/>
                  </a:lnTo>
                  <a:lnTo>
                    <a:pt x="324446" y="75996"/>
                  </a:lnTo>
                  <a:close/>
                </a:path>
                <a:path w="325119" h="365125">
                  <a:moveTo>
                    <a:pt x="324523" y="15481"/>
                  </a:moveTo>
                  <a:lnTo>
                    <a:pt x="323011" y="9169"/>
                  </a:lnTo>
                  <a:lnTo>
                    <a:pt x="318858" y="4279"/>
                  </a:lnTo>
                  <a:lnTo>
                    <a:pt x="312420" y="1117"/>
                  </a:lnTo>
                  <a:lnTo>
                    <a:pt x="304050" y="0"/>
                  </a:lnTo>
                  <a:lnTo>
                    <a:pt x="222986" y="0"/>
                  </a:lnTo>
                  <a:lnTo>
                    <a:pt x="140754" y="0"/>
                  </a:lnTo>
                  <a:lnTo>
                    <a:pt x="132384" y="1117"/>
                  </a:lnTo>
                  <a:lnTo>
                    <a:pt x="125907" y="4279"/>
                  </a:lnTo>
                  <a:lnTo>
                    <a:pt x="121716" y="9169"/>
                  </a:lnTo>
                  <a:lnTo>
                    <a:pt x="120192" y="15481"/>
                  </a:lnTo>
                  <a:lnTo>
                    <a:pt x="121615" y="21869"/>
                  </a:lnTo>
                  <a:lnTo>
                    <a:pt x="125730" y="26860"/>
                  </a:lnTo>
                  <a:lnTo>
                    <a:pt x="132130" y="30111"/>
                  </a:lnTo>
                  <a:lnTo>
                    <a:pt x="140398" y="31267"/>
                  </a:lnTo>
                  <a:lnTo>
                    <a:pt x="304330" y="31267"/>
                  </a:lnTo>
                  <a:lnTo>
                    <a:pt x="312585" y="30111"/>
                  </a:lnTo>
                  <a:lnTo>
                    <a:pt x="318985" y="26860"/>
                  </a:lnTo>
                  <a:lnTo>
                    <a:pt x="323100" y="21869"/>
                  </a:lnTo>
                  <a:lnTo>
                    <a:pt x="324523" y="15481"/>
                  </a:lnTo>
                  <a:close/>
                </a:path>
              </a:pathLst>
            </a:custGeom>
            <a:solidFill>
              <a:srgbClr val="0090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38275" y="2528671"/>
            <a:ext cx="9963785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896610" indent="286385">
              <a:lnSpc>
                <a:spcPct val="150000"/>
              </a:lnSpc>
              <a:spcBef>
                <a:spcPts val="100"/>
              </a:spcBef>
              <a:buFont typeface="Wingdings"/>
              <a:buChar char=""/>
              <a:tabLst>
                <a:tab pos="299085" algn="l"/>
              </a:tabLst>
            </a:pP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Ley</a:t>
            </a:r>
            <a:r>
              <a:rPr sz="1400" b="1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Orgánica</a:t>
            </a:r>
            <a:r>
              <a:rPr sz="1400" b="1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de</a:t>
            </a:r>
            <a:r>
              <a:rPr sz="1400" b="1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Participación</a:t>
            </a:r>
            <a:r>
              <a:rPr sz="1400" b="1" spc="-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Arial"/>
                <a:cs typeface="Arial"/>
              </a:rPr>
              <a:t>Ciudadana </a:t>
            </a:r>
            <a:r>
              <a:rPr sz="1400" b="1" dirty="0">
                <a:latin typeface="Arial"/>
                <a:cs typeface="Arial"/>
              </a:rPr>
              <a:t>Capítulo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Segundo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–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la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Rendición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Cuentas </a:t>
            </a:r>
            <a:r>
              <a:rPr sz="1400" b="1" dirty="0">
                <a:latin typeface="Arial"/>
                <a:cs typeface="Arial"/>
              </a:rPr>
              <a:t>Artículo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90.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Sujetos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Obligados: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latin typeface="Arial"/>
                <a:cs typeface="Arial"/>
              </a:rPr>
              <a:t>Están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obligados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rendir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cuentas: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99085" algn="l"/>
              </a:tabLst>
            </a:pPr>
            <a:r>
              <a:rPr sz="1400" dirty="0">
                <a:latin typeface="Arial"/>
                <a:cs typeface="Arial"/>
              </a:rPr>
              <a:t>Las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autoridades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del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Estado,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sean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electas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libre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remoción.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99085" algn="l"/>
              </a:tabLst>
            </a:pPr>
            <a:r>
              <a:rPr sz="1400" dirty="0">
                <a:latin typeface="Arial"/>
                <a:cs typeface="Arial"/>
              </a:rPr>
              <a:t>Los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representantes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legales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empresas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públicas.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99085" algn="l"/>
              </a:tabLst>
            </a:pPr>
            <a:r>
              <a:rPr sz="1400" dirty="0">
                <a:latin typeface="Arial"/>
                <a:cs typeface="Arial"/>
              </a:rPr>
              <a:t>Las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personas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jurídicas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del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sector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privado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que:</a:t>
            </a:r>
            <a:endParaRPr sz="1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840"/>
              </a:spcBef>
              <a:buFont typeface="Courier New"/>
              <a:buChar char="o"/>
              <a:tabLst>
                <a:tab pos="756285" algn="l"/>
              </a:tabLst>
            </a:pPr>
            <a:r>
              <a:rPr sz="1400" dirty="0">
                <a:latin typeface="Arial"/>
                <a:cs typeface="Arial"/>
              </a:rPr>
              <a:t>Manejen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fondos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públicos,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845"/>
              </a:spcBef>
              <a:buFont typeface="Courier New"/>
              <a:buChar char="o"/>
              <a:tabLst>
                <a:tab pos="756285" algn="l"/>
              </a:tabLst>
            </a:pPr>
            <a:r>
              <a:rPr sz="1400" dirty="0">
                <a:latin typeface="Arial"/>
                <a:cs typeface="Arial"/>
              </a:rPr>
              <a:t>Desarrollen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actividades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interés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público.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latin typeface="Arial"/>
                <a:cs typeface="Arial"/>
              </a:rPr>
              <a:t>Los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medios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comunicación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social,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través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representantes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legales.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</a:pPr>
            <a:r>
              <a:rPr sz="1400" dirty="0">
                <a:latin typeface="Arial"/>
                <a:cs typeface="Arial"/>
              </a:rPr>
              <a:t>Esta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obligación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establece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sin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perjuicio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responsabilidades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individuales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servidoras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servidores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públicos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por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sus </a:t>
            </a:r>
            <a:r>
              <a:rPr sz="1400" dirty="0">
                <a:latin typeface="Arial"/>
                <a:cs typeface="Arial"/>
              </a:rPr>
              <a:t>actos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omisiones.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0730" y="1010234"/>
            <a:ext cx="1586865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spc="-220" dirty="0">
                <a:latin typeface="Times New Roman"/>
                <a:cs typeface="Times New Roman"/>
              </a:rPr>
              <a:t>Activo</a:t>
            </a:r>
            <a:r>
              <a:rPr sz="2250" spc="-90" dirty="0">
                <a:latin typeface="Times New Roman"/>
                <a:cs typeface="Times New Roman"/>
              </a:rPr>
              <a:t> </a:t>
            </a:r>
            <a:r>
              <a:rPr sz="2250" spc="-170" dirty="0">
                <a:latin typeface="Times New Roman"/>
                <a:cs typeface="Times New Roman"/>
              </a:rPr>
              <a:t>Corriente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34773" y="1010234"/>
            <a:ext cx="108585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spc="-50" dirty="0">
                <a:latin typeface="Times New Roman"/>
                <a:cs typeface="Times New Roman"/>
              </a:rPr>
              <a:t>-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906664" y="1010234"/>
            <a:ext cx="1586230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b="0" spc="-204" dirty="0">
                <a:solidFill>
                  <a:srgbClr val="000000"/>
                </a:solidFill>
                <a:latin typeface="Times New Roman"/>
                <a:cs typeface="Times New Roman"/>
              </a:rPr>
              <a:t>Pasivo</a:t>
            </a:r>
            <a:r>
              <a:rPr sz="2250" b="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50" b="0" spc="-170" dirty="0">
                <a:solidFill>
                  <a:srgbClr val="000000"/>
                </a:solidFill>
                <a:latin typeface="Times New Roman"/>
                <a:cs typeface="Times New Roman"/>
              </a:rPr>
              <a:t>Corriente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6562" y="2497936"/>
            <a:ext cx="2466340" cy="1165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83919">
              <a:lnSpc>
                <a:spcPct val="110800"/>
              </a:lnSpc>
              <a:spcBef>
                <a:spcPts val="95"/>
              </a:spcBef>
            </a:pPr>
            <a:r>
              <a:rPr sz="2250" spc="-220" dirty="0">
                <a:latin typeface="Times New Roman"/>
                <a:cs typeface="Times New Roman"/>
              </a:rPr>
              <a:t>Activo</a:t>
            </a:r>
            <a:r>
              <a:rPr sz="2250" spc="-90" dirty="0">
                <a:latin typeface="Times New Roman"/>
                <a:cs typeface="Times New Roman"/>
              </a:rPr>
              <a:t> </a:t>
            </a:r>
            <a:r>
              <a:rPr sz="2250" spc="-175" dirty="0">
                <a:latin typeface="Times New Roman"/>
                <a:cs typeface="Times New Roman"/>
              </a:rPr>
              <a:t>Corriente </a:t>
            </a:r>
            <a:r>
              <a:rPr sz="2250" spc="-204" dirty="0">
                <a:latin typeface="Times New Roman"/>
                <a:cs typeface="Times New Roman"/>
              </a:rPr>
              <a:t>Pasivo</a:t>
            </a:r>
            <a:r>
              <a:rPr sz="2250" spc="-60" dirty="0">
                <a:latin typeface="Times New Roman"/>
                <a:cs typeface="Times New Roman"/>
              </a:rPr>
              <a:t> </a:t>
            </a:r>
            <a:r>
              <a:rPr sz="2250" spc="-175" dirty="0">
                <a:latin typeface="Times New Roman"/>
                <a:cs typeface="Times New Roman"/>
              </a:rPr>
              <a:t>Corriente</a:t>
            </a: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2250" spc="-175" dirty="0">
                <a:latin typeface="Times New Roman"/>
                <a:cs typeface="Times New Roman"/>
              </a:rPr>
              <a:t>Capital</a:t>
            </a:r>
            <a:r>
              <a:rPr sz="2250" spc="-229" dirty="0">
                <a:latin typeface="Times New Roman"/>
                <a:cs typeface="Times New Roman"/>
              </a:rPr>
              <a:t> </a:t>
            </a:r>
            <a:r>
              <a:rPr sz="2250" spc="-170" dirty="0">
                <a:latin typeface="Times New Roman"/>
                <a:cs typeface="Times New Roman"/>
              </a:rPr>
              <a:t>Neto</a:t>
            </a:r>
            <a:r>
              <a:rPr sz="2250" spc="-45" dirty="0">
                <a:latin typeface="Times New Roman"/>
                <a:cs typeface="Times New Roman"/>
              </a:rPr>
              <a:t> </a:t>
            </a:r>
            <a:r>
              <a:rPr sz="2250" spc="-155" dirty="0">
                <a:latin typeface="Times New Roman"/>
                <a:cs typeface="Times New Roman"/>
              </a:rPr>
              <a:t>de</a:t>
            </a:r>
            <a:r>
              <a:rPr sz="2250" spc="-55" dirty="0">
                <a:latin typeface="Times New Roman"/>
                <a:cs typeface="Times New Roman"/>
              </a:rPr>
              <a:t> </a:t>
            </a:r>
            <a:r>
              <a:rPr sz="2250" spc="-150" dirty="0">
                <a:latin typeface="Times New Roman"/>
                <a:cs typeface="Times New Roman"/>
              </a:rPr>
              <a:t>Trabajo=</a:t>
            </a:r>
            <a:endParaRPr sz="225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220451" y="2144722"/>
          <a:ext cx="7341234" cy="1519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4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5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3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250" b="1" spc="-20" dirty="0">
                          <a:latin typeface="Times New Roman"/>
                          <a:cs typeface="Times New Roman"/>
                        </a:rPr>
                        <a:t>2023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250" b="1" spc="-20" dirty="0">
                          <a:latin typeface="Times New Roman"/>
                          <a:cs typeface="Times New Roman"/>
                        </a:rPr>
                        <a:t>2024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730"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2250" spc="-65" dirty="0">
                          <a:latin typeface="Times New Roman"/>
                          <a:cs typeface="Times New Roman"/>
                        </a:rPr>
                        <a:t>1,005,052.46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2250" spc="-50" dirty="0">
                          <a:latin typeface="Times New Roman"/>
                          <a:cs typeface="Times New Roman"/>
                        </a:rPr>
                        <a:t>685,323.65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730"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2250" spc="-40" dirty="0">
                          <a:latin typeface="Times New Roman"/>
                          <a:cs typeface="Times New Roman"/>
                        </a:rPr>
                        <a:t>90,925.38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2250" spc="-50" dirty="0">
                          <a:latin typeface="Times New Roman"/>
                          <a:cs typeface="Times New Roman"/>
                        </a:rPr>
                        <a:t>127,080.19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730"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250" spc="-50" dirty="0">
                          <a:latin typeface="Times New Roman"/>
                          <a:cs typeface="Times New Roman"/>
                        </a:rPr>
                        <a:t>914,127.08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250" spc="-50" dirty="0">
                          <a:latin typeface="Times New Roman"/>
                          <a:cs typeface="Times New Roman"/>
                        </a:rPr>
                        <a:t>558,243.46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436562" y="4937492"/>
            <a:ext cx="926465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b="1" spc="-145" dirty="0">
                <a:latin typeface="Times New Roman"/>
                <a:cs typeface="Times New Roman"/>
              </a:rPr>
              <a:t>Análisis: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8392" y="1040948"/>
            <a:ext cx="3817620" cy="742315"/>
          </a:xfrm>
          <a:prstGeom prst="rect">
            <a:avLst/>
          </a:prstGeom>
          <a:solidFill>
            <a:srgbClr val="D0CECE"/>
          </a:solidFill>
        </p:spPr>
        <p:txBody>
          <a:bodyPr vert="horz" wrap="square" lIns="0" tIns="167005" rIns="0" bIns="0" rtlCol="0">
            <a:spAutoFit/>
          </a:bodyPr>
          <a:lstStyle/>
          <a:p>
            <a:pPr marR="7620" algn="ctr">
              <a:lnSpc>
                <a:spcPct val="100000"/>
              </a:lnSpc>
              <a:spcBef>
                <a:spcPts val="1315"/>
              </a:spcBef>
            </a:pPr>
            <a:r>
              <a:rPr sz="2250" b="1" spc="-190" dirty="0">
                <a:latin typeface="Times New Roman"/>
                <a:cs typeface="Times New Roman"/>
              </a:rPr>
              <a:t>Capital</a:t>
            </a:r>
            <a:r>
              <a:rPr sz="2250" b="1" spc="-125" dirty="0">
                <a:latin typeface="Times New Roman"/>
                <a:cs typeface="Times New Roman"/>
              </a:rPr>
              <a:t> </a:t>
            </a:r>
            <a:r>
              <a:rPr sz="2250" b="1" spc="-140" dirty="0">
                <a:latin typeface="Times New Roman"/>
                <a:cs typeface="Times New Roman"/>
              </a:rPr>
              <a:t>Neto</a:t>
            </a:r>
            <a:r>
              <a:rPr sz="2250" b="1" spc="-65" dirty="0">
                <a:latin typeface="Times New Roman"/>
                <a:cs typeface="Times New Roman"/>
              </a:rPr>
              <a:t> </a:t>
            </a:r>
            <a:r>
              <a:rPr sz="2250" b="1" spc="-215" dirty="0">
                <a:latin typeface="Times New Roman"/>
                <a:cs typeface="Times New Roman"/>
              </a:rPr>
              <a:t>de</a:t>
            </a:r>
            <a:r>
              <a:rPr sz="2250" b="1" spc="50" dirty="0">
                <a:latin typeface="Times New Roman"/>
                <a:cs typeface="Times New Roman"/>
              </a:rPr>
              <a:t> </a:t>
            </a:r>
            <a:r>
              <a:rPr sz="2250" b="1" spc="-90" dirty="0">
                <a:latin typeface="Times New Roman"/>
                <a:cs typeface="Times New Roman"/>
              </a:rPr>
              <a:t>Trabajo=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62509" y="4362349"/>
            <a:ext cx="6974205" cy="1545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9845" algn="ctr">
              <a:lnSpc>
                <a:spcPct val="110800"/>
              </a:lnSpc>
              <a:spcBef>
                <a:spcPts val="95"/>
              </a:spcBef>
            </a:pPr>
            <a:r>
              <a:rPr sz="2250" spc="-204" dirty="0">
                <a:latin typeface="Times New Roman"/>
                <a:cs typeface="Times New Roman"/>
              </a:rPr>
              <a:t>Comprende</a:t>
            </a:r>
            <a:r>
              <a:rPr sz="2250" spc="-85" dirty="0">
                <a:latin typeface="Times New Roman"/>
                <a:cs typeface="Times New Roman"/>
              </a:rPr>
              <a:t> </a:t>
            </a:r>
            <a:r>
              <a:rPr sz="2250" spc="-130" dirty="0">
                <a:latin typeface="Times New Roman"/>
                <a:cs typeface="Times New Roman"/>
              </a:rPr>
              <a:t>el</a:t>
            </a:r>
            <a:r>
              <a:rPr sz="2250" spc="-240" dirty="0">
                <a:latin typeface="Times New Roman"/>
                <a:cs typeface="Times New Roman"/>
              </a:rPr>
              <a:t> </a:t>
            </a:r>
            <a:r>
              <a:rPr sz="2250" spc="-185" dirty="0">
                <a:latin typeface="Times New Roman"/>
                <a:cs typeface="Times New Roman"/>
              </a:rPr>
              <a:t>excedente</a:t>
            </a:r>
            <a:r>
              <a:rPr sz="2250" spc="-65" dirty="0">
                <a:latin typeface="Times New Roman"/>
                <a:cs typeface="Times New Roman"/>
              </a:rPr>
              <a:t> </a:t>
            </a:r>
            <a:r>
              <a:rPr sz="2250" spc="-160" dirty="0">
                <a:latin typeface="Times New Roman"/>
                <a:cs typeface="Times New Roman"/>
              </a:rPr>
              <a:t>de</a:t>
            </a:r>
            <a:r>
              <a:rPr sz="2250" spc="-65" dirty="0">
                <a:latin typeface="Times New Roman"/>
                <a:cs typeface="Times New Roman"/>
              </a:rPr>
              <a:t> </a:t>
            </a:r>
            <a:r>
              <a:rPr sz="2250" spc="-190" dirty="0">
                <a:latin typeface="Times New Roman"/>
                <a:cs typeface="Times New Roman"/>
              </a:rPr>
              <a:t>los</a:t>
            </a:r>
            <a:r>
              <a:rPr sz="2250" spc="-90" dirty="0">
                <a:latin typeface="Times New Roman"/>
                <a:cs typeface="Times New Roman"/>
              </a:rPr>
              <a:t> </a:t>
            </a:r>
            <a:r>
              <a:rPr sz="2250" spc="-190" dirty="0">
                <a:latin typeface="Times New Roman"/>
                <a:cs typeface="Times New Roman"/>
              </a:rPr>
              <a:t>activos</a:t>
            </a:r>
            <a:r>
              <a:rPr sz="2250" spc="-90" dirty="0">
                <a:latin typeface="Times New Roman"/>
                <a:cs typeface="Times New Roman"/>
              </a:rPr>
              <a:t> </a:t>
            </a:r>
            <a:r>
              <a:rPr sz="2250" spc="-180" dirty="0">
                <a:latin typeface="Times New Roman"/>
                <a:cs typeface="Times New Roman"/>
              </a:rPr>
              <a:t>corrientes</a:t>
            </a:r>
            <a:r>
              <a:rPr sz="2250" spc="-85" dirty="0">
                <a:latin typeface="Times New Roman"/>
                <a:cs typeface="Times New Roman"/>
              </a:rPr>
              <a:t> </a:t>
            </a:r>
            <a:r>
              <a:rPr sz="2250" spc="-245" dirty="0">
                <a:latin typeface="Times New Roman"/>
                <a:cs typeface="Times New Roman"/>
              </a:rPr>
              <a:t>una</a:t>
            </a:r>
            <a:r>
              <a:rPr sz="2250" spc="-70" dirty="0">
                <a:latin typeface="Times New Roman"/>
                <a:cs typeface="Times New Roman"/>
              </a:rPr>
              <a:t> </a:t>
            </a:r>
            <a:r>
              <a:rPr sz="2250" spc="-204" dirty="0">
                <a:latin typeface="Times New Roman"/>
                <a:cs typeface="Times New Roman"/>
              </a:rPr>
              <a:t>vez</a:t>
            </a:r>
            <a:r>
              <a:rPr sz="2250" spc="-200" dirty="0">
                <a:latin typeface="Times New Roman"/>
                <a:cs typeface="Times New Roman"/>
              </a:rPr>
              <a:t> </a:t>
            </a:r>
            <a:r>
              <a:rPr sz="2250" spc="-204" dirty="0">
                <a:latin typeface="Times New Roman"/>
                <a:cs typeface="Times New Roman"/>
              </a:rPr>
              <a:t>que</a:t>
            </a:r>
            <a:r>
              <a:rPr sz="2250" spc="-65" dirty="0">
                <a:latin typeface="Times New Roman"/>
                <a:cs typeface="Times New Roman"/>
              </a:rPr>
              <a:t> </a:t>
            </a:r>
            <a:r>
              <a:rPr sz="2250" spc="-220" dirty="0">
                <a:latin typeface="Times New Roman"/>
                <a:cs typeface="Times New Roman"/>
              </a:rPr>
              <a:t>ya</a:t>
            </a:r>
            <a:r>
              <a:rPr sz="2250" spc="-70" dirty="0">
                <a:latin typeface="Times New Roman"/>
                <a:cs typeface="Times New Roman"/>
              </a:rPr>
              <a:t> </a:t>
            </a:r>
            <a:r>
              <a:rPr sz="2250" spc="-155" dirty="0">
                <a:latin typeface="Times New Roman"/>
                <a:cs typeface="Times New Roman"/>
              </a:rPr>
              <a:t>se</a:t>
            </a:r>
            <a:r>
              <a:rPr sz="2250" spc="-65" dirty="0">
                <a:latin typeface="Times New Roman"/>
                <a:cs typeface="Times New Roman"/>
              </a:rPr>
              <a:t> </a:t>
            </a:r>
            <a:r>
              <a:rPr sz="2250" spc="-25" dirty="0">
                <a:latin typeface="Times New Roman"/>
                <a:cs typeface="Times New Roman"/>
              </a:rPr>
              <a:t>han </a:t>
            </a:r>
            <a:r>
              <a:rPr sz="2250" spc="-185" dirty="0">
                <a:latin typeface="Times New Roman"/>
                <a:cs typeface="Times New Roman"/>
              </a:rPr>
              <a:t>cancelado</a:t>
            </a:r>
            <a:r>
              <a:rPr sz="2250" spc="-60" dirty="0">
                <a:latin typeface="Times New Roman"/>
                <a:cs typeface="Times New Roman"/>
              </a:rPr>
              <a:t> </a:t>
            </a:r>
            <a:r>
              <a:rPr sz="2250" spc="-190" dirty="0">
                <a:latin typeface="Times New Roman"/>
                <a:cs typeface="Times New Roman"/>
              </a:rPr>
              <a:t>los</a:t>
            </a:r>
            <a:r>
              <a:rPr sz="2250" spc="-85" dirty="0">
                <a:latin typeface="Times New Roman"/>
                <a:cs typeface="Times New Roman"/>
              </a:rPr>
              <a:t> </a:t>
            </a:r>
            <a:r>
              <a:rPr sz="2250" spc="-190" dirty="0">
                <a:latin typeface="Times New Roman"/>
                <a:cs typeface="Times New Roman"/>
              </a:rPr>
              <a:t>pasivos</a:t>
            </a:r>
            <a:r>
              <a:rPr sz="2250" spc="-85" dirty="0">
                <a:latin typeface="Times New Roman"/>
                <a:cs typeface="Times New Roman"/>
              </a:rPr>
              <a:t> </a:t>
            </a:r>
            <a:r>
              <a:rPr sz="2250" spc="-180" dirty="0">
                <a:latin typeface="Times New Roman"/>
                <a:cs typeface="Times New Roman"/>
              </a:rPr>
              <a:t>corrientes,</a:t>
            </a:r>
            <a:r>
              <a:rPr sz="2250" spc="-50" dirty="0">
                <a:latin typeface="Times New Roman"/>
                <a:cs typeface="Times New Roman"/>
              </a:rPr>
              <a:t> </a:t>
            </a:r>
            <a:r>
              <a:rPr sz="2250" spc="-165" dirty="0">
                <a:latin typeface="Times New Roman"/>
                <a:cs typeface="Times New Roman"/>
              </a:rPr>
              <a:t>y</a:t>
            </a:r>
            <a:r>
              <a:rPr sz="2250" spc="-190" dirty="0">
                <a:latin typeface="Times New Roman"/>
                <a:cs typeface="Times New Roman"/>
              </a:rPr>
              <a:t> quedan</a:t>
            </a:r>
            <a:r>
              <a:rPr sz="2250" spc="-180" dirty="0">
                <a:latin typeface="Times New Roman"/>
                <a:cs typeface="Times New Roman"/>
              </a:rPr>
              <a:t> </a:t>
            </a:r>
            <a:r>
              <a:rPr sz="2250" spc="-165" dirty="0">
                <a:latin typeface="Times New Roman"/>
                <a:cs typeface="Times New Roman"/>
              </a:rPr>
              <a:t>en</a:t>
            </a:r>
            <a:r>
              <a:rPr sz="2250" spc="-180" dirty="0">
                <a:latin typeface="Times New Roman"/>
                <a:cs typeface="Times New Roman"/>
              </a:rPr>
              <a:t> </a:t>
            </a:r>
            <a:r>
              <a:rPr sz="2250" spc="-190" dirty="0">
                <a:latin typeface="Times New Roman"/>
                <a:cs typeface="Times New Roman"/>
              </a:rPr>
              <a:t>calidad</a:t>
            </a:r>
            <a:r>
              <a:rPr sz="2250" spc="-60" dirty="0">
                <a:latin typeface="Times New Roman"/>
                <a:cs typeface="Times New Roman"/>
              </a:rPr>
              <a:t> </a:t>
            </a:r>
            <a:r>
              <a:rPr sz="2250" spc="-155" dirty="0">
                <a:latin typeface="Times New Roman"/>
                <a:cs typeface="Times New Roman"/>
              </a:rPr>
              <a:t>de</a:t>
            </a:r>
            <a:r>
              <a:rPr sz="2250" spc="-70" dirty="0">
                <a:latin typeface="Times New Roman"/>
                <a:cs typeface="Times New Roman"/>
              </a:rPr>
              <a:t> </a:t>
            </a:r>
            <a:r>
              <a:rPr sz="2250" spc="-195" dirty="0">
                <a:latin typeface="Times New Roman"/>
                <a:cs typeface="Times New Roman"/>
              </a:rPr>
              <a:t>fondos</a:t>
            </a:r>
            <a:r>
              <a:rPr sz="2250" spc="-85" dirty="0">
                <a:latin typeface="Times New Roman"/>
                <a:cs typeface="Times New Roman"/>
              </a:rPr>
              <a:t> </a:t>
            </a:r>
            <a:r>
              <a:rPr sz="2250" spc="-20" dirty="0">
                <a:latin typeface="Times New Roman"/>
                <a:cs typeface="Times New Roman"/>
              </a:rPr>
              <a:t>para </a:t>
            </a:r>
            <a:r>
              <a:rPr sz="2250" spc="-170" dirty="0">
                <a:latin typeface="Times New Roman"/>
                <a:cs typeface="Times New Roman"/>
              </a:rPr>
              <a:t>atender</a:t>
            </a:r>
            <a:r>
              <a:rPr sz="2250" spc="-95" dirty="0">
                <a:latin typeface="Times New Roman"/>
                <a:cs typeface="Times New Roman"/>
              </a:rPr>
              <a:t> </a:t>
            </a:r>
            <a:r>
              <a:rPr sz="2250" spc="-190" dirty="0">
                <a:latin typeface="Times New Roman"/>
                <a:cs typeface="Times New Roman"/>
              </a:rPr>
              <a:t>las</a:t>
            </a:r>
            <a:r>
              <a:rPr sz="2250" spc="-85" dirty="0">
                <a:latin typeface="Times New Roman"/>
                <a:cs typeface="Times New Roman"/>
              </a:rPr>
              <a:t> </a:t>
            </a:r>
            <a:r>
              <a:rPr sz="2250" spc="-180" dirty="0">
                <a:latin typeface="Times New Roman"/>
                <a:cs typeface="Times New Roman"/>
              </a:rPr>
              <a:t>necesidades</a:t>
            </a:r>
            <a:r>
              <a:rPr sz="2250" spc="-85" dirty="0">
                <a:latin typeface="Times New Roman"/>
                <a:cs typeface="Times New Roman"/>
              </a:rPr>
              <a:t> </a:t>
            </a:r>
            <a:r>
              <a:rPr sz="2250" spc="-190" dirty="0">
                <a:latin typeface="Times New Roman"/>
                <a:cs typeface="Times New Roman"/>
              </a:rPr>
              <a:t>operacionales</a:t>
            </a:r>
            <a:r>
              <a:rPr sz="2250" spc="-80" dirty="0">
                <a:latin typeface="Times New Roman"/>
                <a:cs typeface="Times New Roman"/>
              </a:rPr>
              <a:t> </a:t>
            </a:r>
            <a:r>
              <a:rPr sz="2250" spc="-160" dirty="0">
                <a:latin typeface="Times New Roman"/>
                <a:cs typeface="Times New Roman"/>
              </a:rPr>
              <a:t>de</a:t>
            </a:r>
            <a:r>
              <a:rPr sz="2250" spc="-65" dirty="0">
                <a:latin typeface="Times New Roman"/>
                <a:cs typeface="Times New Roman"/>
              </a:rPr>
              <a:t> </a:t>
            </a:r>
            <a:r>
              <a:rPr sz="2250" spc="-210" dirty="0">
                <a:latin typeface="Times New Roman"/>
                <a:cs typeface="Times New Roman"/>
              </a:rPr>
              <a:t>la</a:t>
            </a:r>
            <a:r>
              <a:rPr sz="2250" spc="-65" dirty="0">
                <a:latin typeface="Times New Roman"/>
                <a:cs typeface="Times New Roman"/>
              </a:rPr>
              <a:t> </a:t>
            </a:r>
            <a:r>
              <a:rPr sz="2250" spc="-210" dirty="0">
                <a:latin typeface="Times New Roman"/>
                <a:cs typeface="Times New Roman"/>
              </a:rPr>
              <a:t>institucion,</a:t>
            </a:r>
            <a:r>
              <a:rPr sz="2250" spc="-45" dirty="0">
                <a:latin typeface="Times New Roman"/>
                <a:cs typeface="Times New Roman"/>
              </a:rPr>
              <a:t> </a:t>
            </a:r>
            <a:r>
              <a:rPr sz="2250" spc="-130" dirty="0">
                <a:latin typeface="Times New Roman"/>
                <a:cs typeface="Times New Roman"/>
              </a:rPr>
              <a:t>al</a:t>
            </a:r>
            <a:r>
              <a:rPr sz="2250" spc="-240" dirty="0">
                <a:latin typeface="Times New Roman"/>
                <a:cs typeface="Times New Roman"/>
              </a:rPr>
              <a:t> </a:t>
            </a:r>
            <a:r>
              <a:rPr sz="2250" spc="-170" dirty="0">
                <a:latin typeface="Times New Roman"/>
                <a:cs typeface="Times New Roman"/>
              </a:rPr>
              <a:t>2024</a:t>
            </a:r>
            <a:r>
              <a:rPr sz="2250" spc="-55" dirty="0">
                <a:latin typeface="Times New Roman"/>
                <a:cs typeface="Times New Roman"/>
              </a:rPr>
              <a:t> </a:t>
            </a:r>
            <a:r>
              <a:rPr sz="2250" spc="-210" dirty="0">
                <a:latin typeface="Times New Roman"/>
                <a:cs typeface="Times New Roman"/>
              </a:rPr>
              <a:t>la</a:t>
            </a:r>
            <a:r>
              <a:rPr sz="2250" spc="-65" dirty="0">
                <a:latin typeface="Times New Roman"/>
                <a:cs typeface="Times New Roman"/>
              </a:rPr>
              <a:t> </a:t>
            </a:r>
            <a:r>
              <a:rPr sz="2250" spc="-140" dirty="0">
                <a:latin typeface="Times New Roman"/>
                <a:cs typeface="Times New Roman"/>
              </a:rPr>
              <a:t>Empresa </a:t>
            </a:r>
            <a:r>
              <a:rPr sz="2250" spc="-165" dirty="0">
                <a:latin typeface="Times New Roman"/>
                <a:cs typeface="Times New Roman"/>
              </a:rPr>
              <a:t>posee</a:t>
            </a:r>
            <a:r>
              <a:rPr sz="2250" spc="-60" dirty="0">
                <a:latin typeface="Times New Roman"/>
                <a:cs typeface="Times New Roman"/>
              </a:rPr>
              <a:t> </a:t>
            </a:r>
            <a:r>
              <a:rPr sz="2250" spc="-229" dirty="0">
                <a:latin typeface="Times New Roman"/>
                <a:cs typeface="Times New Roman"/>
              </a:rPr>
              <a:t>un</a:t>
            </a:r>
            <a:r>
              <a:rPr sz="2250" spc="-185" dirty="0">
                <a:latin typeface="Times New Roman"/>
                <a:cs typeface="Times New Roman"/>
              </a:rPr>
              <a:t> </a:t>
            </a:r>
            <a:r>
              <a:rPr sz="2250" spc="-170" dirty="0">
                <a:latin typeface="Times New Roman"/>
                <a:cs typeface="Times New Roman"/>
              </a:rPr>
              <a:t>capital</a:t>
            </a:r>
            <a:r>
              <a:rPr sz="2250" spc="-235" dirty="0">
                <a:latin typeface="Times New Roman"/>
                <a:cs typeface="Times New Roman"/>
              </a:rPr>
              <a:t> </a:t>
            </a:r>
            <a:r>
              <a:rPr sz="2250" spc="-195" dirty="0">
                <a:latin typeface="Times New Roman"/>
                <a:cs typeface="Times New Roman"/>
              </a:rPr>
              <a:t>neto</a:t>
            </a:r>
            <a:r>
              <a:rPr sz="2250" spc="-55" dirty="0">
                <a:latin typeface="Times New Roman"/>
                <a:cs typeface="Times New Roman"/>
              </a:rPr>
              <a:t> </a:t>
            </a:r>
            <a:r>
              <a:rPr sz="2250" spc="-155" dirty="0">
                <a:latin typeface="Times New Roman"/>
                <a:cs typeface="Times New Roman"/>
              </a:rPr>
              <a:t>de</a:t>
            </a:r>
            <a:r>
              <a:rPr sz="2250" spc="-65" dirty="0">
                <a:latin typeface="Times New Roman"/>
                <a:cs typeface="Times New Roman"/>
              </a:rPr>
              <a:t> </a:t>
            </a:r>
            <a:r>
              <a:rPr sz="2250" spc="-155" dirty="0">
                <a:latin typeface="Times New Roman"/>
                <a:cs typeface="Times New Roman"/>
              </a:rPr>
              <a:t>trabajo</a:t>
            </a:r>
            <a:r>
              <a:rPr sz="2250" spc="-60" dirty="0">
                <a:latin typeface="Times New Roman"/>
                <a:cs typeface="Times New Roman"/>
              </a:rPr>
              <a:t> </a:t>
            </a:r>
            <a:r>
              <a:rPr sz="2250" spc="-155" dirty="0">
                <a:latin typeface="Times New Roman"/>
                <a:cs typeface="Times New Roman"/>
              </a:rPr>
              <a:t>de</a:t>
            </a:r>
            <a:r>
              <a:rPr sz="2250" spc="-65" dirty="0">
                <a:latin typeface="Times New Roman"/>
                <a:cs typeface="Times New Roman"/>
              </a:rPr>
              <a:t> </a:t>
            </a:r>
            <a:r>
              <a:rPr sz="2250" spc="-165" dirty="0">
                <a:latin typeface="Times New Roman"/>
                <a:cs typeface="Times New Roman"/>
              </a:rPr>
              <a:t>US$558,243.46</a:t>
            </a:r>
            <a:r>
              <a:rPr sz="2250" spc="-60" dirty="0">
                <a:latin typeface="Times New Roman"/>
                <a:cs typeface="Times New Roman"/>
              </a:rPr>
              <a:t> </a:t>
            </a:r>
            <a:r>
              <a:rPr sz="2250" spc="-10" dirty="0">
                <a:latin typeface="Times New Roman"/>
                <a:cs typeface="Times New Roman"/>
              </a:rPr>
              <a:t>dólares.</a:t>
            </a:r>
            <a:endParaRPr sz="22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5928" y="1225665"/>
            <a:ext cx="3599179" cy="708660"/>
          </a:xfrm>
          <a:custGeom>
            <a:avLst/>
            <a:gdLst/>
            <a:ahLst/>
            <a:cxnLst/>
            <a:rect l="l" t="t" r="r" b="b"/>
            <a:pathLst>
              <a:path w="3599179" h="708660">
                <a:moveTo>
                  <a:pt x="0" y="708250"/>
                </a:moveTo>
                <a:lnTo>
                  <a:pt x="3598568" y="708250"/>
                </a:lnTo>
                <a:lnTo>
                  <a:pt x="3598568" y="0"/>
                </a:lnTo>
                <a:lnTo>
                  <a:pt x="0" y="0"/>
                </a:lnTo>
                <a:lnTo>
                  <a:pt x="0" y="70825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17247" y="1212944"/>
            <a:ext cx="6873875" cy="3498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897505" algn="l"/>
                <a:tab pos="6860540" algn="l"/>
              </a:tabLst>
            </a:pPr>
            <a:r>
              <a:rPr sz="21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100" u="heavy" spc="-20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Activo</a:t>
            </a:r>
            <a:r>
              <a:rPr sz="2100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Total</a:t>
            </a:r>
            <a:r>
              <a:rPr sz="21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02503" y="1567080"/>
            <a:ext cx="1137920" cy="3498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00" spc="-180" dirty="0">
                <a:latin typeface="Times New Roman"/>
                <a:cs typeface="Times New Roman"/>
              </a:rPr>
              <a:t>Pasivo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-140" dirty="0">
                <a:latin typeface="Times New Roman"/>
                <a:cs typeface="Times New Roman"/>
              </a:rPr>
              <a:t>Total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2327" y="2599452"/>
            <a:ext cx="1729105" cy="1088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0700"/>
              </a:lnSpc>
              <a:spcBef>
                <a:spcPts val="90"/>
              </a:spcBef>
            </a:pPr>
            <a:r>
              <a:rPr sz="2100" spc="-204" dirty="0">
                <a:latin typeface="Times New Roman"/>
                <a:cs typeface="Times New Roman"/>
              </a:rPr>
              <a:t>Activo</a:t>
            </a:r>
            <a:r>
              <a:rPr sz="2100" spc="-20" dirty="0">
                <a:latin typeface="Times New Roman"/>
                <a:cs typeface="Times New Roman"/>
              </a:rPr>
              <a:t> Total </a:t>
            </a:r>
            <a:r>
              <a:rPr sz="2100" spc="-180" dirty="0">
                <a:latin typeface="Times New Roman"/>
                <a:cs typeface="Times New Roman"/>
              </a:rPr>
              <a:t>Pasivo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Total </a:t>
            </a:r>
            <a:r>
              <a:rPr sz="2100" spc="-180" dirty="0">
                <a:latin typeface="Times New Roman"/>
                <a:cs typeface="Times New Roman"/>
              </a:rPr>
              <a:t>Indice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spc="-140" dirty="0">
                <a:latin typeface="Times New Roman"/>
                <a:cs typeface="Times New Roman"/>
              </a:rPr>
              <a:t>de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spc="-175" dirty="0">
                <a:latin typeface="Times New Roman"/>
                <a:cs typeface="Times New Roman"/>
              </a:rPr>
              <a:t>Solidez </a:t>
            </a:r>
            <a:r>
              <a:rPr sz="2100" spc="-114" dirty="0">
                <a:latin typeface="Times New Roman"/>
                <a:cs typeface="Times New Roman"/>
              </a:rPr>
              <a:t>=</a:t>
            </a:r>
            <a:endParaRPr sz="21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729947" y="2271241"/>
          <a:ext cx="6924675" cy="1414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2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0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6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100" b="1" spc="-20" dirty="0">
                          <a:latin typeface="Times New Roman"/>
                          <a:cs typeface="Times New Roman"/>
                        </a:rPr>
                        <a:t>2023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100" b="1" spc="-20" dirty="0">
                          <a:latin typeface="Times New Roman"/>
                          <a:cs typeface="Times New Roman"/>
                        </a:rPr>
                        <a:t>2024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695"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100" spc="-45" dirty="0">
                          <a:latin typeface="Times New Roman"/>
                          <a:cs typeface="Times New Roman"/>
                        </a:rPr>
                        <a:t>1,895,597.39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100" spc="-45" dirty="0">
                          <a:latin typeface="Times New Roman"/>
                          <a:cs typeface="Times New Roman"/>
                        </a:rPr>
                        <a:t>1,614,260.57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695">
                <a:tc>
                  <a:txBody>
                    <a:bodyPr/>
                    <a:lstStyle/>
                    <a:p>
                      <a:pPr marR="29209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100" spc="-35" dirty="0">
                          <a:latin typeface="Times New Roman"/>
                          <a:cs typeface="Times New Roman"/>
                        </a:rPr>
                        <a:t>294,029.20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100" spc="-35" dirty="0">
                          <a:latin typeface="Times New Roman"/>
                          <a:cs typeface="Times New Roman"/>
                        </a:rPr>
                        <a:t>332,877.86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695"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100" spc="-20" dirty="0">
                          <a:latin typeface="Times New Roman"/>
                          <a:cs typeface="Times New Roman"/>
                        </a:rPr>
                        <a:t>6.45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2100" spc="-20" dirty="0">
                          <a:latin typeface="Times New Roman"/>
                          <a:cs typeface="Times New Roman"/>
                        </a:rPr>
                        <a:t>4.85</a:t>
                      </a: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114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162327" y="4046051"/>
            <a:ext cx="874394" cy="3498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00" b="1" spc="-125" dirty="0">
                <a:latin typeface="Times New Roman"/>
                <a:cs typeface="Times New Roman"/>
              </a:rPr>
              <a:t>Análisis: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22201" y="1381719"/>
            <a:ext cx="1845945" cy="3498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00" b="1" spc="-175" dirty="0">
                <a:latin typeface="Times New Roman"/>
                <a:cs typeface="Times New Roman"/>
              </a:rPr>
              <a:t>Indice</a:t>
            </a:r>
            <a:r>
              <a:rPr sz="2100" b="1" spc="60" dirty="0">
                <a:latin typeface="Times New Roman"/>
                <a:cs typeface="Times New Roman"/>
              </a:rPr>
              <a:t> </a:t>
            </a:r>
            <a:r>
              <a:rPr sz="2100" b="1" spc="-190" dirty="0">
                <a:latin typeface="Times New Roman"/>
                <a:cs typeface="Times New Roman"/>
              </a:rPr>
              <a:t>de</a:t>
            </a:r>
            <a:r>
              <a:rPr sz="2100" b="1" spc="60" dirty="0">
                <a:latin typeface="Times New Roman"/>
                <a:cs typeface="Times New Roman"/>
              </a:rPr>
              <a:t> </a:t>
            </a:r>
            <a:r>
              <a:rPr sz="2100" b="1" spc="-140" dirty="0">
                <a:latin typeface="Times New Roman"/>
                <a:cs typeface="Times New Roman"/>
              </a:rPr>
              <a:t>Solidez</a:t>
            </a:r>
            <a:r>
              <a:rPr sz="2100" b="1" spc="-180" dirty="0">
                <a:latin typeface="Times New Roman"/>
                <a:cs typeface="Times New Roman"/>
              </a:rPr>
              <a:t> </a:t>
            </a:r>
            <a:r>
              <a:rPr sz="2100" b="1" spc="-50" dirty="0">
                <a:latin typeface="Times New Roman"/>
                <a:cs typeface="Times New Roman"/>
              </a:rPr>
              <a:t>=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61477" y="4100068"/>
            <a:ext cx="6769100" cy="21513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10160" algn="ctr">
              <a:lnSpc>
                <a:spcPct val="110700"/>
              </a:lnSpc>
              <a:spcBef>
                <a:spcPts val="90"/>
              </a:spcBef>
            </a:pPr>
            <a:r>
              <a:rPr sz="2100" spc="-160" dirty="0">
                <a:latin typeface="Times New Roman"/>
                <a:cs typeface="Times New Roman"/>
              </a:rPr>
              <a:t>Representa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spc="-190" dirty="0">
                <a:latin typeface="Times New Roman"/>
                <a:cs typeface="Times New Roman"/>
              </a:rPr>
              <a:t>la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spc="-160" dirty="0">
                <a:latin typeface="Times New Roman"/>
                <a:cs typeface="Times New Roman"/>
              </a:rPr>
              <a:t>capacidad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spc="-135" dirty="0">
                <a:latin typeface="Times New Roman"/>
                <a:cs typeface="Times New Roman"/>
              </a:rPr>
              <a:t>de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spc="-175" dirty="0">
                <a:latin typeface="Times New Roman"/>
                <a:cs typeface="Times New Roman"/>
              </a:rPr>
              <a:t>pago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spc="-130" dirty="0">
                <a:latin typeface="Times New Roman"/>
                <a:cs typeface="Times New Roman"/>
              </a:rPr>
              <a:t>a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spc="-145" dirty="0">
                <a:latin typeface="Times New Roman"/>
                <a:cs typeface="Times New Roman"/>
              </a:rPr>
              <a:t>corto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spc="-145" dirty="0">
                <a:latin typeface="Times New Roman"/>
                <a:cs typeface="Times New Roman"/>
              </a:rPr>
              <a:t>y</a:t>
            </a:r>
            <a:r>
              <a:rPr sz="2100" spc="-165" dirty="0">
                <a:latin typeface="Times New Roman"/>
                <a:cs typeface="Times New Roman"/>
              </a:rPr>
              <a:t> </a:t>
            </a:r>
            <a:r>
              <a:rPr sz="2100" spc="-190" dirty="0">
                <a:latin typeface="Times New Roman"/>
                <a:cs typeface="Times New Roman"/>
              </a:rPr>
              <a:t>largo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spc="-190" dirty="0">
                <a:latin typeface="Times New Roman"/>
                <a:cs typeface="Times New Roman"/>
              </a:rPr>
              <a:t>plazo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spc="-180" dirty="0">
                <a:latin typeface="Times New Roman"/>
                <a:cs typeface="Times New Roman"/>
              </a:rPr>
              <a:t>que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spc="-185" dirty="0">
                <a:latin typeface="Times New Roman"/>
                <a:cs typeface="Times New Roman"/>
              </a:rPr>
              <a:t>tiene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spc="-190" dirty="0">
                <a:latin typeface="Times New Roman"/>
                <a:cs typeface="Times New Roman"/>
              </a:rPr>
              <a:t>la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spc="-30" dirty="0">
                <a:latin typeface="Times New Roman"/>
                <a:cs typeface="Times New Roman"/>
              </a:rPr>
              <a:t>empresa </a:t>
            </a:r>
            <a:r>
              <a:rPr sz="2100" spc="-145" dirty="0">
                <a:latin typeface="Times New Roman"/>
                <a:cs typeface="Times New Roman"/>
              </a:rPr>
              <a:t>y</a:t>
            </a:r>
            <a:r>
              <a:rPr sz="2100" spc="-160" dirty="0">
                <a:latin typeface="Times New Roman"/>
                <a:cs typeface="Times New Roman"/>
              </a:rPr>
              <a:t> </a:t>
            </a:r>
            <a:r>
              <a:rPr sz="2100" spc="-125" dirty="0">
                <a:latin typeface="Times New Roman"/>
                <a:cs typeface="Times New Roman"/>
              </a:rPr>
              <a:t>asi</a:t>
            </a:r>
            <a:r>
              <a:rPr sz="2100" spc="-215" dirty="0">
                <a:latin typeface="Times New Roman"/>
                <a:cs typeface="Times New Roman"/>
              </a:rPr>
              <a:t> </a:t>
            </a:r>
            <a:r>
              <a:rPr sz="2100" spc="-165" dirty="0">
                <a:latin typeface="Times New Roman"/>
                <a:cs typeface="Times New Roman"/>
              </a:rPr>
              <a:t>demostrar</a:t>
            </a:r>
            <a:r>
              <a:rPr sz="2100" spc="-80" dirty="0">
                <a:latin typeface="Times New Roman"/>
                <a:cs typeface="Times New Roman"/>
              </a:rPr>
              <a:t> </a:t>
            </a:r>
            <a:r>
              <a:rPr sz="2100" spc="-140" dirty="0">
                <a:latin typeface="Times New Roman"/>
                <a:cs typeface="Times New Roman"/>
              </a:rPr>
              <a:t>su</a:t>
            </a:r>
            <a:r>
              <a:rPr sz="2100" spc="-160" dirty="0">
                <a:latin typeface="Times New Roman"/>
                <a:cs typeface="Times New Roman"/>
              </a:rPr>
              <a:t> </a:t>
            </a:r>
            <a:r>
              <a:rPr sz="2100" spc="-175" dirty="0">
                <a:latin typeface="Times New Roman"/>
                <a:cs typeface="Times New Roman"/>
              </a:rPr>
              <a:t>consistencia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spc="-185" dirty="0">
                <a:latin typeface="Times New Roman"/>
                <a:cs typeface="Times New Roman"/>
              </a:rPr>
              <a:t>financiera.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spc="-170" dirty="0">
                <a:latin typeface="Times New Roman"/>
                <a:cs typeface="Times New Roman"/>
              </a:rPr>
              <a:t>Esta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spc="-170" dirty="0">
                <a:latin typeface="Times New Roman"/>
                <a:cs typeface="Times New Roman"/>
              </a:rPr>
              <a:t>razón</a:t>
            </a:r>
            <a:r>
              <a:rPr sz="2100" spc="-165" dirty="0">
                <a:latin typeface="Times New Roman"/>
                <a:cs typeface="Times New Roman"/>
              </a:rPr>
              <a:t> </a:t>
            </a:r>
            <a:r>
              <a:rPr sz="2100" spc="-145" dirty="0">
                <a:latin typeface="Times New Roman"/>
                <a:cs typeface="Times New Roman"/>
              </a:rPr>
              <a:t>para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spc="-114" dirty="0">
                <a:latin typeface="Times New Roman"/>
                <a:cs typeface="Times New Roman"/>
              </a:rPr>
              <a:t>el</a:t>
            </a:r>
            <a:r>
              <a:rPr sz="2100" spc="-215" dirty="0">
                <a:latin typeface="Times New Roman"/>
                <a:cs typeface="Times New Roman"/>
              </a:rPr>
              <a:t> </a:t>
            </a:r>
            <a:r>
              <a:rPr sz="2100" spc="-45" dirty="0">
                <a:latin typeface="Times New Roman"/>
                <a:cs typeface="Times New Roman"/>
              </a:rPr>
              <a:t>ejercicio </a:t>
            </a:r>
            <a:r>
              <a:rPr sz="2100" spc="-200" dirty="0">
                <a:latin typeface="Times New Roman"/>
                <a:cs typeface="Times New Roman"/>
              </a:rPr>
              <a:t>economico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spc="-145" dirty="0">
                <a:latin typeface="Times New Roman"/>
                <a:cs typeface="Times New Roman"/>
              </a:rPr>
              <a:t>2024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spc="-200" dirty="0">
                <a:latin typeface="Times New Roman"/>
                <a:cs typeface="Times New Roman"/>
              </a:rPr>
              <a:t>indica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spc="-175" dirty="0">
                <a:latin typeface="Times New Roman"/>
                <a:cs typeface="Times New Roman"/>
              </a:rPr>
              <a:t>que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spc="-190" dirty="0">
                <a:latin typeface="Times New Roman"/>
                <a:cs typeface="Times New Roman"/>
              </a:rPr>
              <a:t>la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spc="-170" dirty="0">
                <a:latin typeface="Times New Roman"/>
                <a:cs typeface="Times New Roman"/>
              </a:rPr>
              <a:t>empresa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spc="-170" dirty="0">
                <a:latin typeface="Times New Roman"/>
                <a:cs typeface="Times New Roman"/>
              </a:rPr>
              <a:t>dispone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spc="-140" dirty="0">
                <a:latin typeface="Times New Roman"/>
                <a:cs typeface="Times New Roman"/>
              </a:rPr>
              <a:t>de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spc="-185" dirty="0">
                <a:latin typeface="Times New Roman"/>
                <a:cs typeface="Times New Roman"/>
              </a:rPr>
              <a:t>US$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spc="-130" dirty="0">
                <a:latin typeface="Times New Roman"/>
                <a:cs typeface="Times New Roman"/>
              </a:rPr>
              <a:t>4.85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spc="-145" dirty="0">
                <a:latin typeface="Times New Roman"/>
                <a:cs typeface="Times New Roman"/>
              </a:rPr>
              <a:t>en</a:t>
            </a:r>
            <a:r>
              <a:rPr sz="2100" spc="-170" dirty="0">
                <a:latin typeface="Times New Roman"/>
                <a:cs typeface="Times New Roman"/>
              </a:rPr>
              <a:t> </a:t>
            </a:r>
            <a:r>
              <a:rPr sz="2100" spc="-185" dirty="0">
                <a:latin typeface="Times New Roman"/>
                <a:cs typeface="Times New Roman"/>
              </a:rPr>
              <a:t>Activos</a:t>
            </a:r>
            <a:r>
              <a:rPr sz="2100" spc="-75" dirty="0">
                <a:latin typeface="Times New Roman"/>
                <a:cs typeface="Times New Roman"/>
              </a:rPr>
              <a:t> </a:t>
            </a:r>
            <a:r>
              <a:rPr sz="2100" spc="-25" dirty="0">
                <a:latin typeface="Times New Roman"/>
                <a:cs typeface="Times New Roman"/>
              </a:rPr>
              <a:t>por </a:t>
            </a:r>
            <a:r>
              <a:rPr sz="2100" spc="-140" dirty="0">
                <a:latin typeface="Times New Roman"/>
                <a:cs typeface="Times New Roman"/>
              </a:rPr>
              <a:t>cada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spc="-155" dirty="0">
                <a:latin typeface="Times New Roman"/>
                <a:cs typeface="Times New Roman"/>
              </a:rPr>
              <a:t>US$1.00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spc="-180" dirty="0">
                <a:latin typeface="Times New Roman"/>
                <a:cs typeface="Times New Roman"/>
              </a:rPr>
              <a:t>que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spc="-155" dirty="0">
                <a:latin typeface="Times New Roman"/>
                <a:cs typeface="Times New Roman"/>
              </a:rPr>
              <a:t>adeuda,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spc="-195" dirty="0">
                <a:latin typeface="Times New Roman"/>
                <a:cs typeface="Times New Roman"/>
              </a:rPr>
              <a:t>mientras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spc="-175" dirty="0">
                <a:latin typeface="Times New Roman"/>
                <a:cs typeface="Times New Roman"/>
              </a:rPr>
              <a:t>que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spc="-145" dirty="0">
                <a:latin typeface="Times New Roman"/>
                <a:cs typeface="Times New Roman"/>
              </a:rPr>
              <a:t>en</a:t>
            </a:r>
            <a:r>
              <a:rPr sz="2100" spc="-155" dirty="0">
                <a:latin typeface="Times New Roman"/>
                <a:cs typeface="Times New Roman"/>
              </a:rPr>
              <a:t> </a:t>
            </a:r>
            <a:r>
              <a:rPr sz="2100" spc="-114" dirty="0">
                <a:latin typeface="Times New Roman"/>
                <a:cs typeface="Times New Roman"/>
              </a:rPr>
              <a:t>el</a:t>
            </a:r>
            <a:r>
              <a:rPr sz="2100" spc="-210" dirty="0">
                <a:latin typeface="Times New Roman"/>
                <a:cs typeface="Times New Roman"/>
              </a:rPr>
              <a:t> </a:t>
            </a:r>
            <a:r>
              <a:rPr sz="2100" spc="-170" dirty="0">
                <a:latin typeface="Times New Roman"/>
                <a:cs typeface="Times New Roman"/>
              </a:rPr>
              <a:t>ejercicio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-200" dirty="0">
                <a:latin typeface="Times New Roman"/>
                <a:cs typeface="Times New Roman"/>
              </a:rPr>
              <a:t>economico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spc="-20" dirty="0">
                <a:latin typeface="Times New Roman"/>
                <a:cs typeface="Times New Roman"/>
              </a:rPr>
              <a:t>2023 </a:t>
            </a:r>
            <a:r>
              <a:rPr sz="2100" spc="-185" dirty="0">
                <a:latin typeface="Times New Roman"/>
                <a:cs typeface="Times New Roman"/>
              </a:rPr>
              <a:t>tenia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spc="-140" dirty="0">
                <a:latin typeface="Times New Roman"/>
                <a:cs typeface="Times New Roman"/>
              </a:rPr>
              <a:t>US$6.45,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spc="-125" dirty="0">
                <a:latin typeface="Times New Roman"/>
                <a:cs typeface="Times New Roman"/>
              </a:rPr>
              <a:t>por</a:t>
            </a:r>
            <a:r>
              <a:rPr sz="2100" spc="-90" dirty="0">
                <a:latin typeface="Times New Roman"/>
                <a:cs typeface="Times New Roman"/>
              </a:rPr>
              <a:t> </a:t>
            </a:r>
            <a:r>
              <a:rPr sz="2100" spc="-140" dirty="0">
                <a:latin typeface="Times New Roman"/>
                <a:cs typeface="Times New Roman"/>
              </a:rPr>
              <a:t>cada</a:t>
            </a:r>
            <a:r>
              <a:rPr sz="2100" spc="-65" dirty="0">
                <a:latin typeface="Times New Roman"/>
                <a:cs typeface="Times New Roman"/>
              </a:rPr>
              <a:t> </a:t>
            </a:r>
            <a:r>
              <a:rPr sz="2100" spc="-155" dirty="0">
                <a:latin typeface="Times New Roman"/>
                <a:cs typeface="Times New Roman"/>
              </a:rPr>
              <a:t>dolar</a:t>
            </a:r>
            <a:r>
              <a:rPr sz="2100" spc="-90" dirty="0">
                <a:latin typeface="Times New Roman"/>
                <a:cs typeface="Times New Roman"/>
              </a:rPr>
              <a:t> </a:t>
            </a:r>
            <a:r>
              <a:rPr sz="2100" spc="-140" dirty="0">
                <a:latin typeface="Times New Roman"/>
                <a:cs typeface="Times New Roman"/>
              </a:rPr>
              <a:t>de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spc="-155" dirty="0">
                <a:latin typeface="Times New Roman"/>
                <a:cs typeface="Times New Roman"/>
              </a:rPr>
              <a:t>deuda.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spc="-200" dirty="0">
                <a:latin typeface="Times New Roman"/>
                <a:cs typeface="Times New Roman"/>
              </a:rPr>
              <a:t>lo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spc="-160" dirty="0">
                <a:latin typeface="Times New Roman"/>
                <a:cs typeface="Times New Roman"/>
              </a:rPr>
              <a:t>cual</a:t>
            </a:r>
            <a:r>
              <a:rPr sz="2100" spc="-220" dirty="0">
                <a:latin typeface="Times New Roman"/>
                <a:cs typeface="Times New Roman"/>
              </a:rPr>
              <a:t> </a:t>
            </a:r>
            <a:r>
              <a:rPr sz="2100" spc="-200" dirty="0">
                <a:latin typeface="Times New Roman"/>
                <a:cs typeface="Times New Roman"/>
              </a:rPr>
              <a:t>indica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spc="-175" dirty="0">
                <a:latin typeface="Times New Roman"/>
                <a:cs typeface="Times New Roman"/>
              </a:rPr>
              <a:t>que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spc="-190" dirty="0">
                <a:latin typeface="Times New Roman"/>
                <a:cs typeface="Times New Roman"/>
              </a:rPr>
              <a:t>la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empresa </a:t>
            </a:r>
            <a:r>
              <a:rPr sz="2100" spc="-229" dirty="0">
                <a:latin typeface="Times New Roman"/>
                <a:cs typeface="Times New Roman"/>
              </a:rPr>
              <a:t>disminuyó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spc="-140" dirty="0">
                <a:latin typeface="Times New Roman"/>
                <a:cs typeface="Times New Roman"/>
              </a:rPr>
              <a:t>su</a:t>
            </a:r>
            <a:r>
              <a:rPr sz="2100" spc="-165" dirty="0">
                <a:latin typeface="Times New Roman"/>
                <a:cs typeface="Times New Roman"/>
              </a:rPr>
              <a:t> </a:t>
            </a:r>
            <a:r>
              <a:rPr sz="2100" spc="-200" dirty="0">
                <a:latin typeface="Times New Roman"/>
                <a:cs typeface="Times New Roman"/>
              </a:rPr>
              <a:t>nivel</a:t>
            </a:r>
            <a:r>
              <a:rPr sz="2100" spc="-215" dirty="0">
                <a:latin typeface="Times New Roman"/>
                <a:cs typeface="Times New Roman"/>
              </a:rPr>
              <a:t> </a:t>
            </a:r>
            <a:r>
              <a:rPr sz="2100" spc="-140" dirty="0">
                <a:latin typeface="Times New Roman"/>
                <a:cs typeface="Times New Roman"/>
              </a:rPr>
              <a:t>de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spc="-175" dirty="0">
                <a:latin typeface="Times New Roman"/>
                <a:cs typeface="Times New Roman"/>
              </a:rPr>
              <a:t>solidez</a:t>
            </a:r>
            <a:r>
              <a:rPr sz="2100" spc="-180" dirty="0">
                <a:latin typeface="Times New Roman"/>
                <a:cs typeface="Times New Roman"/>
              </a:rPr>
              <a:t> </a:t>
            </a:r>
            <a:r>
              <a:rPr sz="2100" spc="-85" dirty="0">
                <a:latin typeface="Times New Roman"/>
                <a:cs typeface="Times New Roman"/>
              </a:rPr>
              <a:t>financiera.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768" y="1624693"/>
            <a:ext cx="3790950" cy="568960"/>
          </a:xfrm>
          <a:custGeom>
            <a:avLst/>
            <a:gdLst/>
            <a:ahLst/>
            <a:cxnLst/>
            <a:rect l="l" t="t" r="r" b="b"/>
            <a:pathLst>
              <a:path w="3790950" h="568960">
                <a:moveTo>
                  <a:pt x="3790718" y="0"/>
                </a:moveTo>
                <a:lnTo>
                  <a:pt x="0" y="0"/>
                </a:lnTo>
                <a:lnTo>
                  <a:pt x="0" y="568448"/>
                </a:lnTo>
                <a:lnTo>
                  <a:pt x="3790718" y="568448"/>
                </a:lnTo>
                <a:lnTo>
                  <a:pt x="3790718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20460" y="1625534"/>
            <a:ext cx="7239000" cy="2794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3265804" algn="l"/>
                <a:tab pos="7225665" algn="l"/>
              </a:tabLst>
            </a:pPr>
            <a:r>
              <a:rPr sz="16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65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Utilidad</a:t>
            </a:r>
            <a:r>
              <a:rPr sz="16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05000" y="1903032"/>
            <a:ext cx="673100" cy="2794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spc="70" dirty="0">
                <a:latin typeface="Times New Roman"/>
                <a:cs typeface="Times New Roman"/>
              </a:rPr>
              <a:t>Ventas</a:t>
            </a:r>
            <a:endParaRPr sz="165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333160" y="2735564"/>
          <a:ext cx="7290434" cy="1108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8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9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8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50" b="1" spc="114" dirty="0">
                          <a:latin typeface="Times New Roman"/>
                          <a:cs typeface="Times New Roman"/>
                        </a:rPr>
                        <a:t>2023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50" b="1" spc="114" dirty="0">
                          <a:latin typeface="Times New Roman"/>
                          <a:cs typeface="Times New Roman"/>
                        </a:rPr>
                        <a:t>2024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pPr marR="3175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50" spc="105" dirty="0">
                          <a:latin typeface="Times New Roman"/>
                          <a:cs typeface="Times New Roman"/>
                        </a:rPr>
                        <a:t>15,479.53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50" spc="110" dirty="0">
                          <a:latin typeface="Times New Roman"/>
                          <a:cs typeface="Times New Roman"/>
                        </a:rPr>
                        <a:t>248,484.63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860"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50" spc="105" dirty="0">
                          <a:latin typeface="Times New Roman"/>
                          <a:cs typeface="Times New Roman"/>
                        </a:rPr>
                        <a:t>2,827,761.64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R="32384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50" spc="105" dirty="0">
                          <a:latin typeface="Times New Roman"/>
                          <a:cs typeface="Times New Roman"/>
                        </a:rPr>
                        <a:t>1,253,819.33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50" spc="95" dirty="0">
                          <a:latin typeface="Times New Roman"/>
                          <a:cs typeface="Times New Roman"/>
                        </a:rPr>
                        <a:t>0.01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50" spc="95" dirty="0">
                          <a:latin typeface="Times New Roman"/>
                          <a:cs typeface="Times New Roman"/>
                        </a:rPr>
                        <a:t>0.20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88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575721" y="2989459"/>
            <a:ext cx="1314450" cy="16916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500"/>
              </a:lnSpc>
              <a:spcBef>
                <a:spcPts val="95"/>
              </a:spcBef>
            </a:pPr>
            <a:r>
              <a:rPr sz="1650" dirty="0">
                <a:latin typeface="Times New Roman"/>
                <a:cs typeface="Times New Roman"/>
              </a:rPr>
              <a:t>Utilidad</a:t>
            </a:r>
            <a:r>
              <a:rPr sz="1650" spc="275" dirty="0">
                <a:latin typeface="Times New Roman"/>
                <a:cs typeface="Times New Roman"/>
              </a:rPr>
              <a:t> </a:t>
            </a:r>
            <a:r>
              <a:rPr sz="1650" spc="35" dirty="0">
                <a:latin typeface="Times New Roman"/>
                <a:cs typeface="Times New Roman"/>
              </a:rPr>
              <a:t>Bruta </a:t>
            </a:r>
            <a:r>
              <a:rPr sz="1650" spc="70" dirty="0">
                <a:latin typeface="Times New Roman"/>
                <a:cs typeface="Times New Roman"/>
              </a:rPr>
              <a:t>Ventas </a:t>
            </a:r>
            <a:r>
              <a:rPr sz="1650" spc="-10" dirty="0">
                <a:latin typeface="Times New Roman"/>
                <a:cs typeface="Times New Roman"/>
              </a:rPr>
              <a:t>Rentabilidad</a:t>
            </a:r>
            <a:endParaRPr sz="1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8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50" b="1" spc="85" dirty="0">
                <a:latin typeface="Times New Roman"/>
                <a:cs typeface="Times New Roman"/>
              </a:rPr>
              <a:t>Análisis: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7768" y="1082587"/>
            <a:ext cx="10988675" cy="278130"/>
          </a:xfrm>
          <a:prstGeom prst="rect">
            <a:avLst/>
          </a:prstGeom>
          <a:solidFill>
            <a:srgbClr val="DBDBDB"/>
          </a:solidFill>
        </p:spPr>
        <p:txBody>
          <a:bodyPr vert="horz" wrap="square" lIns="0" tIns="1905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5"/>
              </a:spcBef>
            </a:pPr>
            <a:r>
              <a:rPr sz="1650" b="1" spc="80" dirty="0">
                <a:latin typeface="Times New Roman"/>
                <a:cs typeface="Times New Roman"/>
              </a:rPr>
              <a:t>Rentabilidad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88036" y="1757424"/>
            <a:ext cx="1342390" cy="2794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b="1" spc="80" dirty="0">
                <a:latin typeface="Times New Roman"/>
                <a:cs typeface="Times New Roman"/>
              </a:rPr>
              <a:t>Rentabilidad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28154" y="4616515"/>
            <a:ext cx="7003415" cy="1413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0400"/>
              </a:lnSpc>
              <a:spcBef>
                <a:spcPts val="95"/>
              </a:spcBef>
            </a:pPr>
            <a:r>
              <a:rPr sz="1650" spc="90" dirty="0">
                <a:latin typeface="Times New Roman"/>
                <a:cs typeface="Times New Roman"/>
              </a:rPr>
              <a:t>Mide </a:t>
            </a:r>
            <a:r>
              <a:rPr sz="1650" spc="85" dirty="0">
                <a:latin typeface="Times New Roman"/>
                <a:cs typeface="Times New Roman"/>
              </a:rPr>
              <a:t>el</a:t>
            </a:r>
            <a:r>
              <a:rPr sz="1650" spc="-7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nivel</a:t>
            </a:r>
            <a:r>
              <a:rPr sz="1650" spc="-80" dirty="0">
                <a:latin typeface="Times New Roman"/>
                <a:cs typeface="Times New Roman"/>
              </a:rPr>
              <a:t> </a:t>
            </a:r>
            <a:r>
              <a:rPr sz="1650" spc="125" dirty="0">
                <a:latin typeface="Times New Roman"/>
                <a:cs typeface="Times New Roman"/>
              </a:rPr>
              <a:t>de</a:t>
            </a:r>
            <a:r>
              <a:rPr sz="1650" spc="90" dirty="0">
                <a:latin typeface="Times New Roman"/>
                <a:cs typeface="Times New Roman"/>
              </a:rPr>
              <a:t> </a:t>
            </a:r>
            <a:r>
              <a:rPr sz="1650" spc="60" dirty="0">
                <a:latin typeface="Times New Roman"/>
                <a:cs typeface="Times New Roman"/>
              </a:rPr>
              <a:t>Ganancia</a:t>
            </a:r>
            <a:r>
              <a:rPr sz="1650" spc="95" dirty="0">
                <a:latin typeface="Times New Roman"/>
                <a:cs typeface="Times New Roman"/>
              </a:rPr>
              <a:t> </a:t>
            </a:r>
            <a:r>
              <a:rPr sz="1650" spc="85" dirty="0">
                <a:latin typeface="Times New Roman"/>
                <a:cs typeface="Times New Roman"/>
              </a:rPr>
              <a:t>que</a:t>
            </a:r>
            <a:r>
              <a:rPr sz="1650" spc="95" dirty="0">
                <a:latin typeface="Times New Roman"/>
                <a:cs typeface="Times New Roman"/>
              </a:rPr>
              <a:t> </a:t>
            </a:r>
            <a:r>
              <a:rPr sz="1650" spc="65" dirty="0">
                <a:latin typeface="Times New Roman"/>
                <a:cs typeface="Times New Roman"/>
              </a:rPr>
              <a:t>ha</a:t>
            </a:r>
            <a:r>
              <a:rPr sz="1650" spc="95" dirty="0">
                <a:latin typeface="Times New Roman"/>
                <a:cs typeface="Times New Roman"/>
              </a:rPr>
              <a:t> </a:t>
            </a:r>
            <a:r>
              <a:rPr sz="1650" spc="65" dirty="0">
                <a:latin typeface="Times New Roman"/>
                <a:cs typeface="Times New Roman"/>
              </a:rPr>
              <a:t>logrado</a:t>
            </a:r>
            <a:r>
              <a:rPr sz="1650" spc="110" dirty="0">
                <a:latin typeface="Times New Roman"/>
                <a:cs typeface="Times New Roman"/>
              </a:rPr>
              <a:t> </a:t>
            </a:r>
            <a:r>
              <a:rPr sz="1650" spc="80" dirty="0">
                <a:latin typeface="Times New Roman"/>
                <a:cs typeface="Times New Roman"/>
              </a:rPr>
              <a:t>obtener</a:t>
            </a:r>
            <a:r>
              <a:rPr sz="1650" spc="7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la</a:t>
            </a:r>
            <a:r>
              <a:rPr sz="1650" spc="95" dirty="0">
                <a:latin typeface="Times New Roman"/>
                <a:cs typeface="Times New Roman"/>
              </a:rPr>
              <a:t> </a:t>
            </a:r>
            <a:r>
              <a:rPr sz="1650" spc="80" dirty="0">
                <a:latin typeface="Times New Roman"/>
                <a:cs typeface="Times New Roman"/>
              </a:rPr>
              <a:t>Empresa</a:t>
            </a:r>
            <a:r>
              <a:rPr sz="1650" spc="95" dirty="0">
                <a:latin typeface="Times New Roman"/>
                <a:cs typeface="Times New Roman"/>
              </a:rPr>
              <a:t> </a:t>
            </a:r>
            <a:r>
              <a:rPr sz="1650" spc="114" dirty="0">
                <a:latin typeface="Times New Roman"/>
                <a:cs typeface="Times New Roman"/>
              </a:rPr>
              <a:t>en</a:t>
            </a:r>
            <a:r>
              <a:rPr sz="1650" spc="-2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funcion</a:t>
            </a:r>
            <a:r>
              <a:rPr sz="1650" spc="-25" dirty="0">
                <a:latin typeface="Times New Roman"/>
                <a:cs typeface="Times New Roman"/>
              </a:rPr>
              <a:t> </a:t>
            </a:r>
            <a:r>
              <a:rPr sz="1650" spc="100" dirty="0">
                <a:latin typeface="Times New Roman"/>
                <a:cs typeface="Times New Roman"/>
              </a:rPr>
              <a:t>de </a:t>
            </a:r>
            <a:r>
              <a:rPr sz="1650" spc="70" dirty="0">
                <a:latin typeface="Times New Roman"/>
                <a:cs typeface="Times New Roman"/>
              </a:rPr>
              <a:t>sus</a:t>
            </a:r>
            <a:r>
              <a:rPr sz="1650" spc="50" dirty="0">
                <a:latin typeface="Times New Roman"/>
                <a:cs typeface="Times New Roman"/>
              </a:rPr>
              <a:t> </a:t>
            </a:r>
            <a:r>
              <a:rPr sz="1650" spc="55" dirty="0">
                <a:latin typeface="Times New Roman"/>
                <a:cs typeface="Times New Roman"/>
              </a:rPr>
              <a:t>ventas,.</a:t>
            </a:r>
            <a:r>
              <a:rPr sz="1650" spc="90" dirty="0">
                <a:latin typeface="Times New Roman"/>
                <a:cs typeface="Times New Roman"/>
              </a:rPr>
              <a:t> </a:t>
            </a:r>
            <a:r>
              <a:rPr sz="1650" spc="130" dirty="0">
                <a:latin typeface="Times New Roman"/>
                <a:cs typeface="Times New Roman"/>
              </a:rPr>
              <a:t>Por</a:t>
            </a:r>
            <a:r>
              <a:rPr sz="1650" spc="35" dirty="0">
                <a:latin typeface="Times New Roman"/>
                <a:cs typeface="Times New Roman"/>
              </a:rPr>
              <a:t> </a:t>
            </a:r>
            <a:r>
              <a:rPr sz="1650" spc="110" dirty="0">
                <a:latin typeface="Times New Roman"/>
                <a:cs typeface="Times New Roman"/>
              </a:rPr>
              <a:t>cada</a:t>
            </a:r>
            <a:r>
              <a:rPr sz="1650" spc="70" dirty="0">
                <a:latin typeface="Times New Roman"/>
                <a:cs typeface="Times New Roman"/>
              </a:rPr>
              <a:t> </a:t>
            </a:r>
            <a:r>
              <a:rPr sz="1650" spc="130" dirty="0">
                <a:latin typeface="Times New Roman"/>
                <a:cs typeface="Times New Roman"/>
              </a:rPr>
              <a:t>US$1.00</a:t>
            </a:r>
            <a:r>
              <a:rPr sz="1650" spc="90" dirty="0">
                <a:latin typeface="Times New Roman"/>
                <a:cs typeface="Times New Roman"/>
              </a:rPr>
              <a:t> </a:t>
            </a:r>
            <a:r>
              <a:rPr sz="1650" spc="60" dirty="0">
                <a:latin typeface="Times New Roman"/>
                <a:cs typeface="Times New Roman"/>
              </a:rPr>
              <a:t>vendido</a:t>
            </a:r>
            <a:r>
              <a:rPr sz="1650" spc="8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la</a:t>
            </a:r>
            <a:r>
              <a:rPr sz="1650" spc="70" dirty="0">
                <a:latin typeface="Times New Roman"/>
                <a:cs typeface="Times New Roman"/>
              </a:rPr>
              <a:t> </a:t>
            </a:r>
            <a:r>
              <a:rPr sz="1650" spc="85" dirty="0">
                <a:latin typeface="Times New Roman"/>
                <a:cs typeface="Times New Roman"/>
              </a:rPr>
              <a:t>empresa</a:t>
            </a:r>
            <a:r>
              <a:rPr sz="1650" spc="70" dirty="0">
                <a:latin typeface="Times New Roman"/>
                <a:cs typeface="Times New Roman"/>
              </a:rPr>
              <a:t> </a:t>
            </a:r>
            <a:r>
              <a:rPr sz="1650" spc="65" dirty="0">
                <a:latin typeface="Times New Roman"/>
                <a:cs typeface="Times New Roman"/>
              </a:rPr>
              <a:t>ha</a:t>
            </a:r>
            <a:r>
              <a:rPr sz="1650" spc="70" dirty="0">
                <a:latin typeface="Times New Roman"/>
                <a:cs typeface="Times New Roman"/>
              </a:rPr>
              <a:t> obtenido</a:t>
            </a:r>
            <a:r>
              <a:rPr sz="1650" spc="85" dirty="0">
                <a:latin typeface="Times New Roman"/>
                <a:cs typeface="Times New Roman"/>
              </a:rPr>
              <a:t> </a:t>
            </a:r>
            <a:r>
              <a:rPr sz="1650" spc="-25" dirty="0">
                <a:latin typeface="Times New Roman"/>
                <a:cs typeface="Times New Roman"/>
              </a:rPr>
              <a:t>una </a:t>
            </a:r>
            <a:r>
              <a:rPr sz="1650" spc="10" dirty="0">
                <a:latin typeface="Times New Roman"/>
                <a:cs typeface="Times New Roman"/>
              </a:rPr>
              <a:t>rentabilidad</a:t>
            </a:r>
            <a:r>
              <a:rPr sz="1650" spc="160" dirty="0">
                <a:latin typeface="Times New Roman"/>
                <a:cs typeface="Times New Roman"/>
              </a:rPr>
              <a:t> </a:t>
            </a:r>
            <a:r>
              <a:rPr sz="1650" spc="100" dirty="0">
                <a:latin typeface="Times New Roman"/>
                <a:cs typeface="Times New Roman"/>
              </a:rPr>
              <a:t>del</a:t>
            </a:r>
            <a:r>
              <a:rPr sz="1650" spc="-40" dirty="0">
                <a:latin typeface="Times New Roman"/>
                <a:cs typeface="Times New Roman"/>
              </a:rPr>
              <a:t> </a:t>
            </a:r>
            <a:r>
              <a:rPr sz="1650" spc="140" dirty="0">
                <a:latin typeface="Times New Roman"/>
                <a:cs typeface="Times New Roman"/>
              </a:rPr>
              <a:t>20</a:t>
            </a:r>
            <a:r>
              <a:rPr sz="1650" spc="155" dirty="0">
                <a:latin typeface="Times New Roman"/>
                <a:cs typeface="Times New Roman"/>
              </a:rPr>
              <a:t> </a:t>
            </a:r>
            <a:r>
              <a:rPr sz="1650" spc="229" dirty="0">
                <a:latin typeface="Times New Roman"/>
                <a:cs typeface="Times New Roman"/>
              </a:rPr>
              <a:t>%</a:t>
            </a:r>
            <a:r>
              <a:rPr sz="1650" spc="120" dirty="0">
                <a:latin typeface="Times New Roman"/>
                <a:cs typeface="Times New Roman"/>
              </a:rPr>
              <a:t> </a:t>
            </a:r>
            <a:r>
              <a:rPr sz="1650" spc="114" dirty="0">
                <a:latin typeface="Times New Roman"/>
                <a:cs typeface="Times New Roman"/>
              </a:rPr>
              <a:t>en</a:t>
            </a:r>
            <a:r>
              <a:rPr sz="1650" spc="15" dirty="0">
                <a:latin typeface="Times New Roman"/>
                <a:cs typeface="Times New Roman"/>
              </a:rPr>
              <a:t> </a:t>
            </a:r>
            <a:r>
              <a:rPr sz="1650" spc="85" dirty="0">
                <a:latin typeface="Times New Roman"/>
                <a:cs typeface="Times New Roman"/>
              </a:rPr>
              <a:t>el</a:t>
            </a:r>
            <a:r>
              <a:rPr sz="1650" spc="-45" dirty="0">
                <a:latin typeface="Times New Roman"/>
                <a:cs typeface="Times New Roman"/>
              </a:rPr>
              <a:t> </a:t>
            </a:r>
            <a:r>
              <a:rPr sz="1650" spc="10" dirty="0">
                <a:latin typeface="Times New Roman"/>
                <a:cs typeface="Times New Roman"/>
              </a:rPr>
              <a:t>ejercicio</a:t>
            </a:r>
            <a:r>
              <a:rPr sz="1650" spc="165" dirty="0">
                <a:latin typeface="Times New Roman"/>
                <a:cs typeface="Times New Roman"/>
              </a:rPr>
              <a:t> </a:t>
            </a:r>
            <a:r>
              <a:rPr sz="1650" spc="70" dirty="0">
                <a:latin typeface="Times New Roman"/>
                <a:cs typeface="Times New Roman"/>
              </a:rPr>
              <a:t>economico</a:t>
            </a:r>
            <a:r>
              <a:rPr sz="1650" spc="165" dirty="0">
                <a:latin typeface="Times New Roman"/>
                <a:cs typeface="Times New Roman"/>
              </a:rPr>
              <a:t> </a:t>
            </a:r>
            <a:r>
              <a:rPr sz="1650" spc="120" dirty="0">
                <a:latin typeface="Times New Roman"/>
                <a:cs typeface="Times New Roman"/>
              </a:rPr>
              <a:t>2024,</a:t>
            </a:r>
            <a:r>
              <a:rPr sz="1650" spc="160" dirty="0">
                <a:latin typeface="Times New Roman"/>
                <a:cs typeface="Times New Roman"/>
              </a:rPr>
              <a:t> </a:t>
            </a:r>
            <a:r>
              <a:rPr sz="1650" spc="10" dirty="0">
                <a:latin typeface="Times New Roman"/>
                <a:cs typeface="Times New Roman"/>
              </a:rPr>
              <a:t>mientras</a:t>
            </a:r>
            <a:r>
              <a:rPr sz="1650" spc="125" dirty="0">
                <a:latin typeface="Times New Roman"/>
                <a:cs typeface="Times New Roman"/>
              </a:rPr>
              <a:t> </a:t>
            </a:r>
            <a:r>
              <a:rPr sz="1650" spc="85" dirty="0">
                <a:latin typeface="Times New Roman"/>
                <a:cs typeface="Times New Roman"/>
              </a:rPr>
              <a:t>que</a:t>
            </a:r>
            <a:r>
              <a:rPr sz="1650" spc="150" dirty="0">
                <a:latin typeface="Times New Roman"/>
                <a:cs typeface="Times New Roman"/>
              </a:rPr>
              <a:t> </a:t>
            </a:r>
            <a:r>
              <a:rPr sz="1650" spc="114" dirty="0">
                <a:latin typeface="Times New Roman"/>
                <a:cs typeface="Times New Roman"/>
              </a:rPr>
              <a:t>en</a:t>
            </a:r>
            <a:r>
              <a:rPr sz="1650" spc="15" dirty="0">
                <a:latin typeface="Times New Roman"/>
                <a:cs typeface="Times New Roman"/>
              </a:rPr>
              <a:t> </a:t>
            </a:r>
            <a:r>
              <a:rPr sz="1650" spc="60" dirty="0">
                <a:latin typeface="Times New Roman"/>
                <a:cs typeface="Times New Roman"/>
              </a:rPr>
              <a:t>el </a:t>
            </a:r>
            <a:r>
              <a:rPr sz="1650" dirty="0">
                <a:latin typeface="Times New Roman"/>
                <a:cs typeface="Times New Roman"/>
              </a:rPr>
              <a:t>ejercicio</a:t>
            </a:r>
            <a:r>
              <a:rPr sz="1650" spc="140" dirty="0">
                <a:latin typeface="Times New Roman"/>
                <a:cs typeface="Times New Roman"/>
              </a:rPr>
              <a:t> </a:t>
            </a:r>
            <a:r>
              <a:rPr sz="1650" spc="70" dirty="0">
                <a:latin typeface="Times New Roman"/>
                <a:cs typeface="Times New Roman"/>
              </a:rPr>
              <a:t>economico</a:t>
            </a:r>
            <a:r>
              <a:rPr sz="1650" spc="145" dirty="0">
                <a:latin typeface="Times New Roman"/>
                <a:cs typeface="Times New Roman"/>
              </a:rPr>
              <a:t> </a:t>
            </a:r>
            <a:r>
              <a:rPr sz="1650" spc="135" dirty="0">
                <a:latin typeface="Times New Roman"/>
                <a:cs typeface="Times New Roman"/>
              </a:rPr>
              <a:t>2023</a:t>
            </a:r>
            <a:r>
              <a:rPr sz="1650" spc="14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tiene</a:t>
            </a:r>
            <a:r>
              <a:rPr sz="1650" spc="125" dirty="0">
                <a:latin typeface="Times New Roman"/>
                <a:cs typeface="Times New Roman"/>
              </a:rPr>
              <a:t> </a:t>
            </a:r>
            <a:r>
              <a:rPr sz="1650" spc="85" dirty="0">
                <a:latin typeface="Times New Roman"/>
                <a:cs typeface="Times New Roman"/>
              </a:rPr>
              <a:t>el</a:t>
            </a:r>
            <a:r>
              <a:rPr sz="1650" spc="-60" dirty="0">
                <a:latin typeface="Times New Roman"/>
                <a:cs typeface="Times New Roman"/>
              </a:rPr>
              <a:t> </a:t>
            </a:r>
            <a:r>
              <a:rPr sz="1650" spc="140" dirty="0">
                <a:latin typeface="Times New Roman"/>
                <a:cs typeface="Times New Roman"/>
              </a:rPr>
              <a:t>1</a:t>
            </a:r>
            <a:r>
              <a:rPr sz="1650" spc="145" dirty="0">
                <a:latin typeface="Times New Roman"/>
                <a:cs typeface="Times New Roman"/>
              </a:rPr>
              <a:t> </a:t>
            </a:r>
            <a:r>
              <a:rPr sz="1650" spc="125" dirty="0">
                <a:latin typeface="Times New Roman"/>
                <a:cs typeface="Times New Roman"/>
              </a:rPr>
              <a:t>%,</a:t>
            </a:r>
            <a:r>
              <a:rPr sz="1650" spc="145" dirty="0">
                <a:latin typeface="Times New Roman"/>
                <a:cs typeface="Times New Roman"/>
              </a:rPr>
              <a:t> </a:t>
            </a:r>
            <a:r>
              <a:rPr sz="1650" spc="70" dirty="0">
                <a:latin typeface="Times New Roman"/>
                <a:cs typeface="Times New Roman"/>
              </a:rPr>
              <a:t>según</a:t>
            </a:r>
            <a:r>
              <a:rPr sz="1650" dirty="0">
                <a:latin typeface="Times New Roman"/>
                <a:cs typeface="Times New Roman"/>
              </a:rPr>
              <a:t> los</a:t>
            </a:r>
            <a:r>
              <a:rPr sz="1650" spc="110" dirty="0">
                <a:latin typeface="Times New Roman"/>
                <a:cs typeface="Times New Roman"/>
              </a:rPr>
              <a:t> </a:t>
            </a:r>
            <a:r>
              <a:rPr sz="1650" spc="60" dirty="0">
                <a:latin typeface="Times New Roman"/>
                <a:cs typeface="Times New Roman"/>
              </a:rPr>
              <a:t>indicadores</a:t>
            </a:r>
            <a:r>
              <a:rPr sz="1650" spc="11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la</a:t>
            </a:r>
            <a:r>
              <a:rPr sz="1650" spc="125" dirty="0">
                <a:latin typeface="Times New Roman"/>
                <a:cs typeface="Times New Roman"/>
              </a:rPr>
              <a:t> </a:t>
            </a:r>
            <a:r>
              <a:rPr sz="1650" spc="85" dirty="0">
                <a:latin typeface="Times New Roman"/>
                <a:cs typeface="Times New Roman"/>
              </a:rPr>
              <a:t>empresa</a:t>
            </a:r>
            <a:r>
              <a:rPr sz="1650" spc="125" dirty="0">
                <a:latin typeface="Times New Roman"/>
                <a:cs typeface="Times New Roman"/>
              </a:rPr>
              <a:t> </a:t>
            </a:r>
            <a:r>
              <a:rPr sz="1650" spc="40" dirty="0">
                <a:latin typeface="Times New Roman"/>
                <a:cs typeface="Times New Roman"/>
              </a:rPr>
              <a:t>va </a:t>
            </a:r>
            <a:r>
              <a:rPr sz="1650" spc="65" dirty="0">
                <a:latin typeface="Times New Roman"/>
                <a:cs typeface="Times New Roman"/>
              </a:rPr>
              <a:t>aumentando</a:t>
            </a:r>
            <a:r>
              <a:rPr sz="1650" spc="105" dirty="0">
                <a:latin typeface="Times New Roman"/>
                <a:cs typeface="Times New Roman"/>
              </a:rPr>
              <a:t> </a:t>
            </a:r>
            <a:r>
              <a:rPr sz="1650" spc="110" dirty="0">
                <a:latin typeface="Times New Roman"/>
                <a:cs typeface="Times New Roman"/>
              </a:rPr>
              <a:t>su</a:t>
            </a:r>
            <a:r>
              <a:rPr sz="1650" spc="-2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nivel</a:t>
            </a:r>
            <a:r>
              <a:rPr sz="1650" spc="-80" dirty="0">
                <a:latin typeface="Times New Roman"/>
                <a:cs typeface="Times New Roman"/>
              </a:rPr>
              <a:t> </a:t>
            </a:r>
            <a:r>
              <a:rPr sz="1650" spc="125" dirty="0">
                <a:latin typeface="Times New Roman"/>
                <a:cs typeface="Times New Roman"/>
              </a:rPr>
              <a:t>de</a:t>
            </a:r>
            <a:r>
              <a:rPr sz="1650" spc="85" dirty="0">
                <a:latin typeface="Times New Roman"/>
                <a:cs typeface="Times New Roman"/>
              </a:rPr>
              <a:t> </a:t>
            </a:r>
            <a:r>
              <a:rPr sz="1650" spc="35" dirty="0">
                <a:latin typeface="Times New Roman"/>
                <a:cs typeface="Times New Roman"/>
              </a:rPr>
              <a:t>Rentabilidad.</a:t>
            </a:r>
            <a:endParaRPr sz="16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6132" y="1073022"/>
            <a:ext cx="310832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spc="-30" dirty="0"/>
              <a:t>CONTRATACIÓN</a:t>
            </a:r>
            <a:r>
              <a:rPr sz="1800" spc="10" dirty="0"/>
              <a:t> </a:t>
            </a:r>
            <a:r>
              <a:rPr sz="1800" dirty="0"/>
              <a:t>DE</a:t>
            </a:r>
            <a:r>
              <a:rPr sz="1800" spc="-35" dirty="0"/>
              <a:t> </a:t>
            </a:r>
            <a:r>
              <a:rPr sz="1800" spc="-10" dirty="0"/>
              <a:t>OBRAS </a:t>
            </a:r>
            <a:r>
              <a:rPr sz="1800" dirty="0"/>
              <a:t>Y</a:t>
            </a:r>
            <a:r>
              <a:rPr sz="1800" spc="-40" dirty="0"/>
              <a:t> </a:t>
            </a:r>
            <a:r>
              <a:rPr sz="1800" spc="-10" dirty="0"/>
              <a:t>SERVICIOS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763155" y="804697"/>
            <a:ext cx="984885" cy="995680"/>
          </a:xfrm>
          <a:custGeom>
            <a:avLst/>
            <a:gdLst/>
            <a:ahLst/>
            <a:cxnLst/>
            <a:rect l="l" t="t" r="r" b="b"/>
            <a:pathLst>
              <a:path w="984885" h="995680">
                <a:moveTo>
                  <a:pt x="729183" y="894715"/>
                </a:moveTo>
                <a:lnTo>
                  <a:pt x="724014" y="867905"/>
                </a:lnTo>
                <a:lnTo>
                  <a:pt x="723938" y="867498"/>
                </a:lnTo>
                <a:lnTo>
                  <a:pt x="723163" y="863485"/>
                </a:lnTo>
                <a:lnTo>
                  <a:pt x="709383" y="838835"/>
                </a:lnTo>
                <a:lnTo>
                  <a:pt x="687984" y="819086"/>
                </a:lnTo>
                <a:lnTo>
                  <a:pt x="663613" y="807008"/>
                </a:lnTo>
                <a:lnTo>
                  <a:pt x="663613" y="898842"/>
                </a:lnTo>
                <a:lnTo>
                  <a:pt x="661276" y="910120"/>
                </a:lnTo>
                <a:lnTo>
                  <a:pt x="661174" y="910628"/>
                </a:lnTo>
                <a:lnTo>
                  <a:pt x="661136" y="910793"/>
                </a:lnTo>
                <a:lnTo>
                  <a:pt x="654443" y="920635"/>
                </a:lnTo>
                <a:lnTo>
                  <a:pt x="644499" y="927379"/>
                </a:lnTo>
                <a:lnTo>
                  <a:pt x="644309" y="927379"/>
                </a:lnTo>
                <a:lnTo>
                  <a:pt x="632625" y="929779"/>
                </a:lnTo>
                <a:lnTo>
                  <a:pt x="620445" y="927379"/>
                </a:lnTo>
                <a:lnTo>
                  <a:pt x="610476" y="920788"/>
                </a:lnTo>
                <a:lnTo>
                  <a:pt x="603745" y="910958"/>
                </a:lnTo>
                <a:lnTo>
                  <a:pt x="601268" y="898842"/>
                </a:lnTo>
                <a:lnTo>
                  <a:pt x="603618" y="886485"/>
                </a:lnTo>
                <a:lnTo>
                  <a:pt x="610057" y="876642"/>
                </a:lnTo>
                <a:lnTo>
                  <a:pt x="610946" y="875982"/>
                </a:lnTo>
                <a:lnTo>
                  <a:pt x="619874" y="869962"/>
                </a:lnTo>
                <a:lnTo>
                  <a:pt x="619683" y="869962"/>
                </a:lnTo>
                <a:lnTo>
                  <a:pt x="630199" y="867905"/>
                </a:lnTo>
                <a:lnTo>
                  <a:pt x="632244" y="867498"/>
                </a:lnTo>
                <a:lnTo>
                  <a:pt x="644867" y="869962"/>
                </a:lnTo>
                <a:lnTo>
                  <a:pt x="644690" y="869962"/>
                </a:lnTo>
                <a:lnTo>
                  <a:pt x="653732" y="875982"/>
                </a:lnTo>
                <a:lnTo>
                  <a:pt x="654634" y="876642"/>
                </a:lnTo>
                <a:lnTo>
                  <a:pt x="661200" y="886485"/>
                </a:lnTo>
                <a:lnTo>
                  <a:pt x="663448" y="898042"/>
                </a:lnTo>
                <a:lnTo>
                  <a:pt x="663524" y="898436"/>
                </a:lnTo>
                <a:lnTo>
                  <a:pt x="663613" y="898842"/>
                </a:lnTo>
                <a:lnTo>
                  <a:pt x="663613" y="807008"/>
                </a:lnTo>
                <a:lnTo>
                  <a:pt x="661530" y="805967"/>
                </a:lnTo>
                <a:lnTo>
                  <a:pt x="632625" y="801204"/>
                </a:lnTo>
                <a:lnTo>
                  <a:pt x="310413" y="801204"/>
                </a:lnTo>
                <a:lnTo>
                  <a:pt x="310413" y="898042"/>
                </a:lnTo>
                <a:lnTo>
                  <a:pt x="310413" y="898842"/>
                </a:lnTo>
                <a:lnTo>
                  <a:pt x="308063" y="910120"/>
                </a:lnTo>
                <a:lnTo>
                  <a:pt x="307962" y="910628"/>
                </a:lnTo>
                <a:lnTo>
                  <a:pt x="301332" y="920242"/>
                </a:lnTo>
                <a:lnTo>
                  <a:pt x="301015" y="920635"/>
                </a:lnTo>
                <a:lnTo>
                  <a:pt x="290880" y="927379"/>
                </a:lnTo>
                <a:lnTo>
                  <a:pt x="290664" y="927379"/>
                </a:lnTo>
                <a:lnTo>
                  <a:pt x="278714" y="929779"/>
                </a:lnTo>
                <a:lnTo>
                  <a:pt x="267335" y="927379"/>
                </a:lnTo>
                <a:lnTo>
                  <a:pt x="266738" y="927379"/>
                </a:lnTo>
                <a:lnTo>
                  <a:pt x="256451" y="920242"/>
                </a:lnTo>
                <a:lnTo>
                  <a:pt x="249821" y="910120"/>
                </a:lnTo>
                <a:lnTo>
                  <a:pt x="247891" y="898842"/>
                </a:lnTo>
                <a:lnTo>
                  <a:pt x="247815" y="898436"/>
                </a:lnTo>
                <a:lnTo>
                  <a:pt x="279920" y="867498"/>
                </a:lnTo>
                <a:lnTo>
                  <a:pt x="291833" y="869962"/>
                </a:lnTo>
                <a:lnTo>
                  <a:pt x="301548" y="876642"/>
                </a:lnTo>
                <a:lnTo>
                  <a:pt x="308089" y="886485"/>
                </a:lnTo>
                <a:lnTo>
                  <a:pt x="310413" y="898042"/>
                </a:lnTo>
                <a:lnTo>
                  <a:pt x="310413" y="801204"/>
                </a:lnTo>
                <a:lnTo>
                  <a:pt x="282346" y="801204"/>
                </a:lnTo>
                <a:lnTo>
                  <a:pt x="260083" y="803325"/>
                </a:lnTo>
                <a:lnTo>
                  <a:pt x="221310" y="820699"/>
                </a:lnTo>
                <a:lnTo>
                  <a:pt x="184848" y="874395"/>
                </a:lnTo>
                <a:lnTo>
                  <a:pt x="183553" y="916317"/>
                </a:lnTo>
                <a:lnTo>
                  <a:pt x="199682" y="954925"/>
                </a:lnTo>
                <a:lnTo>
                  <a:pt x="232067" y="983221"/>
                </a:lnTo>
                <a:lnTo>
                  <a:pt x="240779" y="986967"/>
                </a:lnTo>
                <a:lnTo>
                  <a:pt x="249859" y="990053"/>
                </a:lnTo>
                <a:lnTo>
                  <a:pt x="259105" y="992822"/>
                </a:lnTo>
                <a:lnTo>
                  <a:pt x="268262" y="995667"/>
                </a:lnTo>
                <a:lnTo>
                  <a:pt x="291592" y="995667"/>
                </a:lnTo>
                <a:lnTo>
                  <a:pt x="300685" y="992530"/>
                </a:lnTo>
                <a:lnTo>
                  <a:pt x="309791" y="989495"/>
                </a:lnTo>
                <a:lnTo>
                  <a:pt x="349008" y="966241"/>
                </a:lnTo>
                <a:lnTo>
                  <a:pt x="370268" y="929817"/>
                </a:lnTo>
                <a:lnTo>
                  <a:pt x="375513" y="894715"/>
                </a:lnTo>
                <a:lnTo>
                  <a:pt x="375526" y="894422"/>
                </a:lnTo>
                <a:lnTo>
                  <a:pt x="375653" y="891209"/>
                </a:lnTo>
                <a:lnTo>
                  <a:pt x="373341" y="876642"/>
                </a:lnTo>
                <a:lnTo>
                  <a:pt x="373240" y="875982"/>
                </a:lnTo>
                <a:lnTo>
                  <a:pt x="372427" y="867905"/>
                </a:lnTo>
                <a:lnTo>
                  <a:pt x="538924" y="867905"/>
                </a:lnTo>
                <a:lnTo>
                  <a:pt x="537451" y="875982"/>
                </a:lnTo>
                <a:lnTo>
                  <a:pt x="536511" y="881316"/>
                </a:lnTo>
                <a:lnTo>
                  <a:pt x="535647" y="887844"/>
                </a:lnTo>
                <a:lnTo>
                  <a:pt x="535482" y="891209"/>
                </a:lnTo>
                <a:lnTo>
                  <a:pt x="535355" y="894715"/>
                </a:lnTo>
                <a:lnTo>
                  <a:pt x="540321" y="929817"/>
                </a:lnTo>
                <a:lnTo>
                  <a:pt x="557022" y="959764"/>
                </a:lnTo>
                <a:lnTo>
                  <a:pt x="583526" y="982002"/>
                </a:lnTo>
                <a:lnTo>
                  <a:pt x="617347" y="994067"/>
                </a:lnTo>
                <a:lnTo>
                  <a:pt x="618578" y="994473"/>
                </a:lnTo>
                <a:lnTo>
                  <a:pt x="619379" y="995273"/>
                </a:lnTo>
                <a:lnTo>
                  <a:pt x="620560" y="995680"/>
                </a:lnTo>
                <a:lnTo>
                  <a:pt x="643877" y="995680"/>
                </a:lnTo>
                <a:lnTo>
                  <a:pt x="681697" y="982002"/>
                </a:lnTo>
                <a:lnTo>
                  <a:pt x="713638" y="951738"/>
                </a:lnTo>
                <a:lnTo>
                  <a:pt x="725855" y="924661"/>
                </a:lnTo>
                <a:lnTo>
                  <a:pt x="729183" y="894715"/>
                </a:lnTo>
                <a:close/>
              </a:path>
              <a:path w="984885" h="995680">
                <a:moveTo>
                  <a:pt x="984656" y="376516"/>
                </a:moveTo>
                <a:lnTo>
                  <a:pt x="982853" y="331876"/>
                </a:lnTo>
                <a:lnTo>
                  <a:pt x="982573" y="325056"/>
                </a:lnTo>
                <a:lnTo>
                  <a:pt x="982548" y="324281"/>
                </a:lnTo>
                <a:lnTo>
                  <a:pt x="974864" y="278561"/>
                </a:lnTo>
                <a:lnTo>
                  <a:pt x="961478" y="234924"/>
                </a:lnTo>
                <a:lnTo>
                  <a:pt x="942555" y="193713"/>
                </a:lnTo>
                <a:lnTo>
                  <a:pt x="942454" y="193471"/>
                </a:lnTo>
                <a:lnTo>
                  <a:pt x="940066" y="189687"/>
                </a:lnTo>
                <a:lnTo>
                  <a:pt x="929449" y="172821"/>
                </a:lnTo>
                <a:lnTo>
                  <a:pt x="917790" y="154292"/>
                </a:lnTo>
                <a:lnTo>
                  <a:pt x="916990" y="153314"/>
                </a:lnTo>
                <a:lnTo>
                  <a:pt x="916990" y="331876"/>
                </a:lnTo>
                <a:lnTo>
                  <a:pt x="916990" y="398614"/>
                </a:lnTo>
                <a:lnTo>
                  <a:pt x="910018" y="437121"/>
                </a:lnTo>
                <a:lnTo>
                  <a:pt x="898588" y="473697"/>
                </a:lnTo>
                <a:lnTo>
                  <a:pt x="882497" y="508393"/>
                </a:lnTo>
                <a:lnTo>
                  <a:pt x="861504" y="541248"/>
                </a:lnTo>
                <a:lnTo>
                  <a:pt x="814019" y="522351"/>
                </a:lnTo>
                <a:lnTo>
                  <a:pt x="814019" y="593077"/>
                </a:lnTo>
                <a:lnTo>
                  <a:pt x="802170" y="601548"/>
                </a:lnTo>
                <a:lnTo>
                  <a:pt x="779513" y="617423"/>
                </a:lnTo>
                <a:lnTo>
                  <a:pt x="768565" y="625221"/>
                </a:lnTo>
                <a:lnTo>
                  <a:pt x="768184" y="624420"/>
                </a:lnTo>
                <a:lnTo>
                  <a:pt x="767384" y="623608"/>
                </a:lnTo>
                <a:lnTo>
                  <a:pt x="766953" y="622808"/>
                </a:lnTo>
                <a:lnTo>
                  <a:pt x="771499" y="612914"/>
                </a:lnTo>
                <a:lnTo>
                  <a:pt x="776109" y="603021"/>
                </a:lnTo>
                <a:lnTo>
                  <a:pt x="780821" y="593077"/>
                </a:lnTo>
                <a:lnTo>
                  <a:pt x="785876" y="582625"/>
                </a:lnTo>
                <a:lnTo>
                  <a:pt x="806119" y="590194"/>
                </a:lnTo>
                <a:lnTo>
                  <a:pt x="814019" y="593077"/>
                </a:lnTo>
                <a:lnTo>
                  <a:pt x="814019" y="522351"/>
                </a:lnTo>
                <a:lnTo>
                  <a:pt x="808012" y="519950"/>
                </a:lnTo>
                <a:lnTo>
                  <a:pt x="811237" y="498246"/>
                </a:lnTo>
                <a:lnTo>
                  <a:pt x="821207" y="431571"/>
                </a:lnTo>
                <a:lnTo>
                  <a:pt x="821258" y="431177"/>
                </a:lnTo>
                <a:lnTo>
                  <a:pt x="826020" y="398983"/>
                </a:lnTo>
                <a:lnTo>
                  <a:pt x="826071" y="398614"/>
                </a:lnTo>
                <a:lnTo>
                  <a:pt x="916990" y="398614"/>
                </a:lnTo>
                <a:lnTo>
                  <a:pt x="916990" y="331876"/>
                </a:lnTo>
                <a:lnTo>
                  <a:pt x="825703" y="331876"/>
                </a:lnTo>
                <a:lnTo>
                  <a:pt x="821410" y="301586"/>
                </a:lnTo>
                <a:lnTo>
                  <a:pt x="812419" y="239496"/>
                </a:lnTo>
                <a:lnTo>
                  <a:pt x="810907" y="228752"/>
                </a:lnTo>
                <a:lnTo>
                  <a:pt x="810831" y="228257"/>
                </a:lnTo>
                <a:lnTo>
                  <a:pt x="808443" y="211378"/>
                </a:lnTo>
                <a:lnTo>
                  <a:pt x="808393" y="210947"/>
                </a:lnTo>
                <a:lnTo>
                  <a:pt x="859891" y="190500"/>
                </a:lnTo>
                <a:lnTo>
                  <a:pt x="861885" y="189687"/>
                </a:lnTo>
                <a:lnTo>
                  <a:pt x="882713" y="222288"/>
                </a:lnTo>
                <a:lnTo>
                  <a:pt x="898779" y="256870"/>
                </a:lnTo>
                <a:lnTo>
                  <a:pt x="910183" y="293408"/>
                </a:lnTo>
                <a:lnTo>
                  <a:pt x="916914" y="331508"/>
                </a:lnTo>
                <a:lnTo>
                  <a:pt x="916990" y="331876"/>
                </a:lnTo>
                <a:lnTo>
                  <a:pt x="916990" y="153314"/>
                </a:lnTo>
                <a:lnTo>
                  <a:pt x="913218" y="148666"/>
                </a:lnTo>
                <a:lnTo>
                  <a:pt x="887793" y="117348"/>
                </a:lnTo>
                <a:lnTo>
                  <a:pt x="873620" y="103682"/>
                </a:lnTo>
                <a:lnTo>
                  <a:pt x="854519" y="85267"/>
                </a:lnTo>
                <a:lnTo>
                  <a:pt x="841476" y="75565"/>
                </a:lnTo>
                <a:lnTo>
                  <a:pt x="817994" y="58089"/>
                </a:lnTo>
                <a:lnTo>
                  <a:pt x="815619" y="56769"/>
                </a:lnTo>
                <a:lnTo>
                  <a:pt x="815619" y="137426"/>
                </a:lnTo>
                <a:lnTo>
                  <a:pt x="786244" y="148666"/>
                </a:lnTo>
                <a:lnTo>
                  <a:pt x="781240" y="137845"/>
                </a:lnTo>
                <a:lnTo>
                  <a:pt x="776008" y="126695"/>
                </a:lnTo>
                <a:lnTo>
                  <a:pt x="770890" y="115925"/>
                </a:lnTo>
                <a:lnTo>
                  <a:pt x="765771" y="105283"/>
                </a:lnTo>
                <a:lnTo>
                  <a:pt x="766572" y="104482"/>
                </a:lnTo>
                <a:lnTo>
                  <a:pt x="766953" y="103682"/>
                </a:lnTo>
                <a:lnTo>
                  <a:pt x="790384" y="120103"/>
                </a:lnTo>
                <a:lnTo>
                  <a:pt x="815619" y="137426"/>
                </a:lnTo>
                <a:lnTo>
                  <a:pt x="815619" y="56769"/>
                </a:lnTo>
                <a:lnTo>
                  <a:pt x="778205" y="35877"/>
                </a:lnTo>
                <a:lnTo>
                  <a:pt x="759345" y="28333"/>
                </a:lnTo>
                <a:lnTo>
                  <a:pt x="759345" y="331876"/>
                </a:lnTo>
                <a:lnTo>
                  <a:pt x="757301" y="331876"/>
                </a:lnTo>
                <a:lnTo>
                  <a:pt x="757301" y="398983"/>
                </a:lnTo>
                <a:lnTo>
                  <a:pt x="756094" y="414782"/>
                </a:lnTo>
                <a:lnTo>
                  <a:pt x="754888" y="431177"/>
                </a:lnTo>
                <a:lnTo>
                  <a:pt x="702627" y="431177"/>
                </a:lnTo>
                <a:lnTo>
                  <a:pt x="702627" y="498246"/>
                </a:lnTo>
                <a:lnTo>
                  <a:pt x="697839" y="523252"/>
                </a:lnTo>
                <a:lnTo>
                  <a:pt x="688479" y="572439"/>
                </a:lnTo>
                <a:lnTo>
                  <a:pt x="683704" y="597090"/>
                </a:lnTo>
                <a:lnTo>
                  <a:pt x="673519" y="651738"/>
                </a:lnTo>
                <a:lnTo>
                  <a:pt x="668502" y="679018"/>
                </a:lnTo>
                <a:lnTo>
                  <a:pt x="663613" y="706374"/>
                </a:lnTo>
                <a:lnTo>
                  <a:pt x="662432" y="713613"/>
                </a:lnTo>
                <a:lnTo>
                  <a:pt x="660133" y="716292"/>
                </a:lnTo>
                <a:lnTo>
                  <a:pt x="660019" y="716419"/>
                </a:lnTo>
                <a:lnTo>
                  <a:pt x="651916" y="716419"/>
                </a:lnTo>
                <a:lnTo>
                  <a:pt x="602449" y="716292"/>
                </a:lnTo>
                <a:lnTo>
                  <a:pt x="305282" y="716292"/>
                </a:lnTo>
                <a:lnTo>
                  <a:pt x="255790" y="716419"/>
                </a:lnTo>
                <a:lnTo>
                  <a:pt x="249758" y="716419"/>
                </a:lnTo>
                <a:lnTo>
                  <a:pt x="246545" y="714819"/>
                </a:lnTo>
                <a:lnTo>
                  <a:pt x="245046" y="709193"/>
                </a:lnTo>
                <a:lnTo>
                  <a:pt x="231724" y="657021"/>
                </a:lnTo>
                <a:lnTo>
                  <a:pt x="205460" y="553631"/>
                </a:lnTo>
                <a:lnTo>
                  <a:pt x="192252" y="501865"/>
                </a:lnTo>
                <a:lnTo>
                  <a:pt x="192252" y="498246"/>
                </a:lnTo>
                <a:lnTo>
                  <a:pt x="702627" y="498246"/>
                </a:lnTo>
                <a:lnTo>
                  <a:pt x="702627" y="431177"/>
                </a:lnTo>
                <a:lnTo>
                  <a:pt x="652348" y="431177"/>
                </a:lnTo>
                <a:lnTo>
                  <a:pt x="652348" y="398983"/>
                </a:lnTo>
                <a:lnTo>
                  <a:pt x="757301" y="398983"/>
                </a:lnTo>
                <a:lnTo>
                  <a:pt x="757301" y="331876"/>
                </a:lnTo>
                <a:lnTo>
                  <a:pt x="652348" y="331876"/>
                </a:lnTo>
                <a:lnTo>
                  <a:pt x="652348" y="331508"/>
                </a:lnTo>
                <a:lnTo>
                  <a:pt x="652348" y="239496"/>
                </a:lnTo>
                <a:lnTo>
                  <a:pt x="744067" y="228257"/>
                </a:lnTo>
                <a:lnTo>
                  <a:pt x="747903" y="253885"/>
                </a:lnTo>
                <a:lnTo>
                  <a:pt x="759282" y="331508"/>
                </a:lnTo>
                <a:lnTo>
                  <a:pt x="759345" y="331876"/>
                </a:lnTo>
                <a:lnTo>
                  <a:pt x="759345" y="28333"/>
                </a:lnTo>
                <a:lnTo>
                  <a:pt x="735190" y="18656"/>
                </a:lnTo>
                <a:lnTo>
                  <a:pt x="721499" y="15049"/>
                </a:lnTo>
                <a:lnTo>
                  <a:pt x="721499" y="165163"/>
                </a:lnTo>
                <a:lnTo>
                  <a:pt x="652729" y="172821"/>
                </a:lnTo>
                <a:lnTo>
                  <a:pt x="652729" y="75933"/>
                </a:lnTo>
                <a:lnTo>
                  <a:pt x="652729" y="75565"/>
                </a:lnTo>
                <a:lnTo>
                  <a:pt x="675182" y="93687"/>
                </a:lnTo>
                <a:lnTo>
                  <a:pt x="693305" y="115087"/>
                </a:lnTo>
                <a:lnTo>
                  <a:pt x="708329" y="139115"/>
                </a:lnTo>
                <a:lnTo>
                  <a:pt x="721499" y="165163"/>
                </a:lnTo>
                <a:lnTo>
                  <a:pt x="721499" y="15049"/>
                </a:lnTo>
                <a:lnTo>
                  <a:pt x="688962" y="6477"/>
                </a:lnTo>
                <a:lnTo>
                  <a:pt x="675906" y="4394"/>
                </a:lnTo>
                <a:lnTo>
                  <a:pt x="662749" y="2794"/>
                </a:lnTo>
                <a:lnTo>
                  <a:pt x="636270" y="0"/>
                </a:lnTo>
                <a:lnTo>
                  <a:pt x="605282" y="0"/>
                </a:lnTo>
                <a:lnTo>
                  <a:pt x="602068" y="431"/>
                </a:lnTo>
                <a:lnTo>
                  <a:pt x="598855" y="1231"/>
                </a:lnTo>
                <a:lnTo>
                  <a:pt x="595642" y="1231"/>
                </a:lnTo>
                <a:lnTo>
                  <a:pt x="585558" y="2044"/>
                </a:lnTo>
                <a:lnTo>
                  <a:pt x="585558" y="398983"/>
                </a:lnTo>
                <a:lnTo>
                  <a:pt x="585558" y="431177"/>
                </a:lnTo>
                <a:lnTo>
                  <a:pt x="483438" y="431177"/>
                </a:lnTo>
                <a:lnTo>
                  <a:pt x="482180" y="415480"/>
                </a:lnTo>
                <a:lnTo>
                  <a:pt x="481495" y="407822"/>
                </a:lnTo>
                <a:lnTo>
                  <a:pt x="480618" y="398983"/>
                </a:lnTo>
                <a:lnTo>
                  <a:pt x="585558" y="398983"/>
                </a:lnTo>
                <a:lnTo>
                  <a:pt x="585558" y="2044"/>
                </a:lnTo>
                <a:lnTo>
                  <a:pt x="585190" y="2070"/>
                </a:lnTo>
                <a:lnTo>
                  <a:pt x="585190" y="75933"/>
                </a:lnTo>
                <a:lnTo>
                  <a:pt x="585190" y="172821"/>
                </a:lnTo>
                <a:lnTo>
                  <a:pt x="585190" y="239064"/>
                </a:lnTo>
                <a:lnTo>
                  <a:pt x="585190" y="331508"/>
                </a:lnTo>
                <a:lnTo>
                  <a:pt x="479005" y="331508"/>
                </a:lnTo>
                <a:lnTo>
                  <a:pt x="486803" y="279577"/>
                </a:lnTo>
                <a:lnTo>
                  <a:pt x="490601" y="253885"/>
                </a:lnTo>
                <a:lnTo>
                  <a:pt x="494220" y="228752"/>
                </a:lnTo>
                <a:lnTo>
                  <a:pt x="494296" y="228257"/>
                </a:lnTo>
                <a:lnTo>
                  <a:pt x="585190" y="239064"/>
                </a:lnTo>
                <a:lnTo>
                  <a:pt x="585190" y="172821"/>
                </a:lnTo>
                <a:lnTo>
                  <a:pt x="517207" y="164731"/>
                </a:lnTo>
                <a:lnTo>
                  <a:pt x="525538" y="148297"/>
                </a:lnTo>
                <a:lnTo>
                  <a:pt x="530047" y="139395"/>
                </a:lnTo>
                <a:lnTo>
                  <a:pt x="544715" y="115671"/>
                </a:lnTo>
                <a:lnTo>
                  <a:pt x="554405" y="104114"/>
                </a:lnTo>
                <a:lnTo>
                  <a:pt x="562635" y="94284"/>
                </a:lnTo>
                <a:lnTo>
                  <a:pt x="585190" y="75933"/>
                </a:lnTo>
                <a:lnTo>
                  <a:pt x="585190" y="2070"/>
                </a:lnTo>
                <a:lnTo>
                  <a:pt x="545211" y="7378"/>
                </a:lnTo>
                <a:lnTo>
                  <a:pt x="496303" y="21310"/>
                </a:lnTo>
                <a:lnTo>
                  <a:pt x="472173" y="31788"/>
                </a:lnTo>
                <a:lnTo>
                  <a:pt x="472173" y="106095"/>
                </a:lnTo>
                <a:lnTo>
                  <a:pt x="467271" y="116598"/>
                </a:lnTo>
                <a:lnTo>
                  <a:pt x="462267" y="127050"/>
                </a:lnTo>
                <a:lnTo>
                  <a:pt x="457263" y="137426"/>
                </a:lnTo>
                <a:lnTo>
                  <a:pt x="452056" y="148297"/>
                </a:lnTo>
                <a:lnTo>
                  <a:pt x="430339" y="140462"/>
                </a:lnTo>
                <a:lnTo>
                  <a:pt x="430339" y="211378"/>
                </a:lnTo>
                <a:lnTo>
                  <a:pt x="425881" y="241300"/>
                </a:lnTo>
                <a:lnTo>
                  <a:pt x="417106" y="301586"/>
                </a:lnTo>
                <a:lnTo>
                  <a:pt x="416674" y="304520"/>
                </a:lnTo>
                <a:lnTo>
                  <a:pt x="416674" y="431571"/>
                </a:lnTo>
                <a:lnTo>
                  <a:pt x="326580" y="431571"/>
                </a:lnTo>
                <a:lnTo>
                  <a:pt x="325374" y="423468"/>
                </a:lnTo>
                <a:lnTo>
                  <a:pt x="324129" y="415480"/>
                </a:lnTo>
                <a:lnTo>
                  <a:pt x="322897" y="407822"/>
                </a:lnTo>
                <a:lnTo>
                  <a:pt x="321411" y="398983"/>
                </a:lnTo>
                <a:lnTo>
                  <a:pt x="321348" y="398614"/>
                </a:lnTo>
                <a:lnTo>
                  <a:pt x="414655" y="398614"/>
                </a:lnTo>
                <a:lnTo>
                  <a:pt x="415201" y="406692"/>
                </a:lnTo>
                <a:lnTo>
                  <a:pt x="416128" y="423024"/>
                </a:lnTo>
                <a:lnTo>
                  <a:pt x="416648" y="431177"/>
                </a:lnTo>
                <a:lnTo>
                  <a:pt x="416674" y="431571"/>
                </a:lnTo>
                <a:lnTo>
                  <a:pt x="416674" y="304520"/>
                </a:lnTo>
                <a:lnTo>
                  <a:pt x="412699" y="331508"/>
                </a:lnTo>
                <a:lnTo>
                  <a:pt x="412648" y="331876"/>
                </a:lnTo>
                <a:lnTo>
                  <a:pt x="321754" y="331876"/>
                </a:lnTo>
                <a:lnTo>
                  <a:pt x="338950" y="259016"/>
                </a:lnTo>
                <a:lnTo>
                  <a:pt x="373634" y="193713"/>
                </a:lnTo>
                <a:lnTo>
                  <a:pt x="379260" y="190500"/>
                </a:lnTo>
                <a:lnTo>
                  <a:pt x="381279" y="190868"/>
                </a:lnTo>
                <a:lnTo>
                  <a:pt x="418439" y="206248"/>
                </a:lnTo>
                <a:lnTo>
                  <a:pt x="430339" y="211378"/>
                </a:lnTo>
                <a:lnTo>
                  <a:pt x="430339" y="140462"/>
                </a:lnTo>
                <a:lnTo>
                  <a:pt x="423100" y="137845"/>
                </a:lnTo>
                <a:lnTo>
                  <a:pt x="447738" y="120523"/>
                </a:lnTo>
                <a:lnTo>
                  <a:pt x="470560" y="104114"/>
                </a:lnTo>
                <a:lnTo>
                  <a:pt x="471360" y="104914"/>
                </a:lnTo>
                <a:lnTo>
                  <a:pt x="471766" y="105714"/>
                </a:lnTo>
                <a:lnTo>
                  <a:pt x="472173" y="106095"/>
                </a:lnTo>
                <a:lnTo>
                  <a:pt x="472173" y="31788"/>
                </a:lnTo>
                <a:lnTo>
                  <a:pt x="448348" y="42113"/>
                </a:lnTo>
                <a:lnTo>
                  <a:pt x="404698" y="68973"/>
                </a:lnTo>
                <a:lnTo>
                  <a:pt x="365429" y="101942"/>
                </a:lnTo>
                <a:lnTo>
                  <a:pt x="330606" y="141058"/>
                </a:lnTo>
                <a:lnTo>
                  <a:pt x="301840" y="183832"/>
                </a:lnTo>
                <a:lnTo>
                  <a:pt x="279806" y="228752"/>
                </a:lnTo>
                <a:lnTo>
                  <a:pt x="264553" y="275818"/>
                </a:lnTo>
                <a:lnTo>
                  <a:pt x="256120" y="325056"/>
                </a:lnTo>
                <a:lnTo>
                  <a:pt x="254584" y="376516"/>
                </a:lnTo>
                <a:lnTo>
                  <a:pt x="255117" y="389166"/>
                </a:lnTo>
                <a:lnTo>
                  <a:pt x="255155" y="390131"/>
                </a:lnTo>
                <a:lnTo>
                  <a:pt x="256146" y="403885"/>
                </a:lnTo>
                <a:lnTo>
                  <a:pt x="258572" y="431177"/>
                </a:lnTo>
                <a:lnTo>
                  <a:pt x="258610" y="431571"/>
                </a:lnTo>
                <a:lnTo>
                  <a:pt x="199402" y="431571"/>
                </a:lnTo>
                <a:lnTo>
                  <a:pt x="179781" y="431177"/>
                </a:lnTo>
                <a:lnTo>
                  <a:pt x="177368" y="431177"/>
                </a:lnTo>
                <a:lnTo>
                  <a:pt x="173748" y="427151"/>
                </a:lnTo>
                <a:lnTo>
                  <a:pt x="163588" y="389166"/>
                </a:lnTo>
                <a:lnTo>
                  <a:pt x="154851" y="353618"/>
                </a:lnTo>
                <a:lnTo>
                  <a:pt x="152831" y="346392"/>
                </a:lnTo>
                <a:lnTo>
                  <a:pt x="150012" y="343560"/>
                </a:lnTo>
                <a:lnTo>
                  <a:pt x="139560" y="344144"/>
                </a:lnTo>
                <a:lnTo>
                  <a:pt x="0" y="344144"/>
                </a:lnTo>
                <a:lnTo>
                  <a:pt x="0" y="410235"/>
                </a:lnTo>
                <a:lnTo>
                  <a:pt x="84061" y="410235"/>
                </a:lnTo>
                <a:lnTo>
                  <a:pt x="94119" y="407822"/>
                </a:lnTo>
                <a:lnTo>
                  <a:pt x="99745" y="411835"/>
                </a:lnTo>
                <a:lnTo>
                  <a:pt x="104571" y="415480"/>
                </a:lnTo>
                <a:lnTo>
                  <a:pt x="104571" y="425919"/>
                </a:lnTo>
                <a:lnTo>
                  <a:pt x="106578" y="433158"/>
                </a:lnTo>
                <a:lnTo>
                  <a:pt x="192252" y="768261"/>
                </a:lnTo>
                <a:lnTo>
                  <a:pt x="195465" y="782320"/>
                </a:lnTo>
                <a:lnTo>
                  <a:pt x="714260" y="782320"/>
                </a:lnTo>
                <a:lnTo>
                  <a:pt x="717105" y="780313"/>
                </a:lnTo>
                <a:lnTo>
                  <a:pt x="718286" y="773074"/>
                </a:lnTo>
                <a:lnTo>
                  <a:pt x="720407" y="760844"/>
                </a:lnTo>
                <a:lnTo>
                  <a:pt x="728256" y="716419"/>
                </a:lnTo>
                <a:lnTo>
                  <a:pt x="728357" y="715619"/>
                </a:lnTo>
                <a:lnTo>
                  <a:pt x="732383" y="712012"/>
                </a:lnTo>
                <a:lnTo>
                  <a:pt x="784237" y="690638"/>
                </a:lnTo>
                <a:lnTo>
                  <a:pt x="824420" y="667270"/>
                </a:lnTo>
                <a:lnTo>
                  <a:pt x="860920" y="639127"/>
                </a:lnTo>
                <a:lnTo>
                  <a:pt x="893673" y="606221"/>
                </a:lnTo>
                <a:lnTo>
                  <a:pt x="911809" y="582625"/>
                </a:lnTo>
                <a:lnTo>
                  <a:pt x="922616" y="568566"/>
                </a:lnTo>
                <a:lnTo>
                  <a:pt x="948880" y="523252"/>
                </a:lnTo>
                <a:lnTo>
                  <a:pt x="967917" y="476084"/>
                </a:lnTo>
                <a:lnTo>
                  <a:pt x="979805" y="427151"/>
                </a:lnTo>
                <a:lnTo>
                  <a:pt x="982510" y="398983"/>
                </a:lnTo>
                <a:lnTo>
                  <a:pt x="982548" y="398614"/>
                </a:lnTo>
                <a:lnTo>
                  <a:pt x="984656" y="376516"/>
                </a:lnTo>
                <a:close/>
              </a:path>
            </a:pathLst>
          </a:custGeom>
          <a:solidFill>
            <a:srgbClr val="07539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747092" y="1856807"/>
          <a:ext cx="9504045" cy="4277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68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5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4980">
                <a:tc gridSpan="5"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2800" b="1" spc="-655" dirty="0">
                          <a:latin typeface="Calibri"/>
                          <a:cs typeface="Calibri"/>
                        </a:rPr>
                        <a:t>PROCESOS</a:t>
                      </a:r>
                      <a:r>
                        <a:rPr sz="2800" b="1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67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2800" b="1" spc="-3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675" dirty="0">
                          <a:latin typeface="Calibri"/>
                          <a:cs typeface="Calibri"/>
                        </a:rPr>
                        <a:t>CONTRATACIÓN</a:t>
                      </a:r>
                      <a:r>
                        <a:rPr sz="2800" b="1" spc="-2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9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800" b="1" spc="-2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720" dirty="0">
                          <a:latin typeface="Calibri"/>
                          <a:cs typeface="Calibri"/>
                        </a:rPr>
                        <a:t>COMPRAS</a:t>
                      </a:r>
                      <a:r>
                        <a:rPr sz="2800" b="1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95" dirty="0">
                          <a:latin typeface="Calibri"/>
                          <a:cs typeface="Calibri"/>
                        </a:rPr>
                        <a:t>PÚBLICAS</a:t>
                      </a:r>
                      <a:r>
                        <a:rPr sz="2800" b="1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67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2800" b="1" spc="-3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90" dirty="0">
                          <a:latin typeface="Calibri"/>
                          <a:cs typeface="Calibri"/>
                        </a:rPr>
                        <a:t>BIENES</a:t>
                      </a:r>
                      <a:r>
                        <a:rPr sz="2800" b="1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9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800" b="1" spc="-2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55" dirty="0">
                          <a:latin typeface="Calibri"/>
                          <a:cs typeface="Calibri"/>
                        </a:rPr>
                        <a:t>SERVICIOS: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61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10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612775">
                        <a:lnSpc>
                          <a:spcPct val="100000"/>
                        </a:lnSpc>
                      </a:pPr>
                      <a:r>
                        <a:rPr sz="2800" b="1" spc="-585" dirty="0">
                          <a:latin typeface="Calibri"/>
                          <a:cs typeface="Calibri"/>
                        </a:rPr>
                        <a:t>TIPO</a:t>
                      </a:r>
                      <a:r>
                        <a:rPr sz="2800" b="1" spc="-3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67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2800" b="1" spc="-3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685" dirty="0">
                          <a:latin typeface="Calibri"/>
                          <a:cs typeface="Calibri"/>
                        </a:rPr>
                        <a:t>CONTRATACIÓN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933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800" b="1" spc="-680" dirty="0">
                          <a:latin typeface="Calibri"/>
                          <a:cs typeface="Calibri"/>
                        </a:rPr>
                        <a:t>ESTADO</a:t>
                      </a:r>
                      <a:r>
                        <a:rPr sz="2800" b="1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660" dirty="0">
                          <a:latin typeface="Calibri"/>
                          <a:cs typeface="Calibri"/>
                        </a:rPr>
                        <a:t>ACTUAL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62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933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2800" b="1" spc="-675" dirty="0">
                          <a:latin typeface="Calibri"/>
                          <a:cs typeface="Calibri"/>
                        </a:rPr>
                        <a:t>Número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62865" marR="70485" indent="323850">
                        <a:lnSpc>
                          <a:spcPct val="111400"/>
                        </a:lnSpc>
                        <a:spcBef>
                          <a:spcPts val="5"/>
                        </a:spcBef>
                      </a:pPr>
                      <a:r>
                        <a:rPr sz="2800" b="1" spc="-540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2800" b="1" spc="7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60" dirty="0">
                          <a:latin typeface="Calibri"/>
                          <a:cs typeface="Calibri"/>
                        </a:rPr>
                        <a:t>Adjudicados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500380" marR="508000" indent="69850">
                        <a:lnSpc>
                          <a:spcPct val="111400"/>
                        </a:lnSpc>
                        <a:spcBef>
                          <a:spcPts val="1590"/>
                        </a:spcBef>
                      </a:pPr>
                      <a:r>
                        <a:rPr sz="2800" b="1" spc="-520" dirty="0">
                          <a:latin typeface="Calibri"/>
                          <a:cs typeface="Calibri"/>
                        </a:rPr>
                        <a:t>Valor</a:t>
                      </a:r>
                      <a:r>
                        <a:rPr sz="2800" b="1" spc="-3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40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2800" b="1" spc="7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60" dirty="0">
                          <a:latin typeface="Calibri"/>
                          <a:cs typeface="Calibri"/>
                        </a:rPr>
                        <a:t>Adjudicados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019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2800" b="1" spc="-675" dirty="0">
                          <a:latin typeface="Calibri"/>
                          <a:cs typeface="Calibri"/>
                        </a:rPr>
                        <a:t>Número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76835" marR="71120" indent="267335">
                        <a:lnSpc>
                          <a:spcPct val="111400"/>
                        </a:lnSpc>
                        <a:spcBef>
                          <a:spcPts val="5"/>
                        </a:spcBef>
                      </a:pPr>
                      <a:r>
                        <a:rPr sz="2800" b="1" spc="-540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2800" b="1" spc="7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495" dirty="0">
                          <a:latin typeface="Calibri"/>
                          <a:cs typeface="Calibri"/>
                        </a:rPr>
                        <a:t>Finalizados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485775" marR="342900" indent="-154940">
                        <a:lnSpc>
                          <a:spcPct val="111400"/>
                        </a:lnSpc>
                        <a:spcBef>
                          <a:spcPts val="1590"/>
                        </a:spcBef>
                      </a:pPr>
                      <a:r>
                        <a:rPr sz="2800" b="1" spc="-520" dirty="0">
                          <a:latin typeface="Calibri"/>
                          <a:cs typeface="Calibri"/>
                        </a:rPr>
                        <a:t>Valor</a:t>
                      </a:r>
                      <a:r>
                        <a:rPr sz="2800" b="1" spc="-3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40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2800" b="1" spc="7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625" dirty="0">
                          <a:latin typeface="Calibri"/>
                          <a:cs typeface="Calibri"/>
                        </a:rPr>
                        <a:t>pagado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019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350"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2800" spc="-590" dirty="0">
                          <a:latin typeface="Calibri"/>
                          <a:cs typeface="Calibri"/>
                        </a:rPr>
                        <a:t>ÍNFIMA</a:t>
                      </a:r>
                      <a:r>
                        <a:rPr sz="2800" spc="-2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630" dirty="0">
                          <a:latin typeface="Calibri"/>
                          <a:cs typeface="Calibri"/>
                        </a:rPr>
                        <a:t>CUANTÍA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838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2800" spc="-685" dirty="0">
                          <a:latin typeface="Calibri"/>
                          <a:cs typeface="Calibri"/>
                        </a:rPr>
                        <a:t>37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838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2800" spc="-585" dirty="0">
                          <a:latin typeface="Calibri"/>
                          <a:cs typeface="Calibri"/>
                        </a:rPr>
                        <a:t>115,353.08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838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2800" spc="-685" dirty="0">
                          <a:latin typeface="Calibri"/>
                          <a:cs typeface="Calibri"/>
                        </a:rPr>
                        <a:t>31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784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2800" spc="-575" dirty="0">
                          <a:latin typeface="Calibri"/>
                          <a:cs typeface="Calibri"/>
                        </a:rPr>
                        <a:t>87,431.71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838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9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2800" spc="-670" dirty="0">
                          <a:latin typeface="Calibri"/>
                          <a:cs typeface="Calibri"/>
                        </a:rPr>
                        <a:t>CATÁLOGO</a:t>
                      </a:r>
                      <a:r>
                        <a:rPr sz="2800" spc="-2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spc="-625" dirty="0">
                          <a:latin typeface="Calibri"/>
                          <a:cs typeface="Calibri"/>
                        </a:rPr>
                        <a:t>ELECTRÓNICO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838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sz="2800" spc="-635" dirty="0">
                          <a:latin typeface="Calibri"/>
                          <a:cs typeface="Calibri"/>
                        </a:rPr>
                        <a:t>7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790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2800" spc="-575" dirty="0">
                          <a:latin typeface="Calibri"/>
                          <a:cs typeface="Calibri"/>
                        </a:rPr>
                        <a:t>10,415.50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838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sz="2800" spc="-635" dirty="0">
                          <a:latin typeface="Calibri"/>
                          <a:cs typeface="Calibri"/>
                        </a:rPr>
                        <a:t>7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790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2800" spc="-575" dirty="0">
                          <a:latin typeface="Calibri"/>
                          <a:cs typeface="Calibri"/>
                        </a:rPr>
                        <a:t>10,415.50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838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855"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2800" b="1" spc="-665" dirty="0">
                          <a:latin typeface="Calibri"/>
                          <a:cs typeface="Calibri"/>
                        </a:rPr>
                        <a:t>TOTAL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838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2800" b="1" spc="-590" dirty="0">
                          <a:latin typeface="Calibri"/>
                          <a:cs typeface="Calibri"/>
                        </a:rPr>
                        <a:t>125,768.58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549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2800" b="1" spc="-585" dirty="0">
                          <a:latin typeface="Calibri"/>
                          <a:cs typeface="Calibri"/>
                        </a:rPr>
                        <a:t>97,847.21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549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348311" y="1952564"/>
          <a:ext cx="9933940" cy="3938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9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3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3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97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2669">
                <a:tc gridSpan="4">
                  <a:txBody>
                    <a:bodyPr/>
                    <a:lstStyle/>
                    <a:p>
                      <a:pPr marL="351790">
                        <a:lnSpc>
                          <a:spcPct val="100000"/>
                        </a:lnSpc>
                        <a:spcBef>
                          <a:spcPts val="3784"/>
                        </a:spcBef>
                      </a:pPr>
                      <a:r>
                        <a:rPr sz="3400" b="1" spc="-960" dirty="0">
                          <a:latin typeface="Calibri"/>
                          <a:cs typeface="Calibri"/>
                        </a:rPr>
                        <a:t>PROCESOS</a:t>
                      </a:r>
                      <a:r>
                        <a:rPr sz="3400" b="1" spc="-4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400" b="1" spc="-100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3400" b="1" spc="-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400" b="1" spc="-915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3400" b="1" spc="-43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400" b="1" spc="-1050" dirty="0">
                          <a:latin typeface="Calibri"/>
                          <a:cs typeface="Calibri"/>
                        </a:rPr>
                        <a:t>QUE</a:t>
                      </a:r>
                      <a:r>
                        <a:rPr sz="3400" b="1" spc="-4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400" b="1" spc="-830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3400" b="1" spc="-45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400" b="1" spc="-865" dirty="0">
                          <a:latin typeface="Calibri"/>
                          <a:cs typeface="Calibri"/>
                        </a:rPr>
                        <a:t>PARTICIPÓ</a:t>
                      </a:r>
                      <a:r>
                        <a:rPr sz="3400" b="1" spc="-4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400" b="1" spc="-1185" dirty="0">
                          <a:latin typeface="Calibri"/>
                          <a:cs typeface="Calibri"/>
                        </a:rPr>
                        <a:t>COMO</a:t>
                      </a:r>
                      <a:r>
                        <a:rPr sz="3400" b="1" spc="-4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400" b="1" spc="-1015" dirty="0">
                          <a:latin typeface="Calibri"/>
                          <a:cs typeface="Calibri"/>
                        </a:rPr>
                        <a:t>PROVEEDOR</a:t>
                      </a:r>
                      <a:r>
                        <a:rPr sz="3400" b="1" spc="-4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400" b="1" spc="-910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3400" b="1" spc="-4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400" b="1" spc="-990" dirty="0">
                          <a:latin typeface="Calibri"/>
                          <a:cs typeface="Calibri"/>
                        </a:rPr>
                        <a:t>ESTADO</a:t>
                      </a:r>
                      <a:r>
                        <a:rPr sz="3400" b="1" spc="-4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400" b="1" spc="-919" dirty="0">
                          <a:latin typeface="Calibri"/>
                          <a:cs typeface="Calibri"/>
                        </a:rPr>
                        <a:t>2023</a:t>
                      </a:r>
                      <a:r>
                        <a:rPr sz="3400" b="1" spc="-4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400" b="1" spc="-88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3400" b="1" spc="-4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400" b="1" spc="-1025" dirty="0">
                          <a:latin typeface="Calibri"/>
                          <a:cs typeface="Calibri"/>
                        </a:rPr>
                        <a:t>CONTINUARON</a:t>
                      </a:r>
                      <a:r>
                        <a:rPr sz="3400" b="1" spc="-4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400" b="1" spc="-100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3400" b="1" spc="-4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400" b="1" spc="-800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3400" b="1" spc="-4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400" b="1" spc="-940" dirty="0">
                          <a:latin typeface="Calibri"/>
                          <a:cs typeface="Calibri"/>
                        </a:rPr>
                        <a:t>2024</a:t>
                      </a:r>
                      <a:endParaRPr sz="3400">
                        <a:latin typeface="Calibri"/>
                        <a:cs typeface="Calibri"/>
                      </a:endParaRPr>
                    </a:p>
                  </a:txBody>
                  <a:tcPr marL="0" marR="0" marT="48069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3400" b="1" spc="-960" dirty="0">
                          <a:latin typeface="Calibri"/>
                          <a:cs typeface="Calibri"/>
                        </a:rPr>
                        <a:t>ITEM</a:t>
                      </a:r>
                      <a:endParaRPr sz="340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400" b="1" spc="-955" dirty="0">
                          <a:latin typeface="Calibri"/>
                          <a:cs typeface="Calibri"/>
                        </a:rPr>
                        <a:t>ENTIDAD</a:t>
                      </a:r>
                      <a:endParaRPr sz="3400">
                        <a:latin typeface="Calibri"/>
                        <a:cs typeface="Calibri"/>
                      </a:endParaRPr>
                    </a:p>
                    <a:p>
                      <a:pPr marR="3810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3400" b="1" spc="-1010" dirty="0">
                          <a:latin typeface="Calibri"/>
                          <a:cs typeface="Calibri"/>
                        </a:rPr>
                        <a:t>CONTRATANTE</a:t>
                      </a:r>
                      <a:endParaRPr sz="3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3400" b="1" spc="-1000" dirty="0">
                          <a:latin typeface="Calibri"/>
                          <a:cs typeface="Calibri"/>
                        </a:rPr>
                        <a:t>CÓDIGO</a:t>
                      </a:r>
                      <a:r>
                        <a:rPr sz="3400" b="1" spc="-43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400" b="1" spc="-98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3400" b="1" spc="-4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400" b="1" spc="-990" dirty="0">
                          <a:latin typeface="Calibri"/>
                          <a:cs typeface="Calibri"/>
                        </a:rPr>
                        <a:t>PROCESO</a:t>
                      </a:r>
                      <a:endParaRPr sz="340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  <a:p>
                      <a:pPr marL="984250">
                        <a:lnSpc>
                          <a:spcPct val="100000"/>
                        </a:lnSpc>
                      </a:pPr>
                      <a:r>
                        <a:rPr sz="3400" b="1" spc="-944" dirty="0">
                          <a:latin typeface="Calibri"/>
                          <a:cs typeface="Calibri"/>
                        </a:rPr>
                        <a:t>OBJETO</a:t>
                      </a:r>
                      <a:r>
                        <a:rPr sz="3400" b="1" spc="-4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400" b="1" spc="-98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3400" b="1" spc="-4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400" b="1" spc="-994" dirty="0">
                          <a:latin typeface="Calibri"/>
                          <a:cs typeface="Calibri"/>
                        </a:rPr>
                        <a:t>CONTRATACIÓN</a:t>
                      </a:r>
                      <a:endParaRPr sz="340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  <a:p>
                      <a:pPr marL="889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3400" b="1" spc="-915" dirty="0">
                          <a:latin typeface="Calibri"/>
                          <a:cs typeface="Calibri"/>
                        </a:rPr>
                        <a:t>1</a:t>
                      </a:r>
                      <a:endParaRPr sz="3400">
                        <a:latin typeface="Calibri"/>
                        <a:cs typeface="Calibri"/>
                      </a:endParaRPr>
                    </a:p>
                  </a:txBody>
                  <a:tcPr marL="0" marR="0" marT="984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400" spc="-894" dirty="0">
                          <a:latin typeface="Calibri"/>
                          <a:cs typeface="Calibri"/>
                        </a:rPr>
                        <a:t>UNIVERSIDAD</a:t>
                      </a:r>
                      <a:endParaRPr sz="3400">
                        <a:latin typeface="Calibri"/>
                        <a:cs typeface="Calibri"/>
                      </a:endParaRPr>
                    </a:p>
                    <a:p>
                      <a:pPr marL="437515" marR="340360" indent="-71755">
                        <a:lnSpc>
                          <a:spcPts val="4570"/>
                        </a:lnSpc>
                        <a:spcBef>
                          <a:spcPts val="220"/>
                        </a:spcBef>
                      </a:pPr>
                      <a:r>
                        <a:rPr sz="3400" spc="-869" dirty="0">
                          <a:latin typeface="Calibri"/>
                          <a:cs typeface="Calibri"/>
                        </a:rPr>
                        <a:t>TÉCNICA</a:t>
                      </a:r>
                      <a:r>
                        <a:rPr sz="3400" spc="-3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400" spc="-98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3400" spc="8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400" spc="-1045" dirty="0">
                          <a:latin typeface="Calibri"/>
                          <a:cs typeface="Calibri"/>
                        </a:rPr>
                        <a:t>MACHALA</a:t>
                      </a:r>
                      <a:endParaRPr sz="3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  <a:p>
                      <a:pPr marL="1968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3400" spc="-770" dirty="0">
                          <a:latin typeface="Calibri"/>
                          <a:cs typeface="Calibri"/>
                        </a:rPr>
                        <a:t>RE-</a:t>
                      </a:r>
                      <a:r>
                        <a:rPr sz="3400" spc="-785" dirty="0">
                          <a:latin typeface="Calibri"/>
                          <a:cs typeface="Calibri"/>
                        </a:rPr>
                        <a:t>CEP-</a:t>
                      </a:r>
                      <a:r>
                        <a:rPr sz="3400" spc="-1010" dirty="0">
                          <a:latin typeface="Calibri"/>
                          <a:cs typeface="Calibri"/>
                        </a:rPr>
                        <a:t>UTMACH-</a:t>
                      </a:r>
                      <a:r>
                        <a:rPr sz="3400" spc="-850" dirty="0">
                          <a:latin typeface="Calibri"/>
                          <a:cs typeface="Calibri"/>
                        </a:rPr>
                        <a:t>2023-</a:t>
                      </a:r>
                      <a:r>
                        <a:rPr sz="3400" spc="-940" dirty="0">
                          <a:latin typeface="Calibri"/>
                          <a:cs typeface="Calibri"/>
                        </a:rPr>
                        <a:t>030</a:t>
                      </a:r>
                      <a:endParaRPr sz="3400">
                        <a:latin typeface="Calibri"/>
                        <a:cs typeface="Calibri"/>
                      </a:endParaRPr>
                    </a:p>
                  </a:txBody>
                  <a:tcPr marL="0" marR="0" marT="984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400" spc="-800" dirty="0">
                          <a:latin typeface="Calibri"/>
                          <a:cs typeface="Calibri"/>
                        </a:rPr>
                        <a:t>FISCALIZACION</a:t>
                      </a:r>
                      <a:r>
                        <a:rPr sz="3400" spc="-3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400" spc="-95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3400" spc="-4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400" spc="-869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3400" spc="-3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400" spc="-960" dirty="0">
                          <a:latin typeface="Calibri"/>
                          <a:cs typeface="Calibri"/>
                        </a:rPr>
                        <a:t>CONSTRUCCIÓN</a:t>
                      </a:r>
                      <a:r>
                        <a:rPr sz="3400" spc="-3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400" spc="-885" dirty="0">
                          <a:latin typeface="Calibri"/>
                          <a:cs typeface="Calibri"/>
                        </a:rPr>
                        <a:t>Y</a:t>
                      </a:r>
                      <a:endParaRPr sz="3400">
                        <a:latin typeface="Calibri"/>
                        <a:cs typeface="Calibri"/>
                      </a:endParaRPr>
                    </a:p>
                    <a:p>
                      <a:pPr marL="121285" marR="116205" algn="ctr">
                        <a:lnSpc>
                          <a:spcPts val="4570"/>
                        </a:lnSpc>
                        <a:spcBef>
                          <a:spcPts val="220"/>
                        </a:spcBef>
                      </a:pPr>
                      <a:r>
                        <a:rPr sz="3400" spc="-965" dirty="0">
                          <a:latin typeface="Calibri"/>
                          <a:cs typeface="Calibri"/>
                        </a:rPr>
                        <a:t>ACONDICIONAMIENTO</a:t>
                      </a:r>
                      <a:r>
                        <a:rPr sz="3400" spc="-4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400" spc="-890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3400" spc="-4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400" spc="-755" dirty="0">
                          <a:latin typeface="Calibri"/>
                          <a:cs typeface="Calibri"/>
                        </a:rPr>
                        <a:t>EDIFICIO</a:t>
                      </a:r>
                      <a:r>
                        <a:rPr sz="3400" spc="-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400" spc="-890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3400" spc="-4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400" spc="-819" dirty="0">
                          <a:latin typeface="Calibri"/>
                          <a:cs typeface="Calibri"/>
                        </a:rPr>
                        <a:t>CRAI</a:t>
                      </a:r>
                      <a:r>
                        <a:rPr sz="3400" spc="-3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400" spc="-88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3400" spc="8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400" spc="-869" dirty="0">
                          <a:latin typeface="Calibri"/>
                          <a:cs typeface="Calibri"/>
                        </a:rPr>
                        <a:t>EXTERIORES</a:t>
                      </a:r>
                      <a:endParaRPr sz="3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612813" y="937691"/>
            <a:ext cx="890905" cy="655320"/>
            <a:chOff x="612813" y="937691"/>
            <a:chExt cx="890905" cy="655320"/>
          </a:xfrm>
        </p:grpSpPr>
        <p:sp>
          <p:nvSpPr>
            <p:cNvPr id="4" name="object 4"/>
            <p:cNvSpPr/>
            <p:nvPr/>
          </p:nvSpPr>
          <p:spPr>
            <a:xfrm>
              <a:off x="958146" y="937691"/>
              <a:ext cx="545465" cy="410845"/>
            </a:xfrm>
            <a:custGeom>
              <a:avLst/>
              <a:gdLst/>
              <a:ahLst/>
              <a:cxnLst/>
              <a:rect l="l" t="t" r="r" b="b"/>
              <a:pathLst>
                <a:path w="545465" h="410844">
                  <a:moveTo>
                    <a:pt x="515808" y="0"/>
                  </a:moveTo>
                  <a:lnTo>
                    <a:pt x="233824" y="0"/>
                  </a:lnTo>
                  <a:lnTo>
                    <a:pt x="204204" y="30016"/>
                  </a:lnTo>
                  <a:lnTo>
                    <a:pt x="209831" y="44986"/>
                  </a:lnTo>
                  <a:lnTo>
                    <a:pt x="224877" y="55977"/>
                  </a:lnTo>
                  <a:lnTo>
                    <a:pt x="247321" y="60406"/>
                  </a:lnTo>
                  <a:lnTo>
                    <a:pt x="405679" y="60406"/>
                  </a:lnTo>
                  <a:lnTo>
                    <a:pt x="406125" y="61124"/>
                  </a:lnTo>
                  <a:lnTo>
                    <a:pt x="406635" y="61843"/>
                  </a:lnTo>
                  <a:lnTo>
                    <a:pt x="406635" y="62178"/>
                  </a:lnTo>
                  <a:lnTo>
                    <a:pt x="404212" y="63615"/>
                  </a:lnTo>
                  <a:lnTo>
                    <a:pt x="401343" y="65053"/>
                  </a:lnTo>
                  <a:lnTo>
                    <a:pt x="398983" y="66873"/>
                  </a:lnTo>
                  <a:lnTo>
                    <a:pt x="11024" y="358418"/>
                  </a:lnTo>
                  <a:lnTo>
                    <a:pt x="8154" y="360933"/>
                  </a:lnTo>
                  <a:lnTo>
                    <a:pt x="0" y="374937"/>
                  </a:lnTo>
                  <a:lnTo>
                    <a:pt x="1398" y="389378"/>
                  </a:lnTo>
                  <a:lnTo>
                    <a:pt x="11317" y="401731"/>
                  </a:lnTo>
                  <a:lnTo>
                    <a:pt x="28725" y="409467"/>
                  </a:lnTo>
                  <a:lnTo>
                    <a:pt x="41675" y="410814"/>
                  </a:lnTo>
                  <a:lnTo>
                    <a:pt x="53417" y="409196"/>
                  </a:lnTo>
                  <a:lnTo>
                    <a:pt x="64171" y="405018"/>
                  </a:lnTo>
                  <a:lnTo>
                    <a:pt x="74163" y="398683"/>
                  </a:lnTo>
                  <a:lnTo>
                    <a:pt x="462110" y="107114"/>
                  </a:lnTo>
                  <a:lnTo>
                    <a:pt x="465936" y="104623"/>
                  </a:lnTo>
                  <a:lnTo>
                    <a:pt x="545190" y="104623"/>
                  </a:lnTo>
                  <a:lnTo>
                    <a:pt x="545190" y="18345"/>
                  </a:lnTo>
                  <a:lnTo>
                    <a:pt x="540740" y="11548"/>
                  </a:lnTo>
                  <a:lnTo>
                    <a:pt x="529245" y="3733"/>
                  </a:lnTo>
                  <a:lnTo>
                    <a:pt x="515808" y="0"/>
                  </a:lnTo>
                  <a:close/>
                </a:path>
                <a:path w="545465" h="410844">
                  <a:moveTo>
                    <a:pt x="545190" y="104623"/>
                  </a:moveTo>
                  <a:lnTo>
                    <a:pt x="465936" y="104623"/>
                  </a:lnTo>
                  <a:lnTo>
                    <a:pt x="465909" y="212375"/>
                  </a:lnTo>
                  <a:lnTo>
                    <a:pt x="466382" y="228282"/>
                  </a:lnTo>
                  <a:lnTo>
                    <a:pt x="471139" y="241302"/>
                  </a:lnTo>
                  <a:lnTo>
                    <a:pt x="482538" y="251020"/>
                  </a:lnTo>
                  <a:lnTo>
                    <a:pt x="498421" y="256289"/>
                  </a:lnTo>
                  <a:lnTo>
                    <a:pt x="516628" y="255962"/>
                  </a:lnTo>
                  <a:lnTo>
                    <a:pt x="528087" y="252660"/>
                  </a:lnTo>
                  <a:lnTo>
                    <a:pt x="536945" y="247336"/>
                  </a:lnTo>
                  <a:lnTo>
                    <a:pt x="543663" y="240394"/>
                  </a:lnTo>
                  <a:lnTo>
                    <a:pt x="545190" y="237924"/>
                  </a:lnTo>
                  <a:lnTo>
                    <a:pt x="545190" y="104623"/>
                  </a:lnTo>
                  <a:close/>
                </a:path>
              </a:pathLst>
            </a:custGeom>
            <a:solidFill>
              <a:srgbClr val="0090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2813" y="1048063"/>
              <a:ext cx="725170" cy="545465"/>
            </a:xfrm>
            <a:custGeom>
              <a:avLst/>
              <a:gdLst/>
              <a:ahLst/>
              <a:cxnLst/>
              <a:rect l="l" t="t" r="r" b="b"/>
              <a:pathLst>
                <a:path w="725169" h="545465">
                  <a:moveTo>
                    <a:pt x="508945" y="0"/>
                  </a:moveTo>
                  <a:lnTo>
                    <a:pt x="45441" y="0"/>
                  </a:lnTo>
                  <a:lnTo>
                    <a:pt x="3064" y="19866"/>
                  </a:lnTo>
                  <a:lnTo>
                    <a:pt x="0" y="34492"/>
                  </a:lnTo>
                  <a:lnTo>
                    <a:pt x="0" y="510834"/>
                  </a:lnTo>
                  <a:lnTo>
                    <a:pt x="26031" y="542379"/>
                  </a:lnTo>
                  <a:lnTo>
                    <a:pt x="309540" y="544888"/>
                  </a:lnTo>
                  <a:lnTo>
                    <a:pt x="689289" y="544626"/>
                  </a:lnTo>
                  <a:lnTo>
                    <a:pt x="722649" y="522720"/>
                  </a:lnTo>
                  <a:lnTo>
                    <a:pt x="724678" y="510834"/>
                  </a:lnTo>
                  <a:lnTo>
                    <a:pt x="724678" y="174712"/>
                  </a:lnTo>
                  <a:lnTo>
                    <a:pt x="691653" y="147360"/>
                  </a:lnTo>
                  <a:lnTo>
                    <a:pt x="650672" y="159251"/>
                  </a:lnTo>
                  <a:lnTo>
                    <a:pt x="642422" y="482435"/>
                  </a:lnTo>
                  <a:lnTo>
                    <a:pt x="82753" y="482435"/>
                  </a:lnTo>
                  <a:lnTo>
                    <a:pt x="82753" y="61846"/>
                  </a:lnTo>
                  <a:lnTo>
                    <a:pt x="516119" y="61846"/>
                  </a:lnTo>
                  <a:lnTo>
                    <a:pt x="526173" y="60282"/>
                  </a:lnTo>
                  <a:lnTo>
                    <a:pt x="534835" y="57241"/>
                  </a:lnTo>
                  <a:lnTo>
                    <a:pt x="542151" y="52718"/>
                  </a:lnTo>
                  <a:lnTo>
                    <a:pt x="548166" y="46708"/>
                  </a:lnTo>
                  <a:lnTo>
                    <a:pt x="554281" y="30315"/>
                  </a:lnTo>
                  <a:lnTo>
                    <a:pt x="548288" y="15270"/>
                  </a:lnTo>
                  <a:lnTo>
                    <a:pt x="532428" y="4266"/>
                  </a:lnTo>
                  <a:lnTo>
                    <a:pt x="508945" y="0"/>
                  </a:lnTo>
                  <a:close/>
                </a:path>
              </a:pathLst>
            </a:custGeom>
            <a:solidFill>
              <a:srgbClr val="0753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3407" rIns="0" bIns="0" rtlCol="0">
            <a:spAutoFit/>
          </a:bodyPr>
          <a:lstStyle/>
          <a:p>
            <a:pPr marL="122174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PROCESOS</a:t>
            </a:r>
            <a:r>
              <a:rPr sz="2400" spc="-45" dirty="0"/>
              <a:t> </a:t>
            </a:r>
            <a:r>
              <a:rPr sz="2400" spc="-10" dirty="0"/>
              <a:t>EXTERNOS</a:t>
            </a:r>
            <a:endParaRPr sz="2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483"/>
            <a:ext cx="12190730" cy="6751320"/>
            <a:chOff x="0" y="105483"/>
            <a:chExt cx="12190730" cy="67513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3409" y="1038339"/>
              <a:ext cx="4780026" cy="533920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0" y="1038339"/>
              <a:ext cx="5310759" cy="53392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483"/>
            <a:ext cx="12190730" cy="6751320"/>
            <a:chOff x="0" y="105483"/>
            <a:chExt cx="12190730" cy="67513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0" y="1425841"/>
              <a:ext cx="4666869" cy="50369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3915" y="1425841"/>
              <a:ext cx="4666869" cy="50369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483"/>
            <a:ext cx="12190730" cy="6751320"/>
            <a:chOff x="0" y="105483"/>
            <a:chExt cx="12190730" cy="67513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1895" y="1348320"/>
              <a:ext cx="4479036" cy="48974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0" y="1348320"/>
              <a:ext cx="5104130" cy="48974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483"/>
            <a:ext cx="12190730" cy="6751320"/>
            <a:chOff x="0" y="105483"/>
            <a:chExt cx="12190730" cy="67513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4123" y="1224394"/>
              <a:ext cx="4841748" cy="514540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61354" y="1224394"/>
              <a:ext cx="4990465" cy="514540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483"/>
            <a:ext cx="12190730" cy="6751320"/>
            <a:chOff x="0" y="105483"/>
            <a:chExt cx="12190730" cy="67513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9894" y="1348346"/>
              <a:ext cx="4541011" cy="45410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34431" y="1348346"/>
              <a:ext cx="5238369" cy="45410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476" y="989837"/>
            <a:ext cx="10408920" cy="5161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Ley</a:t>
            </a:r>
            <a:r>
              <a:rPr sz="16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Orgánica</a:t>
            </a:r>
            <a:r>
              <a:rPr sz="16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del</a:t>
            </a:r>
            <a:r>
              <a:rPr sz="16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Consejo</a:t>
            </a:r>
            <a:r>
              <a:rPr sz="16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de</a:t>
            </a:r>
            <a:r>
              <a:rPr sz="16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Participación</a:t>
            </a:r>
            <a:r>
              <a:rPr sz="16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Ciudadana</a:t>
            </a:r>
            <a:r>
              <a:rPr sz="16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y</a:t>
            </a:r>
            <a:r>
              <a:rPr sz="16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Control</a:t>
            </a:r>
            <a:r>
              <a:rPr sz="16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Social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12700" marR="2414905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Capítulo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II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–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la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Participación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Ciudadana,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Control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Social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y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Rendición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Cuentas </a:t>
            </a:r>
            <a:r>
              <a:rPr sz="1600" b="1" dirty="0">
                <a:latin typeface="Arial"/>
                <a:cs typeface="Arial"/>
              </a:rPr>
              <a:t>Artículo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9.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Rendición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cuentas: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12700" marR="92075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La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rendición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cuentas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proceso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participativo,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periódico,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oportuno,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claro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veraz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mediante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el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cual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sujetos </a:t>
            </a:r>
            <a:r>
              <a:rPr sz="1600" dirty="0">
                <a:latin typeface="Arial"/>
                <a:cs typeface="Arial"/>
              </a:rPr>
              <a:t>obligados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informan,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explican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justifican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sus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decisiones,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acciones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omisiones,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base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principios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de </a:t>
            </a:r>
            <a:r>
              <a:rPr sz="1600" spc="-10" dirty="0">
                <a:latin typeface="Arial"/>
                <a:cs typeface="Arial"/>
              </a:rPr>
              <a:t>transparencia</a:t>
            </a:r>
            <a:r>
              <a:rPr sz="1600" dirty="0">
                <a:latin typeface="Arial"/>
                <a:cs typeface="Arial"/>
              </a:rPr>
              <a:t> y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corresponsabilidad.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Artículo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10.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Contenido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la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rendición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cuentas: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12700" marR="92075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Debe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incluir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información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sobre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planes,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programas,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proyectos,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presupuestos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asignados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ejecutados,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cumplimiento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objetivos,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metas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alcanzadas,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gestión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institucional,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uso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recursos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públicos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resultados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obtenidos.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Artículo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11.</a:t>
            </a:r>
            <a:r>
              <a:rPr sz="1600" b="1" spc="-9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Sujetos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obligados: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Son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responsables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rendir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cuentas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todas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autoridades,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entidades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personas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naturales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jurídicas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que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manejen </a:t>
            </a:r>
            <a:r>
              <a:rPr sz="1600" dirty="0">
                <a:latin typeface="Arial"/>
                <a:cs typeface="Arial"/>
              </a:rPr>
              <a:t>fondos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públicos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desarrollen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actividades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interés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público,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conformidad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establecido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por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ley.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12700" marR="82169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Este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marco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normativo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respalda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el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compromiso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UTMACH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EP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transparencia,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responsabilidad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y </a:t>
            </a:r>
            <a:r>
              <a:rPr sz="1600" b="1" dirty="0">
                <a:latin typeface="Arial"/>
                <a:cs typeface="Arial"/>
              </a:rPr>
              <a:t>participación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ciudadana</a:t>
            </a:r>
            <a:r>
              <a:rPr sz="1600" dirty="0">
                <a:latin typeface="Arial"/>
                <a:cs typeface="Arial"/>
              </a:rPr>
              <a:t>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asegurando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ejercicio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ético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eficaz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su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gestión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institucional</a:t>
            </a:r>
            <a:r>
              <a:rPr sz="1700" spc="-10" dirty="0">
                <a:latin typeface="Arial"/>
                <a:cs typeface="Arial"/>
              </a:rPr>
              <a:t>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483"/>
            <a:ext cx="12190730" cy="6751320"/>
            <a:chOff x="0" y="105483"/>
            <a:chExt cx="12190730" cy="67513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2927" y="1193368"/>
              <a:ext cx="5005959" cy="50369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0" y="1131392"/>
              <a:ext cx="5005959" cy="50989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1192" y="1073022"/>
            <a:ext cx="307022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dirty="0"/>
              <a:t>COMPROMISOS</a:t>
            </a:r>
            <a:r>
              <a:rPr sz="1800" spc="-80" dirty="0"/>
              <a:t> </a:t>
            </a:r>
            <a:r>
              <a:rPr sz="1800" spc="-20" dirty="0"/>
              <a:t>ASUMIDOS </a:t>
            </a:r>
            <a:r>
              <a:rPr sz="1800" dirty="0"/>
              <a:t>CON</a:t>
            </a:r>
            <a:r>
              <a:rPr sz="1800" spc="-35" dirty="0"/>
              <a:t> </a:t>
            </a:r>
            <a:r>
              <a:rPr sz="1800" dirty="0"/>
              <a:t>LA</a:t>
            </a:r>
            <a:r>
              <a:rPr sz="1800" spc="-100" dirty="0"/>
              <a:t> </a:t>
            </a:r>
            <a:r>
              <a:rPr sz="1800" spc="-10" dirty="0"/>
              <a:t>COMUNIDAD</a:t>
            </a:r>
            <a:endParaRPr sz="1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948" y="872589"/>
            <a:ext cx="1127693" cy="107773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36447" y="2393950"/>
            <a:ext cx="10321290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La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UTMACH</a:t>
            </a:r>
            <a:r>
              <a:rPr sz="1800" b="1" spc="1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EP</a:t>
            </a:r>
            <a:r>
              <a:rPr sz="1800" b="1" spc="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reafirma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compromiso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atender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dar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cumplimiento</a:t>
            </a:r>
            <a:r>
              <a:rPr sz="1800" spc="1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requerimientos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tanto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10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Universidad</a:t>
            </a:r>
            <a:r>
              <a:rPr sz="1800" b="1" spc="20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Técnica</a:t>
            </a:r>
            <a:r>
              <a:rPr sz="1800" b="1" spc="10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10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Machala</a:t>
            </a:r>
            <a:r>
              <a:rPr sz="1800" b="1" spc="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como</a:t>
            </a:r>
            <a:r>
              <a:rPr sz="1800" spc="1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sus</a:t>
            </a:r>
            <a:r>
              <a:rPr sz="1800" spc="1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clientes</a:t>
            </a:r>
            <a:r>
              <a:rPr sz="1800" spc="1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externos.</a:t>
            </a:r>
            <a:r>
              <a:rPr sz="1800" spc="1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Entre</a:t>
            </a:r>
            <a:r>
              <a:rPr sz="1800" spc="1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10" dirty="0">
                <a:latin typeface="Arial"/>
                <a:cs typeface="Arial"/>
              </a:rPr>
              <a:t>  </a:t>
            </a:r>
            <a:r>
              <a:rPr sz="1800" spc="-10" dirty="0">
                <a:latin typeface="Arial"/>
                <a:cs typeface="Arial"/>
              </a:rPr>
              <a:t>principales </a:t>
            </a:r>
            <a:r>
              <a:rPr sz="1800" dirty="0">
                <a:latin typeface="Arial"/>
                <a:cs typeface="Arial"/>
              </a:rPr>
              <a:t>compromisos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asumidos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efectivamente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resueltos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durante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periodo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destacan: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297815" marR="6985" indent="-285750">
              <a:lnSpc>
                <a:spcPct val="100000"/>
              </a:lnSpc>
              <a:buFont typeface="Courier New"/>
              <a:buChar char="o"/>
              <a:tabLst>
                <a:tab pos="299085" algn="l"/>
              </a:tabLst>
            </a:pP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Asistencia</a:t>
            </a:r>
            <a:r>
              <a:rPr sz="1800" b="1" spc="4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integral</a:t>
            </a:r>
            <a:r>
              <a:rPr sz="1800" b="1" spc="4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1800" b="1" spc="4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los</a:t>
            </a:r>
            <a:r>
              <a:rPr sz="1800" b="1" spc="4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maestrandos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4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atendiendo</a:t>
            </a:r>
            <a:r>
              <a:rPr sz="1800" spc="4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sus</a:t>
            </a:r>
            <a:r>
              <a:rPr sz="1800" spc="4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requerimientos</a:t>
            </a:r>
            <a:r>
              <a:rPr sz="1800" spc="4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4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necesidades</a:t>
            </a:r>
            <a:r>
              <a:rPr sz="1800" spc="4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para 	</a:t>
            </a:r>
            <a:r>
              <a:rPr sz="1800" dirty="0">
                <a:latin typeface="Arial"/>
                <a:cs typeface="Arial"/>
              </a:rPr>
              <a:t>facilitar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logro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objetivos académicos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profesionales.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006FC0"/>
              </a:buClr>
              <a:buFont typeface="Courier New"/>
              <a:buChar char="o"/>
            </a:pPr>
            <a:endParaRPr sz="1800">
              <a:latin typeface="Arial"/>
              <a:cs typeface="Arial"/>
            </a:endParaRPr>
          </a:p>
          <a:p>
            <a:pPr marL="297815" marR="5080" indent="-285750">
              <a:lnSpc>
                <a:spcPct val="100000"/>
              </a:lnSpc>
              <a:buFont typeface="Courier New"/>
              <a:buChar char="o"/>
              <a:tabLst>
                <a:tab pos="299085" algn="l"/>
              </a:tabLst>
            </a:pP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Apoyo</a:t>
            </a:r>
            <a:r>
              <a:rPr sz="1800" b="1" spc="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logístico,</a:t>
            </a:r>
            <a:r>
              <a:rPr sz="1800" b="1" spc="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administrativo</a:t>
            </a:r>
            <a:r>
              <a:rPr sz="1800" b="1" spc="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y</a:t>
            </a:r>
            <a:r>
              <a:rPr sz="1800" b="1" spc="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financiero</a:t>
            </a:r>
            <a:r>
              <a:rPr sz="1800" b="1" spc="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parte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personal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UTMACH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EP,</a:t>
            </a:r>
            <a:r>
              <a:rPr sz="1800" spc="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destinado 	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cada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programas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proyectos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ejecutan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institución.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1192" y="1073022"/>
            <a:ext cx="307022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dirty="0"/>
              <a:t>COMPROMISOS</a:t>
            </a:r>
            <a:r>
              <a:rPr sz="1800" spc="-80" dirty="0"/>
              <a:t> </a:t>
            </a:r>
            <a:r>
              <a:rPr sz="1800" spc="-20" dirty="0"/>
              <a:t>ASUMIDOS </a:t>
            </a:r>
            <a:r>
              <a:rPr sz="1800" dirty="0"/>
              <a:t>CON</a:t>
            </a:r>
            <a:r>
              <a:rPr sz="1800" spc="-35" dirty="0"/>
              <a:t> </a:t>
            </a:r>
            <a:r>
              <a:rPr sz="1800" dirty="0"/>
              <a:t>LA</a:t>
            </a:r>
            <a:r>
              <a:rPr sz="1800" spc="-100" dirty="0"/>
              <a:t> </a:t>
            </a:r>
            <a:r>
              <a:rPr sz="1800" spc="-10" dirty="0"/>
              <a:t>COMUNIDAD</a:t>
            </a:r>
            <a:endParaRPr sz="1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948" y="872589"/>
            <a:ext cx="1127693" cy="107773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76452" y="2356561"/>
            <a:ext cx="10841355" cy="30499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97815" marR="5715" indent="-285750" algn="just">
              <a:lnSpc>
                <a:spcPct val="101200"/>
              </a:lnSpc>
              <a:spcBef>
                <a:spcPts val="75"/>
              </a:spcBef>
              <a:buFont typeface="Courier New"/>
              <a:buChar char="o"/>
              <a:tabLst>
                <a:tab pos="299085" algn="l"/>
              </a:tabLst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Acompañam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iento</a:t>
            </a:r>
            <a:r>
              <a:rPr sz="1800" b="1" spc="28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permanente</a:t>
            </a:r>
            <a:r>
              <a:rPr sz="1800" b="1" spc="28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1800" b="1" spc="2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los</a:t>
            </a:r>
            <a:r>
              <a:rPr sz="1800" b="1" spc="28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estudiantes</a:t>
            </a:r>
            <a:r>
              <a:rPr sz="1800" b="1" spc="2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de</a:t>
            </a:r>
            <a:r>
              <a:rPr sz="1800" b="1" spc="28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las</a:t>
            </a:r>
            <a:r>
              <a:rPr sz="1800" b="1" spc="28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diferentes</a:t>
            </a:r>
            <a:r>
              <a:rPr sz="1800" b="1" spc="28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carreras</a:t>
            </a:r>
            <a:r>
              <a:rPr sz="1800" b="1" spc="28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durante</a:t>
            </a:r>
            <a:r>
              <a:rPr sz="1800" spc="2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sus</a:t>
            </a:r>
            <a:r>
              <a:rPr sz="1800" spc="29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prácticas 	</a:t>
            </a:r>
            <a:r>
              <a:rPr sz="1800" dirty="0">
                <a:latin typeface="Arial"/>
                <a:cs typeface="Arial"/>
              </a:rPr>
              <a:t>profesionales</a:t>
            </a:r>
            <a:r>
              <a:rPr sz="1800" spc="6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5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60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Granja</a:t>
            </a:r>
            <a:r>
              <a:rPr sz="1800" b="1" spc="55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Experimental</a:t>
            </a:r>
            <a:r>
              <a:rPr sz="1800" b="1" spc="65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Santa</a:t>
            </a:r>
            <a:r>
              <a:rPr sz="1800" b="1" spc="60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Inés</a:t>
            </a:r>
            <a:r>
              <a:rPr sz="1800" b="1" spc="6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5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6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6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distintos</a:t>
            </a:r>
            <a:r>
              <a:rPr sz="1800" spc="6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programas</a:t>
            </a:r>
            <a:r>
              <a:rPr sz="1800" spc="60" dirty="0">
                <a:latin typeface="Arial"/>
                <a:cs typeface="Arial"/>
              </a:rPr>
              <a:t>  </a:t>
            </a:r>
            <a:r>
              <a:rPr sz="1800" spc="-10" dirty="0">
                <a:latin typeface="Arial"/>
                <a:cs typeface="Arial"/>
              </a:rPr>
              <a:t>productivos 	asociados.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006FC0"/>
              </a:buClr>
              <a:buFont typeface="Courier New"/>
              <a:buChar char="o"/>
            </a:pPr>
            <a:endParaRPr sz="1800">
              <a:latin typeface="Arial"/>
              <a:cs typeface="Arial"/>
            </a:endParaRPr>
          </a:p>
          <a:p>
            <a:pPr marL="297815" marR="7620" indent="-285750" algn="just">
              <a:lnSpc>
                <a:spcPct val="100000"/>
              </a:lnSpc>
              <a:buFont typeface="Courier New"/>
              <a:buChar char="o"/>
              <a:tabLst>
                <a:tab pos="299085" algn="l"/>
              </a:tabLst>
            </a:pP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Rehabilitación</a:t>
            </a:r>
            <a:r>
              <a:rPr sz="1800" b="1" spc="3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de</a:t>
            </a:r>
            <a:r>
              <a:rPr sz="1800" b="1" spc="3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los</a:t>
            </a:r>
            <a:r>
              <a:rPr sz="1800" b="1" spc="3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estanques</a:t>
            </a:r>
            <a:r>
              <a:rPr sz="1800" b="1" spc="3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de</a:t>
            </a:r>
            <a:r>
              <a:rPr sz="1800" b="1" spc="3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tierra</a:t>
            </a:r>
            <a:r>
              <a:rPr sz="1800" b="1" spc="3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3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3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área</a:t>
            </a:r>
            <a:r>
              <a:rPr sz="1800" spc="3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Acuicultura</a:t>
            </a:r>
            <a:r>
              <a:rPr sz="1800" spc="3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3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Facultad</a:t>
            </a:r>
            <a:r>
              <a:rPr sz="1800" spc="3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Ciencias 	</a:t>
            </a:r>
            <a:r>
              <a:rPr sz="1800" dirty="0">
                <a:latin typeface="Arial"/>
                <a:cs typeface="Arial"/>
              </a:rPr>
              <a:t>Agropecuarias,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mediante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contratación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alquiler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maquinaria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especializada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como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retroexcavadora 	</a:t>
            </a:r>
            <a:r>
              <a:rPr sz="1800" dirty="0">
                <a:latin typeface="Arial"/>
                <a:cs typeface="Arial"/>
              </a:rPr>
              <a:t>y </a:t>
            </a:r>
            <a:r>
              <a:rPr sz="1800" spc="-10" dirty="0">
                <a:latin typeface="Arial"/>
                <a:cs typeface="Arial"/>
              </a:rPr>
              <a:t>tractor.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006FC0"/>
              </a:buClr>
              <a:buFont typeface="Courier New"/>
              <a:buChar char="o"/>
            </a:pPr>
            <a:endParaRPr sz="1800">
              <a:latin typeface="Arial"/>
              <a:cs typeface="Arial"/>
            </a:endParaRPr>
          </a:p>
          <a:p>
            <a:pPr marL="297815" marR="5080" indent="-285750" algn="just">
              <a:lnSpc>
                <a:spcPct val="100000"/>
              </a:lnSpc>
              <a:buFont typeface="Courier New"/>
              <a:buChar char="o"/>
              <a:tabLst>
                <a:tab pos="299085" algn="l"/>
              </a:tabLst>
            </a:pP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Instalación</a:t>
            </a:r>
            <a:r>
              <a:rPr sz="1800" b="1" spc="38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de</a:t>
            </a:r>
            <a:r>
              <a:rPr sz="1800" b="1" spc="3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geomembrana</a:t>
            </a:r>
            <a:r>
              <a:rPr sz="1800" b="1" spc="3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en</a:t>
            </a:r>
            <a:r>
              <a:rPr sz="1800" b="1" spc="3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la</a:t>
            </a:r>
            <a:r>
              <a:rPr sz="1800" b="1" spc="3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piscina</a:t>
            </a:r>
            <a:r>
              <a:rPr sz="1800" b="1" spc="3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acuícola</a:t>
            </a:r>
            <a:r>
              <a:rPr sz="1800" b="1" spc="3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3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Facultad</a:t>
            </a:r>
            <a:r>
              <a:rPr sz="1800" spc="3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Ciencias</a:t>
            </a:r>
            <a:r>
              <a:rPr sz="1800" spc="3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Agropecuarias, 	</a:t>
            </a:r>
            <a:r>
              <a:rPr sz="1800" dirty="0">
                <a:latin typeface="Arial"/>
                <a:cs typeface="Arial"/>
              </a:rPr>
              <a:t>proyecto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realizado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Centro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Aprendizaje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y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Producción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Acuícola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(CAPA)</a:t>
            </a:r>
            <a:r>
              <a:rPr sz="1800" spc="-20" dirty="0">
                <a:latin typeface="Arial"/>
                <a:cs typeface="Arial"/>
              </a:rPr>
              <a:t>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permite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mejorar 	</a:t>
            </a:r>
            <a:r>
              <a:rPr sz="1800" dirty="0">
                <a:latin typeface="Arial"/>
                <a:cs typeface="Arial"/>
              </a:rPr>
              <a:t>las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condiciones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producción</a:t>
            </a:r>
            <a:r>
              <a:rPr sz="1800" spc="-10" dirty="0">
                <a:latin typeface="Arial"/>
                <a:cs typeface="Arial"/>
              </a:rPr>
              <a:t> acuícola.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1192" y="1073022"/>
            <a:ext cx="307022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dirty="0"/>
              <a:t>COMPROMISOS</a:t>
            </a:r>
            <a:r>
              <a:rPr sz="1800" spc="-80" dirty="0"/>
              <a:t> </a:t>
            </a:r>
            <a:r>
              <a:rPr sz="1800" spc="-20" dirty="0"/>
              <a:t>ASUMIDOS </a:t>
            </a:r>
            <a:r>
              <a:rPr sz="1800" dirty="0"/>
              <a:t>CON</a:t>
            </a:r>
            <a:r>
              <a:rPr sz="1800" spc="-35" dirty="0"/>
              <a:t> </a:t>
            </a:r>
            <a:r>
              <a:rPr sz="1800" dirty="0"/>
              <a:t>LA</a:t>
            </a:r>
            <a:r>
              <a:rPr sz="1800" spc="-100" dirty="0"/>
              <a:t> </a:t>
            </a:r>
            <a:r>
              <a:rPr sz="1800" spc="-10" dirty="0"/>
              <a:t>COMUNIDAD</a:t>
            </a:r>
            <a:endParaRPr sz="1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948" y="872589"/>
            <a:ext cx="1127693" cy="107773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21791" y="2392121"/>
            <a:ext cx="10153650" cy="324358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97180" marR="5080" indent="-285115" algn="just">
              <a:lnSpc>
                <a:spcPct val="101200"/>
              </a:lnSpc>
              <a:spcBef>
                <a:spcPts val="75"/>
              </a:spcBef>
              <a:buFont typeface="Courier New"/>
              <a:buChar char="o"/>
              <a:tabLst>
                <a:tab pos="299085" algn="l"/>
              </a:tabLst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Aprovechamient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o</a:t>
            </a:r>
            <a:r>
              <a:rPr sz="1800" b="1" spc="3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eficiente</a:t>
            </a:r>
            <a:r>
              <a:rPr sz="1800" b="1" spc="3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del</a:t>
            </a:r>
            <a:r>
              <a:rPr sz="1800" b="1" spc="3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Biol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3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repotencializado</a:t>
            </a:r>
            <a:r>
              <a:rPr sz="1800" spc="3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3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aplicado</a:t>
            </a:r>
            <a:r>
              <a:rPr sz="1800" spc="3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</a:t>
            </a:r>
            <a:r>
              <a:rPr sz="1800" spc="3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tecnología</a:t>
            </a:r>
            <a:r>
              <a:rPr sz="1800" spc="3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drones</a:t>
            </a:r>
            <a:r>
              <a:rPr sz="1800" spc="38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y 	</a:t>
            </a:r>
            <a:r>
              <a:rPr sz="1800" dirty="0">
                <a:latin typeface="Arial"/>
                <a:cs typeface="Arial"/>
              </a:rPr>
              <a:t>sistemas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fertirriego,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las</a:t>
            </a:r>
            <a:r>
              <a:rPr sz="1800" spc="1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áreas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cultivo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banano</a:t>
            </a:r>
            <a:r>
              <a:rPr sz="1800" spc="1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potreros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las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fincas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Santa</a:t>
            </a:r>
            <a:r>
              <a:rPr sz="1800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Inés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y 	</a:t>
            </a:r>
            <a:r>
              <a:rPr sz="1800" dirty="0">
                <a:latin typeface="Arial"/>
                <a:cs typeface="Arial"/>
              </a:rPr>
              <a:t>Pagua,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optimizando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productividad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sostenibilidad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procesos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agropecuarios.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006FC0"/>
              </a:buClr>
              <a:buFont typeface="Courier New"/>
              <a:buChar char="o"/>
            </a:pPr>
            <a:endParaRPr sz="1800">
              <a:latin typeface="Arial"/>
              <a:cs typeface="Arial"/>
            </a:endParaRPr>
          </a:p>
          <a:p>
            <a:pPr marL="297815" marR="5715" indent="-285750" algn="just">
              <a:lnSpc>
                <a:spcPct val="100000"/>
              </a:lnSpc>
              <a:buFont typeface="Courier New"/>
              <a:buChar char="o"/>
              <a:tabLst>
                <a:tab pos="299085" algn="l"/>
              </a:tabLst>
            </a:pP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Donación</a:t>
            </a:r>
            <a:r>
              <a:rPr sz="1800" b="1" spc="4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de</a:t>
            </a:r>
            <a:r>
              <a:rPr sz="1800" b="1" spc="4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Biol</a:t>
            </a:r>
            <a:r>
              <a:rPr sz="1800" b="1" spc="434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1800" b="1" spc="4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la</a:t>
            </a:r>
            <a:r>
              <a:rPr sz="1800" b="1" spc="4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comunidad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4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como</a:t>
            </a:r>
            <a:r>
              <a:rPr sz="1800" spc="4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una</a:t>
            </a:r>
            <a:r>
              <a:rPr sz="1800" spc="4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acción</a:t>
            </a:r>
            <a:r>
              <a:rPr sz="1800" spc="4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4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apoyo</a:t>
            </a:r>
            <a:r>
              <a:rPr sz="1800" spc="4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para</a:t>
            </a:r>
            <a:r>
              <a:rPr sz="1800" spc="4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impulsar</a:t>
            </a:r>
            <a:r>
              <a:rPr sz="1800" spc="434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actividades 	</a:t>
            </a:r>
            <a:r>
              <a:rPr sz="1800" dirty="0">
                <a:latin typeface="Arial"/>
                <a:cs typeface="Arial"/>
              </a:rPr>
              <a:t>productivas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locales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fomentar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desarrollo</a:t>
            </a:r>
            <a:r>
              <a:rPr sz="1800" spc="-10" dirty="0">
                <a:latin typeface="Arial"/>
                <a:cs typeface="Arial"/>
              </a:rPr>
              <a:t> sostenible.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35"/>
              </a:spcBef>
            </a:pPr>
            <a:endParaRPr sz="1800">
              <a:latin typeface="Arial"/>
              <a:cs typeface="Arial"/>
            </a:endParaRPr>
          </a:p>
          <a:p>
            <a:pPr marL="12700" marR="8890" algn="just">
              <a:lnSpc>
                <a:spcPct val="114999"/>
              </a:lnSpc>
            </a:pPr>
            <a:r>
              <a:rPr sz="1800" dirty="0">
                <a:latin typeface="Arial"/>
                <a:cs typeface="Arial"/>
              </a:rPr>
              <a:t>Estas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acciones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reflejan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compromiso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continuo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UTMACH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EP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responsabilidad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social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el </a:t>
            </a:r>
            <a:r>
              <a:rPr sz="1800" b="1" dirty="0">
                <a:latin typeface="Arial"/>
                <a:cs typeface="Arial"/>
              </a:rPr>
              <a:t>desarrollo</a:t>
            </a:r>
            <a:r>
              <a:rPr sz="1800" b="1" spc="1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académico</a:t>
            </a:r>
            <a:r>
              <a:rPr sz="1800" b="1" spc="1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vinculación</a:t>
            </a:r>
            <a:r>
              <a:rPr sz="1800" b="1" spc="1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efectiva</a:t>
            </a:r>
            <a:r>
              <a:rPr sz="1800" b="1" spc="9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con</a:t>
            </a:r>
            <a:r>
              <a:rPr sz="1800" b="1" spc="114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114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comunidad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fortaleciendo</a:t>
            </a:r>
            <a:r>
              <a:rPr sz="1800" spc="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así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114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impacto </a:t>
            </a:r>
            <a:r>
              <a:rPr sz="1800" dirty="0">
                <a:latin typeface="Arial"/>
                <a:cs typeface="Arial"/>
              </a:rPr>
              <a:t>positivo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Universidad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Técnica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Machala en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región.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1892" y="1704848"/>
            <a:ext cx="6521831" cy="44673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8678" rIns="0" bIns="0" rtlCol="0">
            <a:spAutoFit/>
          </a:bodyPr>
          <a:lstStyle/>
          <a:p>
            <a:pPr marL="1569085" marR="5080">
              <a:lnSpc>
                <a:spcPts val="2380"/>
              </a:lnSpc>
              <a:spcBef>
                <a:spcPts val="390"/>
              </a:spcBef>
            </a:pPr>
            <a:r>
              <a:rPr spc="-10" dirty="0"/>
              <a:t>Geomembrana</a:t>
            </a:r>
            <a:r>
              <a:rPr spc="-50" dirty="0"/>
              <a:t> </a:t>
            </a:r>
            <a:r>
              <a:rPr dirty="0"/>
              <a:t>en</a:t>
            </a:r>
            <a:r>
              <a:rPr spc="-50" dirty="0"/>
              <a:t> </a:t>
            </a:r>
            <a:r>
              <a:rPr dirty="0"/>
              <a:t>piscina</a:t>
            </a:r>
            <a:r>
              <a:rPr spc="-120" dirty="0"/>
              <a:t> </a:t>
            </a:r>
            <a:r>
              <a:rPr dirty="0"/>
              <a:t>Acuícola</a:t>
            </a:r>
            <a:r>
              <a:rPr spc="-50" dirty="0"/>
              <a:t> </a:t>
            </a:r>
            <a:r>
              <a:rPr dirty="0"/>
              <a:t>en</a:t>
            </a:r>
            <a:r>
              <a:rPr spc="-50" dirty="0"/>
              <a:t> </a:t>
            </a:r>
            <a:r>
              <a:rPr dirty="0"/>
              <a:t>la</a:t>
            </a:r>
            <a:r>
              <a:rPr spc="-70" dirty="0"/>
              <a:t> </a:t>
            </a:r>
            <a:r>
              <a:rPr dirty="0"/>
              <a:t>Facultad</a:t>
            </a:r>
            <a:r>
              <a:rPr spc="-40" dirty="0"/>
              <a:t> </a:t>
            </a:r>
            <a:r>
              <a:rPr spc="-25" dirty="0"/>
              <a:t>de </a:t>
            </a:r>
            <a:r>
              <a:rPr spc="-10" dirty="0"/>
              <a:t>Ciencias</a:t>
            </a:r>
            <a:r>
              <a:rPr spc="-110" dirty="0"/>
              <a:t> </a:t>
            </a:r>
            <a:r>
              <a:rPr spc="-10" dirty="0"/>
              <a:t>Agropecuarias</a:t>
            </a:r>
            <a:r>
              <a:rPr spc="-5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dirty="0"/>
              <a:t>la</a:t>
            </a:r>
            <a:r>
              <a:rPr spc="-45" dirty="0"/>
              <a:t> </a:t>
            </a:r>
            <a:r>
              <a:rPr spc="-10" dirty="0"/>
              <a:t>UTMACH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13124" y="1239901"/>
            <a:ext cx="6118352" cy="36957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99662" y="1022857"/>
            <a:ext cx="6342126" cy="391198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4705" y="1875282"/>
            <a:ext cx="4699381" cy="31135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784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Donación</a:t>
            </a:r>
            <a:r>
              <a:rPr spc="-100" dirty="0"/>
              <a:t> </a:t>
            </a:r>
            <a:r>
              <a:rPr dirty="0"/>
              <a:t>de</a:t>
            </a:r>
            <a:r>
              <a:rPr spc="-15" dirty="0"/>
              <a:t> </a:t>
            </a:r>
            <a:r>
              <a:rPr dirty="0"/>
              <a:t>Biol</a:t>
            </a:r>
            <a:r>
              <a:rPr spc="-15" dirty="0"/>
              <a:t> </a:t>
            </a:r>
            <a:r>
              <a:rPr dirty="0"/>
              <a:t>a</a:t>
            </a:r>
            <a:r>
              <a:rPr spc="-35" dirty="0"/>
              <a:t> </a:t>
            </a:r>
            <a:r>
              <a:rPr dirty="0"/>
              <a:t>la</a:t>
            </a:r>
            <a:r>
              <a:rPr spc="-20" dirty="0"/>
              <a:t> </a:t>
            </a:r>
            <a:r>
              <a:rPr spc="-10" dirty="0"/>
              <a:t>comunidad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7323" y="1384807"/>
            <a:ext cx="5931154" cy="3724529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0376" y="1270914"/>
            <a:ext cx="7191248" cy="47579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483"/>
            <a:ext cx="12190730" cy="6751320"/>
            <a:chOff x="0" y="105483"/>
            <a:chExt cx="12190730" cy="6751320"/>
          </a:xfrm>
        </p:grpSpPr>
        <p:sp>
          <p:nvSpPr>
            <p:cNvPr id="3" name="object 3"/>
            <p:cNvSpPr/>
            <p:nvPr/>
          </p:nvSpPr>
          <p:spPr>
            <a:xfrm>
              <a:off x="909294" y="1114564"/>
              <a:ext cx="781050" cy="633095"/>
            </a:xfrm>
            <a:custGeom>
              <a:avLst/>
              <a:gdLst/>
              <a:ahLst/>
              <a:cxnLst/>
              <a:rect l="l" t="t" r="r" b="b"/>
              <a:pathLst>
                <a:path w="781050" h="633094">
                  <a:moveTo>
                    <a:pt x="561759" y="25285"/>
                  </a:moveTo>
                  <a:lnTo>
                    <a:pt x="558317" y="18465"/>
                  </a:lnTo>
                  <a:lnTo>
                    <a:pt x="551218" y="11938"/>
                  </a:lnTo>
                  <a:lnTo>
                    <a:pt x="532980" y="2044"/>
                  </a:lnTo>
                  <a:lnTo>
                    <a:pt x="514972" y="0"/>
                  </a:lnTo>
                  <a:lnTo>
                    <a:pt x="497586" y="5994"/>
                  </a:lnTo>
                  <a:lnTo>
                    <a:pt x="481190" y="20180"/>
                  </a:lnTo>
                  <a:lnTo>
                    <a:pt x="470916" y="32905"/>
                  </a:lnTo>
                  <a:lnTo>
                    <a:pt x="461073" y="45859"/>
                  </a:lnTo>
                  <a:lnTo>
                    <a:pt x="450684" y="58470"/>
                  </a:lnTo>
                  <a:lnTo>
                    <a:pt x="438785" y="70192"/>
                  </a:lnTo>
                  <a:lnTo>
                    <a:pt x="414947" y="85432"/>
                  </a:lnTo>
                  <a:lnTo>
                    <a:pt x="390499" y="91732"/>
                  </a:lnTo>
                  <a:lnTo>
                    <a:pt x="365582" y="89065"/>
                  </a:lnTo>
                  <a:lnTo>
                    <a:pt x="326555" y="66433"/>
                  </a:lnTo>
                  <a:lnTo>
                    <a:pt x="294233" y="27381"/>
                  </a:lnTo>
                  <a:lnTo>
                    <a:pt x="288480" y="20548"/>
                  </a:lnTo>
                  <a:lnTo>
                    <a:pt x="282143" y="14287"/>
                  </a:lnTo>
                  <a:lnTo>
                    <a:pt x="274955" y="8902"/>
                  </a:lnTo>
                  <a:lnTo>
                    <a:pt x="266649" y="4699"/>
                  </a:lnTo>
                  <a:lnTo>
                    <a:pt x="251891" y="1447"/>
                  </a:lnTo>
                  <a:lnTo>
                    <a:pt x="238442" y="2946"/>
                  </a:lnTo>
                  <a:lnTo>
                    <a:pt x="226225" y="8293"/>
                  </a:lnTo>
                  <a:lnTo>
                    <a:pt x="215176" y="16586"/>
                  </a:lnTo>
                  <a:lnTo>
                    <a:pt x="208368" y="25501"/>
                  </a:lnTo>
                  <a:lnTo>
                    <a:pt x="207352" y="34175"/>
                  </a:lnTo>
                  <a:lnTo>
                    <a:pt x="210654" y="43040"/>
                  </a:lnTo>
                  <a:lnTo>
                    <a:pt x="216814" y="52552"/>
                  </a:lnTo>
                  <a:lnTo>
                    <a:pt x="235204" y="77457"/>
                  </a:lnTo>
                  <a:lnTo>
                    <a:pt x="253263" y="102755"/>
                  </a:lnTo>
                  <a:lnTo>
                    <a:pt x="270103" y="128854"/>
                  </a:lnTo>
                  <a:lnTo>
                    <a:pt x="284772" y="156171"/>
                  </a:lnTo>
                  <a:lnTo>
                    <a:pt x="276936" y="155448"/>
                  </a:lnTo>
                  <a:lnTo>
                    <a:pt x="272415" y="154393"/>
                  </a:lnTo>
                  <a:lnTo>
                    <a:pt x="268300" y="148640"/>
                  </a:lnTo>
                  <a:lnTo>
                    <a:pt x="251421" y="125526"/>
                  </a:lnTo>
                  <a:lnTo>
                    <a:pt x="217043" y="79756"/>
                  </a:lnTo>
                  <a:lnTo>
                    <a:pt x="199936" y="56870"/>
                  </a:lnTo>
                  <a:lnTo>
                    <a:pt x="186563" y="44411"/>
                  </a:lnTo>
                  <a:lnTo>
                    <a:pt x="171107" y="39166"/>
                  </a:lnTo>
                  <a:lnTo>
                    <a:pt x="155346" y="41605"/>
                  </a:lnTo>
                  <a:lnTo>
                    <a:pt x="141046" y="52209"/>
                  </a:lnTo>
                  <a:lnTo>
                    <a:pt x="133464" y="64287"/>
                  </a:lnTo>
                  <a:lnTo>
                    <a:pt x="130695" y="77114"/>
                  </a:lnTo>
                  <a:lnTo>
                    <a:pt x="132194" y="90347"/>
                  </a:lnTo>
                  <a:lnTo>
                    <a:pt x="137337" y="103657"/>
                  </a:lnTo>
                  <a:lnTo>
                    <a:pt x="143446" y="114541"/>
                  </a:lnTo>
                  <a:lnTo>
                    <a:pt x="149694" y="125234"/>
                  </a:lnTo>
                  <a:lnTo>
                    <a:pt x="155638" y="135928"/>
                  </a:lnTo>
                  <a:lnTo>
                    <a:pt x="160807" y="146812"/>
                  </a:lnTo>
                  <a:lnTo>
                    <a:pt x="168452" y="178663"/>
                  </a:lnTo>
                  <a:lnTo>
                    <a:pt x="162356" y="204190"/>
                  </a:lnTo>
                  <a:lnTo>
                    <a:pt x="108927" y="236753"/>
                  </a:lnTo>
                  <a:lnTo>
                    <a:pt x="74066" y="244754"/>
                  </a:lnTo>
                  <a:lnTo>
                    <a:pt x="60744" y="243230"/>
                  </a:lnTo>
                  <a:lnTo>
                    <a:pt x="49796" y="242112"/>
                  </a:lnTo>
                  <a:lnTo>
                    <a:pt x="4127" y="262724"/>
                  </a:lnTo>
                  <a:lnTo>
                    <a:pt x="0" y="275158"/>
                  </a:lnTo>
                  <a:lnTo>
                    <a:pt x="520" y="288556"/>
                  </a:lnTo>
                  <a:lnTo>
                    <a:pt x="2273" y="301879"/>
                  </a:lnTo>
                  <a:lnTo>
                    <a:pt x="6248" y="311188"/>
                  </a:lnTo>
                  <a:lnTo>
                    <a:pt x="14363" y="314820"/>
                  </a:lnTo>
                  <a:lnTo>
                    <a:pt x="24561" y="315226"/>
                  </a:lnTo>
                  <a:lnTo>
                    <a:pt x="34798" y="314833"/>
                  </a:lnTo>
                  <a:lnTo>
                    <a:pt x="152133" y="314680"/>
                  </a:lnTo>
                  <a:lnTo>
                    <a:pt x="191287" y="314833"/>
                  </a:lnTo>
                  <a:lnTo>
                    <a:pt x="238912" y="274523"/>
                  </a:lnTo>
                  <a:lnTo>
                    <a:pt x="254393" y="250659"/>
                  </a:lnTo>
                  <a:lnTo>
                    <a:pt x="270027" y="226860"/>
                  </a:lnTo>
                  <a:lnTo>
                    <a:pt x="285584" y="202958"/>
                  </a:lnTo>
                  <a:lnTo>
                    <a:pt x="289687" y="196405"/>
                  </a:lnTo>
                  <a:lnTo>
                    <a:pt x="292430" y="189522"/>
                  </a:lnTo>
                  <a:lnTo>
                    <a:pt x="291553" y="181978"/>
                  </a:lnTo>
                  <a:lnTo>
                    <a:pt x="284772" y="173431"/>
                  </a:lnTo>
                  <a:lnTo>
                    <a:pt x="296926" y="175590"/>
                  </a:lnTo>
                  <a:lnTo>
                    <a:pt x="306997" y="178917"/>
                  </a:lnTo>
                  <a:lnTo>
                    <a:pt x="316153" y="181825"/>
                  </a:lnTo>
                  <a:lnTo>
                    <a:pt x="325539" y="182778"/>
                  </a:lnTo>
                  <a:lnTo>
                    <a:pt x="356425" y="182232"/>
                  </a:lnTo>
                  <a:lnTo>
                    <a:pt x="387299" y="182118"/>
                  </a:lnTo>
                  <a:lnTo>
                    <a:pt x="418185" y="182321"/>
                  </a:lnTo>
                  <a:lnTo>
                    <a:pt x="449084" y="182778"/>
                  </a:lnTo>
                  <a:lnTo>
                    <a:pt x="458939" y="181978"/>
                  </a:lnTo>
                  <a:lnTo>
                    <a:pt x="467093" y="179374"/>
                  </a:lnTo>
                  <a:lnTo>
                    <a:pt x="473862" y="174599"/>
                  </a:lnTo>
                  <a:lnTo>
                    <a:pt x="479552" y="167335"/>
                  </a:lnTo>
                  <a:lnTo>
                    <a:pt x="498779" y="135559"/>
                  </a:lnTo>
                  <a:lnTo>
                    <a:pt x="518210" y="103924"/>
                  </a:lnTo>
                  <a:lnTo>
                    <a:pt x="537870" y="72415"/>
                  </a:lnTo>
                  <a:lnTo>
                    <a:pt x="557809" y="41046"/>
                  </a:lnTo>
                  <a:lnTo>
                    <a:pt x="561581" y="32715"/>
                  </a:lnTo>
                  <a:lnTo>
                    <a:pt x="561759" y="25285"/>
                  </a:lnTo>
                  <a:close/>
                </a:path>
                <a:path w="781050" h="633094">
                  <a:moveTo>
                    <a:pt x="780580" y="350075"/>
                  </a:moveTo>
                  <a:lnTo>
                    <a:pt x="743915" y="327063"/>
                  </a:lnTo>
                  <a:lnTo>
                    <a:pt x="657771" y="323367"/>
                  </a:lnTo>
                  <a:lnTo>
                    <a:pt x="629043" y="321665"/>
                  </a:lnTo>
                  <a:lnTo>
                    <a:pt x="623874" y="321665"/>
                  </a:lnTo>
                  <a:lnTo>
                    <a:pt x="607682" y="321348"/>
                  </a:lnTo>
                  <a:lnTo>
                    <a:pt x="597369" y="319582"/>
                  </a:lnTo>
                  <a:lnTo>
                    <a:pt x="587883" y="314833"/>
                  </a:lnTo>
                  <a:lnTo>
                    <a:pt x="580415" y="313029"/>
                  </a:lnTo>
                  <a:lnTo>
                    <a:pt x="573824" y="315188"/>
                  </a:lnTo>
                  <a:lnTo>
                    <a:pt x="568071" y="318782"/>
                  </a:lnTo>
                  <a:lnTo>
                    <a:pt x="560654" y="329641"/>
                  </a:lnTo>
                  <a:lnTo>
                    <a:pt x="560654" y="568096"/>
                  </a:lnTo>
                  <a:lnTo>
                    <a:pt x="548678" y="561441"/>
                  </a:lnTo>
                  <a:lnTo>
                    <a:pt x="540448" y="552932"/>
                  </a:lnTo>
                  <a:lnTo>
                    <a:pt x="533984" y="543547"/>
                  </a:lnTo>
                  <a:lnTo>
                    <a:pt x="532193" y="541058"/>
                  </a:lnTo>
                  <a:lnTo>
                    <a:pt x="527316" y="534276"/>
                  </a:lnTo>
                  <a:lnTo>
                    <a:pt x="530199" y="532472"/>
                  </a:lnTo>
                  <a:lnTo>
                    <a:pt x="532676" y="531037"/>
                  </a:lnTo>
                  <a:lnTo>
                    <a:pt x="535559" y="529602"/>
                  </a:lnTo>
                  <a:lnTo>
                    <a:pt x="541794" y="539254"/>
                  </a:lnTo>
                  <a:lnTo>
                    <a:pt x="554418" y="558431"/>
                  </a:lnTo>
                  <a:lnTo>
                    <a:pt x="560654" y="568096"/>
                  </a:lnTo>
                  <a:lnTo>
                    <a:pt x="560654" y="329641"/>
                  </a:lnTo>
                  <a:lnTo>
                    <a:pt x="530352" y="373964"/>
                  </a:lnTo>
                  <a:lnTo>
                    <a:pt x="511390" y="401497"/>
                  </a:lnTo>
                  <a:lnTo>
                    <a:pt x="492315" y="428866"/>
                  </a:lnTo>
                  <a:lnTo>
                    <a:pt x="488391" y="435305"/>
                  </a:lnTo>
                  <a:lnTo>
                    <a:pt x="485673" y="441820"/>
                  </a:lnTo>
                  <a:lnTo>
                    <a:pt x="484733" y="448602"/>
                  </a:lnTo>
                  <a:lnTo>
                    <a:pt x="486130" y="455853"/>
                  </a:lnTo>
                  <a:lnTo>
                    <a:pt x="489026" y="457644"/>
                  </a:lnTo>
                  <a:lnTo>
                    <a:pt x="490664" y="460159"/>
                  </a:lnTo>
                  <a:lnTo>
                    <a:pt x="487375" y="462318"/>
                  </a:lnTo>
                  <a:lnTo>
                    <a:pt x="486549" y="463042"/>
                  </a:lnTo>
                  <a:lnTo>
                    <a:pt x="483666" y="460883"/>
                  </a:lnTo>
                  <a:lnTo>
                    <a:pt x="449084" y="450088"/>
                  </a:lnTo>
                  <a:lnTo>
                    <a:pt x="390194" y="451129"/>
                  </a:lnTo>
                  <a:lnTo>
                    <a:pt x="360705" y="451256"/>
                  </a:lnTo>
                  <a:lnTo>
                    <a:pt x="333959" y="450850"/>
                  </a:lnTo>
                  <a:lnTo>
                    <a:pt x="330771" y="450850"/>
                  </a:lnTo>
                  <a:lnTo>
                    <a:pt x="295059" y="470242"/>
                  </a:lnTo>
                  <a:lnTo>
                    <a:pt x="277863" y="499325"/>
                  </a:lnTo>
                  <a:lnTo>
                    <a:pt x="260362" y="528332"/>
                  </a:lnTo>
                  <a:lnTo>
                    <a:pt x="225056" y="586435"/>
                  </a:lnTo>
                  <a:lnTo>
                    <a:pt x="218097" y="600595"/>
                  </a:lnTo>
                  <a:lnTo>
                    <a:pt x="218020" y="604443"/>
                  </a:lnTo>
                  <a:lnTo>
                    <a:pt x="217906" y="611263"/>
                  </a:lnTo>
                  <a:lnTo>
                    <a:pt x="224878" y="620026"/>
                  </a:lnTo>
                  <a:lnTo>
                    <a:pt x="239471" y="628535"/>
                  </a:lnTo>
                  <a:lnTo>
                    <a:pt x="255219" y="632777"/>
                  </a:lnTo>
                  <a:lnTo>
                    <a:pt x="269621" y="631532"/>
                  </a:lnTo>
                  <a:lnTo>
                    <a:pt x="270471" y="631532"/>
                  </a:lnTo>
                  <a:lnTo>
                    <a:pt x="285330" y="624535"/>
                  </a:lnTo>
                  <a:lnTo>
                    <a:pt x="298767" y="611974"/>
                  </a:lnTo>
                  <a:lnTo>
                    <a:pt x="306806" y="601726"/>
                  </a:lnTo>
                  <a:lnTo>
                    <a:pt x="314629" y="591197"/>
                  </a:lnTo>
                  <a:lnTo>
                    <a:pt x="322745" y="580821"/>
                  </a:lnTo>
                  <a:lnTo>
                    <a:pt x="331711" y="570966"/>
                  </a:lnTo>
                  <a:lnTo>
                    <a:pt x="363169" y="548246"/>
                  </a:lnTo>
                  <a:lnTo>
                    <a:pt x="395592" y="541058"/>
                  </a:lnTo>
                  <a:lnTo>
                    <a:pt x="427786" y="549465"/>
                  </a:lnTo>
                  <a:lnTo>
                    <a:pt x="458546" y="573481"/>
                  </a:lnTo>
                  <a:lnTo>
                    <a:pt x="467055" y="583539"/>
                  </a:lnTo>
                  <a:lnTo>
                    <a:pt x="482981" y="604443"/>
                  </a:lnTo>
                  <a:lnTo>
                    <a:pt x="491490" y="614489"/>
                  </a:lnTo>
                  <a:lnTo>
                    <a:pt x="511162" y="627926"/>
                  </a:lnTo>
                  <a:lnTo>
                    <a:pt x="533336" y="631545"/>
                  </a:lnTo>
                  <a:lnTo>
                    <a:pt x="553732" y="625373"/>
                  </a:lnTo>
                  <a:lnTo>
                    <a:pt x="568071" y="609460"/>
                  </a:lnTo>
                  <a:lnTo>
                    <a:pt x="573189" y="601726"/>
                  </a:lnTo>
                  <a:lnTo>
                    <a:pt x="574903" y="600608"/>
                  </a:lnTo>
                  <a:lnTo>
                    <a:pt x="579031" y="597954"/>
                  </a:lnTo>
                  <a:lnTo>
                    <a:pt x="585851" y="596912"/>
                  </a:lnTo>
                  <a:lnTo>
                    <a:pt x="594029" y="597230"/>
                  </a:lnTo>
                  <a:lnTo>
                    <a:pt x="597496" y="596912"/>
                  </a:lnTo>
                  <a:lnTo>
                    <a:pt x="613384" y="595477"/>
                  </a:lnTo>
                  <a:lnTo>
                    <a:pt x="626872" y="588594"/>
                  </a:lnTo>
                  <a:lnTo>
                    <a:pt x="635254" y="576592"/>
                  </a:lnTo>
                  <a:lnTo>
                    <a:pt x="637260" y="568096"/>
                  </a:lnTo>
                  <a:lnTo>
                    <a:pt x="639305" y="559460"/>
                  </a:lnTo>
                  <a:lnTo>
                    <a:pt x="637857" y="543547"/>
                  </a:lnTo>
                  <a:lnTo>
                    <a:pt x="637781" y="542683"/>
                  </a:lnTo>
                  <a:lnTo>
                    <a:pt x="632142" y="529602"/>
                  </a:lnTo>
                  <a:lnTo>
                    <a:pt x="631380" y="527837"/>
                  </a:lnTo>
                  <a:lnTo>
                    <a:pt x="622985" y="513880"/>
                  </a:lnTo>
                  <a:lnTo>
                    <a:pt x="615429" y="499732"/>
                  </a:lnTo>
                  <a:lnTo>
                    <a:pt x="607187" y="463042"/>
                  </a:lnTo>
                  <a:lnTo>
                    <a:pt x="606780" y="461238"/>
                  </a:lnTo>
                  <a:lnTo>
                    <a:pt x="606666" y="460692"/>
                  </a:lnTo>
                  <a:lnTo>
                    <a:pt x="616216" y="430212"/>
                  </a:lnTo>
                  <a:lnTo>
                    <a:pt x="643305" y="409587"/>
                  </a:lnTo>
                  <a:lnTo>
                    <a:pt x="687108" y="400088"/>
                  </a:lnTo>
                  <a:lnTo>
                    <a:pt x="718705" y="398335"/>
                  </a:lnTo>
                  <a:lnTo>
                    <a:pt x="734352" y="397002"/>
                  </a:lnTo>
                  <a:lnTo>
                    <a:pt x="749681" y="394690"/>
                  </a:lnTo>
                  <a:lnTo>
                    <a:pt x="765632" y="388480"/>
                  </a:lnTo>
                  <a:lnTo>
                    <a:pt x="775335" y="378460"/>
                  </a:lnTo>
                  <a:lnTo>
                    <a:pt x="779932" y="365391"/>
                  </a:lnTo>
                  <a:lnTo>
                    <a:pt x="780580" y="350075"/>
                  </a:lnTo>
                  <a:close/>
                </a:path>
              </a:pathLst>
            </a:custGeom>
            <a:solidFill>
              <a:srgbClr val="0090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7554" y="1149019"/>
              <a:ext cx="778510" cy="565785"/>
            </a:xfrm>
            <a:custGeom>
              <a:avLst/>
              <a:gdLst/>
              <a:ahLst/>
              <a:cxnLst/>
              <a:rect l="l" t="t" r="r" b="b"/>
              <a:pathLst>
                <a:path w="778510" h="565785">
                  <a:moveTo>
                    <a:pt x="293560" y="412711"/>
                  </a:moveTo>
                  <a:lnTo>
                    <a:pt x="291719" y="403110"/>
                  </a:lnTo>
                  <a:lnTo>
                    <a:pt x="286512" y="393331"/>
                  </a:lnTo>
                  <a:lnTo>
                    <a:pt x="260362" y="355600"/>
                  </a:lnTo>
                  <a:lnTo>
                    <a:pt x="247586" y="336524"/>
                  </a:lnTo>
                  <a:lnTo>
                    <a:pt x="235445" y="317068"/>
                  </a:lnTo>
                  <a:lnTo>
                    <a:pt x="225107" y="301180"/>
                  </a:lnTo>
                  <a:lnTo>
                    <a:pt x="213004" y="289318"/>
                  </a:lnTo>
                  <a:lnTo>
                    <a:pt x="196875" y="284937"/>
                  </a:lnTo>
                  <a:lnTo>
                    <a:pt x="174498" y="291515"/>
                  </a:lnTo>
                  <a:lnTo>
                    <a:pt x="169557" y="294043"/>
                  </a:lnTo>
                  <a:lnTo>
                    <a:pt x="160909" y="294043"/>
                  </a:lnTo>
                  <a:lnTo>
                    <a:pt x="155549" y="292239"/>
                  </a:lnTo>
                  <a:lnTo>
                    <a:pt x="138188" y="288836"/>
                  </a:lnTo>
                  <a:lnTo>
                    <a:pt x="120700" y="288467"/>
                  </a:lnTo>
                  <a:lnTo>
                    <a:pt x="103149" y="289712"/>
                  </a:lnTo>
                  <a:lnTo>
                    <a:pt x="85547" y="291160"/>
                  </a:lnTo>
                  <a:lnTo>
                    <a:pt x="59601" y="290804"/>
                  </a:lnTo>
                  <a:lnTo>
                    <a:pt x="15798" y="294716"/>
                  </a:lnTo>
                  <a:lnTo>
                    <a:pt x="0" y="326250"/>
                  </a:lnTo>
                  <a:lnTo>
                    <a:pt x="6375" y="343103"/>
                  </a:lnTo>
                  <a:lnTo>
                    <a:pt x="21259" y="355295"/>
                  </a:lnTo>
                  <a:lnTo>
                    <a:pt x="43548" y="361315"/>
                  </a:lnTo>
                  <a:lnTo>
                    <a:pt x="58432" y="362445"/>
                  </a:lnTo>
                  <a:lnTo>
                    <a:pt x="73393" y="363385"/>
                  </a:lnTo>
                  <a:lnTo>
                    <a:pt x="88366" y="364451"/>
                  </a:lnTo>
                  <a:lnTo>
                    <a:pt x="136753" y="374586"/>
                  </a:lnTo>
                  <a:lnTo>
                    <a:pt x="171640" y="414045"/>
                  </a:lnTo>
                  <a:lnTo>
                    <a:pt x="172021" y="443699"/>
                  </a:lnTo>
                  <a:lnTo>
                    <a:pt x="168795" y="455841"/>
                  </a:lnTo>
                  <a:lnTo>
                    <a:pt x="163791" y="467487"/>
                  </a:lnTo>
                  <a:lnTo>
                    <a:pt x="157543" y="478650"/>
                  </a:lnTo>
                  <a:lnTo>
                    <a:pt x="150609" y="489381"/>
                  </a:lnTo>
                  <a:lnTo>
                    <a:pt x="145097" y="499122"/>
                  </a:lnTo>
                  <a:lnTo>
                    <a:pt x="141401" y="509041"/>
                  </a:lnTo>
                  <a:lnTo>
                    <a:pt x="139319" y="519277"/>
                  </a:lnTo>
                  <a:lnTo>
                    <a:pt x="138671" y="530034"/>
                  </a:lnTo>
                  <a:lnTo>
                    <a:pt x="141605" y="543153"/>
                  </a:lnTo>
                  <a:lnTo>
                    <a:pt x="149479" y="552119"/>
                  </a:lnTo>
                  <a:lnTo>
                    <a:pt x="160909" y="558317"/>
                  </a:lnTo>
                  <a:lnTo>
                    <a:pt x="174498" y="563130"/>
                  </a:lnTo>
                  <a:lnTo>
                    <a:pt x="186550" y="565188"/>
                  </a:lnTo>
                  <a:lnTo>
                    <a:pt x="195605" y="562825"/>
                  </a:lnTo>
                  <a:lnTo>
                    <a:pt x="202641" y="557009"/>
                  </a:lnTo>
                  <a:lnTo>
                    <a:pt x="208673" y="548741"/>
                  </a:lnTo>
                  <a:lnTo>
                    <a:pt x="227545" y="519620"/>
                  </a:lnTo>
                  <a:lnTo>
                    <a:pt x="246608" y="490550"/>
                  </a:lnTo>
                  <a:lnTo>
                    <a:pt x="266065" y="461632"/>
                  </a:lnTo>
                  <a:lnTo>
                    <a:pt x="286092" y="432904"/>
                  </a:lnTo>
                  <a:lnTo>
                    <a:pt x="291782" y="422529"/>
                  </a:lnTo>
                  <a:lnTo>
                    <a:pt x="293560" y="412711"/>
                  </a:lnTo>
                  <a:close/>
                </a:path>
                <a:path w="778510" h="565785">
                  <a:moveTo>
                    <a:pt x="778205" y="237197"/>
                  </a:moveTo>
                  <a:lnTo>
                    <a:pt x="749541" y="206184"/>
                  </a:lnTo>
                  <a:lnTo>
                    <a:pt x="700354" y="201498"/>
                  </a:lnTo>
                  <a:lnTo>
                    <a:pt x="684009" y="200342"/>
                  </a:lnTo>
                  <a:lnTo>
                    <a:pt x="667829" y="197993"/>
                  </a:lnTo>
                  <a:lnTo>
                    <a:pt x="634873" y="185877"/>
                  </a:lnTo>
                  <a:lnTo>
                    <a:pt x="613930" y="166154"/>
                  </a:lnTo>
                  <a:lnTo>
                    <a:pt x="606044" y="140208"/>
                  </a:lnTo>
                  <a:lnTo>
                    <a:pt x="612228" y="109486"/>
                  </a:lnTo>
                  <a:lnTo>
                    <a:pt x="616610" y="99504"/>
                  </a:lnTo>
                  <a:lnTo>
                    <a:pt x="621563" y="89598"/>
                  </a:lnTo>
                  <a:lnTo>
                    <a:pt x="626910" y="79832"/>
                  </a:lnTo>
                  <a:lnTo>
                    <a:pt x="632434" y="70256"/>
                  </a:lnTo>
                  <a:lnTo>
                    <a:pt x="636752" y="62039"/>
                  </a:lnTo>
                  <a:lnTo>
                    <a:pt x="639838" y="53543"/>
                  </a:lnTo>
                  <a:lnTo>
                    <a:pt x="641692" y="44780"/>
                  </a:lnTo>
                  <a:lnTo>
                    <a:pt x="642302" y="35737"/>
                  </a:lnTo>
                  <a:lnTo>
                    <a:pt x="639127" y="22707"/>
                  </a:lnTo>
                  <a:lnTo>
                    <a:pt x="631126" y="13246"/>
                  </a:lnTo>
                  <a:lnTo>
                    <a:pt x="619671" y="6489"/>
                  </a:lnTo>
                  <a:lnTo>
                    <a:pt x="606082" y="1549"/>
                  </a:lnTo>
                  <a:lnTo>
                    <a:pt x="593737" y="0"/>
                  </a:lnTo>
                  <a:lnTo>
                    <a:pt x="584034" y="2832"/>
                  </a:lnTo>
                  <a:lnTo>
                    <a:pt x="576173" y="9156"/>
                  </a:lnTo>
                  <a:lnTo>
                    <a:pt x="569417" y="18097"/>
                  </a:lnTo>
                  <a:lnTo>
                    <a:pt x="550672" y="47383"/>
                  </a:lnTo>
                  <a:lnTo>
                    <a:pt x="531533" y="76428"/>
                  </a:lnTo>
                  <a:lnTo>
                    <a:pt x="512089" y="105270"/>
                  </a:lnTo>
                  <a:lnTo>
                    <a:pt x="492404" y="133934"/>
                  </a:lnTo>
                  <a:lnTo>
                    <a:pt x="487375" y="143586"/>
                  </a:lnTo>
                  <a:lnTo>
                    <a:pt x="485813" y="152831"/>
                  </a:lnTo>
                  <a:lnTo>
                    <a:pt x="487654" y="162064"/>
                  </a:lnTo>
                  <a:lnTo>
                    <a:pt x="492823" y="171716"/>
                  </a:lnTo>
                  <a:lnTo>
                    <a:pt x="512203" y="199834"/>
                  </a:lnTo>
                  <a:lnTo>
                    <a:pt x="569810" y="284327"/>
                  </a:lnTo>
                  <a:lnTo>
                    <a:pt x="575564" y="280733"/>
                  </a:lnTo>
                  <a:lnTo>
                    <a:pt x="582155" y="278574"/>
                  </a:lnTo>
                  <a:lnTo>
                    <a:pt x="589622" y="280377"/>
                  </a:lnTo>
                  <a:lnTo>
                    <a:pt x="627037" y="278752"/>
                  </a:lnTo>
                  <a:lnTo>
                    <a:pt x="702221" y="275666"/>
                  </a:lnTo>
                  <a:lnTo>
                    <a:pt x="739889" y="274256"/>
                  </a:lnTo>
                  <a:lnTo>
                    <a:pt x="759764" y="271957"/>
                  </a:lnTo>
                  <a:lnTo>
                    <a:pt x="772007" y="265849"/>
                  </a:lnTo>
                  <a:lnTo>
                    <a:pt x="777773" y="254673"/>
                  </a:lnTo>
                  <a:lnTo>
                    <a:pt x="778205" y="237197"/>
                  </a:lnTo>
                  <a:close/>
                </a:path>
              </a:pathLst>
            </a:custGeom>
            <a:solidFill>
              <a:srgbClr val="0753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7904" y="1528312"/>
              <a:ext cx="147418" cy="1273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1658" y="1054524"/>
              <a:ext cx="143307" cy="1233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1131" y="1683728"/>
              <a:ext cx="144953" cy="1244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1159" y="1528312"/>
              <a:ext cx="147427" cy="12555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36258" y="1207432"/>
              <a:ext cx="147418" cy="1273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9100" y="1215679"/>
              <a:ext cx="145776" cy="12700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45616" y="1141857"/>
            <a:ext cx="10501630" cy="4419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635" marR="490601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APORTES</a:t>
            </a:r>
            <a:r>
              <a:rPr sz="18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CIUDADANOS</a:t>
            </a:r>
            <a:r>
              <a:rPr sz="18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EN</a:t>
            </a:r>
            <a:r>
              <a:rPr sz="1800" b="1" spc="-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RENDICIÓN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DE</a:t>
            </a:r>
            <a:r>
              <a:rPr sz="18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FC0"/>
                </a:solidFill>
                <a:latin typeface="Arial"/>
                <a:cs typeface="Arial"/>
              </a:rPr>
              <a:t>CUENTAS</a:t>
            </a:r>
            <a:r>
              <a:rPr sz="1800" b="1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DEL</a:t>
            </a:r>
            <a:r>
              <a:rPr sz="1800" b="1" spc="-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FC0"/>
                </a:solidFill>
                <a:latin typeface="Arial"/>
                <a:cs typeface="Arial"/>
              </a:rPr>
              <a:t>2023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800"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Durante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proceso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Rendición</a:t>
            </a:r>
            <a:r>
              <a:rPr sz="1800" b="1" spc="10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10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Cuentas</a:t>
            </a:r>
            <a:r>
              <a:rPr sz="1800" b="1" spc="10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del</a:t>
            </a:r>
            <a:r>
              <a:rPr sz="1800" b="1" spc="1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ejercicio</a:t>
            </a:r>
            <a:r>
              <a:rPr sz="1800" b="1" spc="114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económico</a:t>
            </a:r>
            <a:r>
              <a:rPr sz="1800" b="1" spc="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2023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recibieron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valiosas </a:t>
            </a:r>
            <a:r>
              <a:rPr sz="1800" b="1" dirty="0">
                <a:latin typeface="Arial"/>
                <a:cs typeface="Arial"/>
              </a:rPr>
              <a:t>sugerencias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y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recomendaciones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por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parte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ciudadanía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los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actores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involucrados.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Estas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han </a:t>
            </a:r>
            <a:r>
              <a:rPr sz="1800" dirty="0">
                <a:latin typeface="Arial"/>
                <a:cs typeface="Arial"/>
              </a:rPr>
              <a:t>sido</a:t>
            </a:r>
            <a:r>
              <a:rPr sz="1800" spc="2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consideradas</a:t>
            </a:r>
            <a:r>
              <a:rPr sz="1800" b="1" spc="2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2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incorporadas</a:t>
            </a:r>
            <a:r>
              <a:rPr sz="1800" b="1" spc="2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2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2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planificación</a:t>
            </a:r>
            <a:r>
              <a:rPr sz="1800" spc="2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2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ejecución</a:t>
            </a:r>
            <a:r>
              <a:rPr sz="1800" spc="2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2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ejercicio</a:t>
            </a:r>
            <a:r>
              <a:rPr sz="1800" b="1" spc="2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económico</a:t>
            </a:r>
            <a:r>
              <a:rPr sz="1800" b="1" spc="29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2024</a:t>
            </a:r>
            <a:r>
              <a:rPr sz="1800" spc="-10" dirty="0">
                <a:latin typeface="Arial"/>
                <a:cs typeface="Arial"/>
              </a:rPr>
              <a:t>, </a:t>
            </a:r>
            <a:r>
              <a:rPr sz="1800" dirty="0">
                <a:latin typeface="Arial"/>
                <a:cs typeface="Arial"/>
              </a:rPr>
              <a:t>permitiendo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así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mejorar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institución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aportar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manera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directa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desarrollo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colectividad.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8255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continuación,</a:t>
            </a:r>
            <a:r>
              <a:rPr sz="1800" spc="1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1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detallan</a:t>
            </a:r>
            <a:r>
              <a:rPr sz="1800" spc="1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las</a:t>
            </a:r>
            <a:r>
              <a:rPr sz="1800" spc="1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principales</a:t>
            </a:r>
            <a:r>
              <a:rPr sz="1800" spc="1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recomendaciones</a:t>
            </a:r>
            <a:r>
              <a:rPr sz="1800" spc="1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recibidas</a:t>
            </a:r>
            <a:r>
              <a:rPr sz="1800" spc="1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1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las</a:t>
            </a:r>
            <a:r>
              <a:rPr sz="1800" spc="1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acciones</a:t>
            </a:r>
            <a:r>
              <a:rPr sz="1800" spc="1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implementadas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respuesta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las </a:t>
            </a:r>
            <a:r>
              <a:rPr sz="1800" spc="-10" dirty="0">
                <a:latin typeface="Arial"/>
                <a:cs typeface="Arial"/>
              </a:rPr>
              <a:t>mismas: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4965" algn="l"/>
              </a:tabLst>
            </a:pPr>
            <a:r>
              <a:rPr sz="1800" b="1" spc="-25" dirty="0">
                <a:solidFill>
                  <a:srgbClr val="006FC0"/>
                </a:solidFill>
                <a:latin typeface="Arial"/>
                <a:cs typeface="Arial"/>
              </a:rPr>
              <a:t>1.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	Mayor</a:t>
            </a:r>
            <a:r>
              <a:rPr sz="18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difusión</a:t>
            </a:r>
            <a:r>
              <a:rPr sz="18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de</a:t>
            </a:r>
            <a:r>
              <a:rPr sz="18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los</a:t>
            </a:r>
            <a:r>
              <a:rPr sz="1800" b="1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proyectos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gestionados</a:t>
            </a:r>
            <a:r>
              <a:rPr sz="18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hacia</a:t>
            </a:r>
            <a:r>
              <a:rPr sz="18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la</a:t>
            </a:r>
            <a:r>
              <a:rPr sz="1800" b="1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comunidad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Como</a:t>
            </a:r>
            <a:r>
              <a:rPr sz="1800" spc="3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parte</a:t>
            </a:r>
            <a:r>
              <a:rPr sz="1800" spc="3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las</a:t>
            </a:r>
            <a:r>
              <a:rPr sz="1800" spc="3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actividades</a:t>
            </a:r>
            <a:r>
              <a:rPr sz="1800" spc="3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desarrolladas</a:t>
            </a:r>
            <a:r>
              <a:rPr sz="1800" spc="3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3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3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Finca</a:t>
            </a:r>
            <a:r>
              <a:rPr sz="1800" b="1" spc="3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Experimental</a:t>
            </a:r>
            <a:r>
              <a:rPr sz="1800" b="1" spc="3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Santa</a:t>
            </a:r>
            <a:r>
              <a:rPr sz="1800" b="1" spc="3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Inés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3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3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realiza</a:t>
            </a:r>
            <a:r>
              <a:rPr sz="1800" spc="36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la </a:t>
            </a:r>
            <a:r>
              <a:rPr sz="1800" b="1" dirty="0">
                <a:latin typeface="Arial"/>
                <a:cs typeface="Arial"/>
              </a:rPr>
              <a:t>entrega</a:t>
            </a:r>
            <a:r>
              <a:rPr sz="1800" b="1" spc="3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3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Biol</a:t>
            </a:r>
            <a:r>
              <a:rPr sz="1800" b="1" spc="3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(fertilizante</a:t>
            </a:r>
            <a:r>
              <a:rPr sz="1800" spc="3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orgánico)</a:t>
            </a:r>
            <a:r>
              <a:rPr sz="1800" spc="3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3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miembros</a:t>
            </a:r>
            <a:r>
              <a:rPr sz="1800" spc="3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3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comunidad,</a:t>
            </a:r>
            <a:r>
              <a:rPr sz="1800" spc="3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</a:t>
            </a:r>
            <a:r>
              <a:rPr sz="1800" spc="3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3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objetivo</a:t>
            </a:r>
            <a:r>
              <a:rPr sz="1800" spc="3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impulsar </a:t>
            </a:r>
            <a:r>
              <a:rPr sz="1800" b="1" dirty="0">
                <a:latin typeface="Arial"/>
                <a:cs typeface="Arial"/>
              </a:rPr>
              <a:t>actividades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productivas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sostenibles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fomentar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prácticas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agroecológicas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entorno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local.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9808" rIns="0" bIns="0" rtlCol="0">
            <a:spAutoFit/>
          </a:bodyPr>
          <a:lstStyle/>
          <a:p>
            <a:pPr marL="89535" marR="5080">
              <a:lnSpc>
                <a:spcPct val="100000"/>
              </a:lnSpc>
              <a:spcBef>
                <a:spcPts val="95"/>
              </a:spcBef>
            </a:pPr>
            <a:r>
              <a:rPr dirty="0"/>
              <a:t>Biol,</a:t>
            </a:r>
            <a:r>
              <a:rPr spc="-50" dirty="0"/>
              <a:t> </a:t>
            </a:r>
            <a:r>
              <a:rPr dirty="0"/>
              <a:t>aplicado</a:t>
            </a:r>
            <a:r>
              <a:rPr spc="-35" dirty="0"/>
              <a:t> </a:t>
            </a:r>
            <a:r>
              <a:rPr dirty="0"/>
              <a:t>con</a:t>
            </a:r>
            <a:r>
              <a:rPr spc="-45" dirty="0"/>
              <a:t> </a:t>
            </a:r>
            <a:r>
              <a:rPr dirty="0"/>
              <a:t>tecnología</a:t>
            </a:r>
            <a:r>
              <a:rPr spc="-25" dirty="0"/>
              <a:t> </a:t>
            </a:r>
            <a:r>
              <a:rPr dirty="0"/>
              <a:t>de</a:t>
            </a:r>
            <a:r>
              <a:rPr spc="-55" dirty="0"/>
              <a:t> </a:t>
            </a:r>
            <a:r>
              <a:rPr dirty="0"/>
              <a:t>Dron</a:t>
            </a:r>
            <a:r>
              <a:rPr spc="-40" dirty="0"/>
              <a:t> </a:t>
            </a:r>
            <a:r>
              <a:rPr dirty="0"/>
              <a:t>y</a:t>
            </a:r>
            <a:r>
              <a:rPr spc="-55" dirty="0"/>
              <a:t> </a:t>
            </a:r>
            <a:r>
              <a:rPr dirty="0"/>
              <a:t>fertirriego</a:t>
            </a:r>
            <a:r>
              <a:rPr spc="-45" dirty="0"/>
              <a:t> </a:t>
            </a:r>
            <a:r>
              <a:rPr dirty="0"/>
              <a:t>en</a:t>
            </a:r>
            <a:r>
              <a:rPr spc="-40" dirty="0"/>
              <a:t> </a:t>
            </a:r>
            <a:r>
              <a:rPr dirty="0"/>
              <a:t>las</a:t>
            </a:r>
            <a:r>
              <a:rPr spc="-60" dirty="0"/>
              <a:t> </a:t>
            </a:r>
            <a:r>
              <a:rPr dirty="0"/>
              <a:t>áreas</a:t>
            </a:r>
            <a:r>
              <a:rPr spc="-45" dirty="0"/>
              <a:t> </a:t>
            </a:r>
            <a:r>
              <a:rPr spc="-25" dirty="0"/>
              <a:t>del </a:t>
            </a:r>
            <a:r>
              <a:rPr dirty="0"/>
              <a:t>cultivo</a:t>
            </a:r>
            <a:r>
              <a:rPr spc="-25" dirty="0"/>
              <a:t> </a:t>
            </a:r>
            <a:r>
              <a:rPr dirty="0"/>
              <a:t>de</a:t>
            </a:r>
            <a:r>
              <a:rPr spc="-50" dirty="0"/>
              <a:t> </a:t>
            </a:r>
            <a:r>
              <a:rPr dirty="0"/>
              <a:t>banano</a:t>
            </a:r>
            <a:r>
              <a:rPr spc="-15" dirty="0"/>
              <a:t> </a:t>
            </a:r>
            <a:r>
              <a:rPr dirty="0"/>
              <a:t>y</a:t>
            </a:r>
            <a:r>
              <a:rPr spc="-45" dirty="0"/>
              <a:t> </a:t>
            </a:r>
            <a:r>
              <a:rPr spc="-10" dirty="0"/>
              <a:t>potreros.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45869" y="2200910"/>
            <a:ext cx="9700260" cy="4029710"/>
            <a:chOff x="1245869" y="2200910"/>
            <a:chExt cx="9700260" cy="40297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5869" y="2200910"/>
              <a:ext cx="4436745" cy="40297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5719" y="2200910"/>
              <a:ext cx="4550410" cy="402971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483"/>
            <a:ext cx="12190730" cy="6751320"/>
            <a:chOff x="0" y="105483"/>
            <a:chExt cx="12190730" cy="67513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8091" y="984123"/>
              <a:ext cx="5735828" cy="354571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63893" y="2650032"/>
              <a:ext cx="5735828" cy="35679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483"/>
            <a:ext cx="12190730" cy="6751320"/>
            <a:chOff x="0" y="105483"/>
            <a:chExt cx="12190730" cy="67513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967" y="830960"/>
              <a:ext cx="6788784" cy="433717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33336" y="3131096"/>
              <a:ext cx="4899787" cy="32283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483"/>
            <a:ext cx="12190730" cy="6751320"/>
            <a:chOff x="0" y="105483"/>
            <a:chExt cx="12190730" cy="67513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905" y="1193418"/>
              <a:ext cx="4556506" cy="52228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8269" y="1193418"/>
              <a:ext cx="4845812" cy="52228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483"/>
            <a:ext cx="12190730" cy="6751320"/>
            <a:chOff x="0" y="105483"/>
            <a:chExt cx="12190730" cy="67513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2279" y="1673809"/>
              <a:ext cx="4550156" cy="455650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92342" y="1673809"/>
              <a:ext cx="5532882" cy="455650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3199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95"/>
              </a:spcBef>
            </a:pPr>
            <a:r>
              <a:rPr dirty="0"/>
              <a:t>Carga</a:t>
            </a:r>
            <a:r>
              <a:rPr spc="-65" dirty="0"/>
              <a:t> </a:t>
            </a:r>
            <a:r>
              <a:rPr dirty="0"/>
              <a:t>y</a:t>
            </a:r>
            <a:r>
              <a:rPr spc="-70" dirty="0"/>
              <a:t> </a:t>
            </a:r>
            <a:r>
              <a:rPr dirty="0"/>
              <a:t>Descarga</a:t>
            </a:r>
            <a:r>
              <a:rPr spc="-55" dirty="0"/>
              <a:t> </a:t>
            </a:r>
            <a:r>
              <a:rPr dirty="0"/>
              <a:t>de</a:t>
            </a:r>
            <a:r>
              <a:rPr spc="-40" dirty="0"/>
              <a:t> </a:t>
            </a:r>
            <a:r>
              <a:rPr dirty="0"/>
              <a:t>Biol</a:t>
            </a:r>
            <a:r>
              <a:rPr spc="-55" dirty="0"/>
              <a:t> </a:t>
            </a:r>
            <a:r>
              <a:rPr dirty="0"/>
              <a:t>para</a:t>
            </a:r>
            <a:r>
              <a:rPr spc="-70" dirty="0"/>
              <a:t> </a:t>
            </a:r>
            <a:r>
              <a:rPr dirty="0"/>
              <a:t>Producción</a:t>
            </a:r>
            <a:r>
              <a:rPr spc="-40" dirty="0"/>
              <a:t> </a:t>
            </a:r>
            <a:r>
              <a:rPr spc="-10" dirty="0"/>
              <a:t>Bananera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483"/>
            <a:ext cx="12190730" cy="6751320"/>
            <a:chOff x="0" y="105483"/>
            <a:chExt cx="12190730" cy="67513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5210" y="1699260"/>
              <a:ext cx="4308475" cy="46958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3054" y="1699260"/>
              <a:ext cx="3913504" cy="454088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45337" y="955674"/>
            <a:ext cx="8185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Acompañamiento</a:t>
            </a:r>
            <a:r>
              <a:rPr spc="-30" dirty="0"/>
              <a:t> </a:t>
            </a:r>
            <a:r>
              <a:rPr dirty="0"/>
              <a:t>a</a:t>
            </a:r>
            <a:r>
              <a:rPr spc="-70" dirty="0"/>
              <a:t> </a:t>
            </a:r>
            <a:r>
              <a:rPr dirty="0"/>
              <a:t>los</a:t>
            </a:r>
            <a:r>
              <a:rPr spc="-65" dirty="0"/>
              <a:t> </a:t>
            </a:r>
            <a:r>
              <a:rPr dirty="0"/>
              <a:t>estudiantes</a:t>
            </a:r>
            <a:r>
              <a:rPr spc="-30" dirty="0"/>
              <a:t> </a:t>
            </a:r>
            <a:r>
              <a:rPr dirty="0"/>
              <a:t>de</a:t>
            </a:r>
            <a:r>
              <a:rPr spc="-45" dirty="0"/>
              <a:t> </a:t>
            </a:r>
            <a:r>
              <a:rPr dirty="0"/>
              <a:t>las</a:t>
            </a:r>
            <a:r>
              <a:rPr spc="-60" dirty="0"/>
              <a:t> </a:t>
            </a:r>
            <a:r>
              <a:rPr dirty="0"/>
              <a:t>diferentes</a:t>
            </a:r>
            <a:r>
              <a:rPr spc="-40" dirty="0"/>
              <a:t> </a:t>
            </a:r>
            <a:r>
              <a:rPr spc="-10" dirty="0"/>
              <a:t>carreras </a:t>
            </a:r>
            <a:r>
              <a:rPr dirty="0"/>
              <a:t>en</a:t>
            </a:r>
            <a:r>
              <a:rPr spc="-40" dirty="0"/>
              <a:t> </a:t>
            </a:r>
            <a:r>
              <a:rPr dirty="0"/>
              <a:t>las</a:t>
            </a:r>
            <a:r>
              <a:rPr spc="-50" dirty="0"/>
              <a:t> </a:t>
            </a:r>
            <a:r>
              <a:rPr dirty="0"/>
              <a:t>practicas</a:t>
            </a:r>
            <a:r>
              <a:rPr spc="-40" dirty="0"/>
              <a:t> </a:t>
            </a:r>
            <a:r>
              <a:rPr dirty="0"/>
              <a:t>que</a:t>
            </a:r>
            <a:r>
              <a:rPr spc="-45" dirty="0"/>
              <a:t> </a:t>
            </a:r>
            <a:r>
              <a:rPr dirty="0"/>
              <a:t>realizan</a:t>
            </a:r>
            <a:r>
              <a:rPr spc="-40" dirty="0"/>
              <a:t> </a:t>
            </a:r>
            <a:r>
              <a:rPr dirty="0"/>
              <a:t>en</a:t>
            </a:r>
            <a:r>
              <a:rPr spc="-50" dirty="0"/>
              <a:t> </a:t>
            </a:r>
            <a:r>
              <a:rPr dirty="0"/>
              <a:t>la</a:t>
            </a:r>
            <a:r>
              <a:rPr spc="-55" dirty="0"/>
              <a:t> </a:t>
            </a:r>
            <a:r>
              <a:rPr dirty="0"/>
              <a:t>granja</a:t>
            </a:r>
            <a:r>
              <a:rPr spc="-30" dirty="0"/>
              <a:t> </a:t>
            </a:r>
            <a:r>
              <a:rPr dirty="0"/>
              <a:t>y</a:t>
            </a:r>
            <a:r>
              <a:rPr spc="-50" dirty="0"/>
              <a:t> </a:t>
            </a:r>
            <a:r>
              <a:rPr spc="-10" dirty="0"/>
              <a:t>obra.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483"/>
            <a:ext cx="12190730" cy="6751320"/>
            <a:chOff x="0" y="105483"/>
            <a:chExt cx="12190730" cy="67513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7420" y="1332814"/>
              <a:ext cx="4804410" cy="488200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0" y="1332814"/>
              <a:ext cx="5143500" cy="48820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483"/>
            <a:ext cx="12190730" cy="6751320"/>
            <a:chOff x="0" y="105483"/>
            <a:chExt cx="12190730" cy="67513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1379" y="1565313"/>
              <a:ext cx="4479036" cy="45410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0" y="1565313"/>
              <a:ext cx="4964684" cy="45410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483"/>
            <a:ext cx="12190730" cy="6751320"/>
            <a:chOff x="0" y="105483"/>
            <a:chExt cx="12190730" cy="67513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4368" y="1580845"/>
              <a:ext cx="4587494" cy="461846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37275" y="1580845"/>
              <a:ext cx="5098923" cy="461846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14248" y="1050163"/>
            <a:ext cx="5358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30095" algn="l"/>
              </a:tabLst>
            </a:pP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Cambio</a:t>
            </a:r>
            <a:r>
              <a:rPr sz="18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de</a:t>
            </a:r>
            <a:r>
              <a:rPr sz="1800" b="1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FC0"/>
                </a:solidFill>
                <a:latin typeface="Arial"/>
                <a:cs typeface="Arial"/>
              </a:rPr>
              <a:t>Marca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	por</a:t>
            </a:r>
            <a:r>
              <a:rPr sz="18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calidad</a:t>
            </a: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y</a:t>
            </a:r>
            <a:r>
              <a:rPr sz="18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precio</a:t>
            </a:r>
            <a:r>
              <a:rPr sz="18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de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la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 fruta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5483"/>
            <a:ext cx="12190730" cy="6751320"/>
            <a:chOff x="0" y="105483"/>
            <a:chExt cx="12190730" cy="67513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7978" y="1255382"/>
              <a:ext cx="4650359" cy="508342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0" y="1255382"/>
              <a:ext cx="5197983" cy="50834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616" y="1141857"/>
            <a:ext cx="10502900" cy="35960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635" marR="49072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APORTES</a:t>
            </a:r>
            <a:r>
              <a:rPr sz="18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CIUDADANOS</a:t>
            </a:r>
            <a:r>
              <a:rPr sz="18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EN</a:t>
            </a:r>
            <a:r>
              <a:rPr sz="1800" b="1" spc="-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RENDICIÓN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DE</a:t>
            </a:r>
            <a:r>
              <a:rPr sz="18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FC0"/>
                </a:solidFill>
                <a:latin typeface="Arial"/>
                <a:cs typeface="Arial"/>
              </a:rPr>
              <a:t>CUENTAS</a:t>
            </a:r>
            <a:r>
              <a:rPr sz="1800" b="1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DEL</a:t>
            </a:r>
            <a:r>
              <a:rPr sz="1800" b="1" spc="-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FC0"/>
                </a:solidFill>
                <a:latin typeface="Arial"/>
                <a:cs typeface="Arial"/>
              </a:rPr>
              <a:t>2023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8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buAutoNum type="arabicPeriod" startAt="2"/>
              <a:tabLst>
                <a:tab pos="266700" algn="l"/>
              </a:tabLst>
            </a:pP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Continuar</a:t>
            </a:r>
            <a:r>
              <a:rPr sz="1800" b="1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innovando</a:t>
            </a:r>
            <a:r>
              <a:rPr sz="18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y</a:t>
            </a:r>
            <a:r>
              <a:rPr sz="1800" b="1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generar</a:t>
            </a:r>
            <a:r>
              <a:rPr sz="1800" b="1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empleo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006FC0"/>
              </a:buClr>
              <a:buFont typeface="Arial"/>
              <a:buAutoNum type="arabicPeriod" startAt="2"/>
            </a:pPr>
            <a:endParaRPr sz="1800">
              <a:latin typeface="Arial"/>
              <a:cs typeface="Arial"/>
            </a:endParaRPr>
          </a:p>
          <a:p>
            <a:pPr marL="297815" marR="5080" lvl="1" indent="-285750" algn="just">
              <a:lnSpc>
                <a:spcPct val="100000"/>
              </a:lnSpc>
              <a:buFont typeface="Courier New"/>
              <a:buChar char="o"/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Se</a:t>
            </a:r>
            <a:r>
              <a:rPr sz="1800" spc="3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</a:t>
            </a:r>
            <a:r>
              <a:rPr sz="1800" spc="3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promovido</a:t>
            </a:r>
            <a:r>
              <a:rPr sz="1800" spc="3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3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aprovechamiento</a:t>
            </a:r>
            <a:r>
              <a:rPr sz="1800" b="1" spc="3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eficiente</a:t>
            </a:r>
            <a:r>
              <a:rPr sz="1800" b="1" spc="3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del</a:t>
            </a:r>
            <a:r>
              <a:rPr sz="1800" b="1" spc="3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Biol</a:t>
            </a:r>
            <a:r>
              <a:rPr sz="1800" b="1" spc="3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3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cultivos</a:t>
            </a:r>
            <a:r>
              <a:rPr sz="1800" spc="3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banano</a:t>
            </a:r>
            <a:r>
              <a:rPr sz="1800" spc="3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3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3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potreros, 	</a:t>
            </a:r>
            <a:r>
              <a:rPr sz="1800" dirty="0">
                <a:latin typeface="Arial"/>
                <a:cs typeface="Arial"/>
              </a:rPr>
              <a:t>utilizando</a:t>
            </a:r>
            <a:r>
              <a:rPr sz="1800" spc="28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tecnología</a:t>
            </a:r>
            <a:r>
              <a:rPr sz="1800" b="1" spc="3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29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drones</a:t>
            </a:r>
            <a:r>
              <a:rPr sz="1800" b="1" spc="3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y</a:t>
            </a:r>
            <a:r>
              <a:rPr sz="1800" b="1" spc="29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sistemas</a:t>
            </a:r>
            <a:r>
              <a:rPr sz="1800" b="1" spc="30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3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fertirriego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3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</a:t>
            </a:r>
            <a:r>
              <a:rPr sz="1800" spc="3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3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</a:t>
            </a:r>
            <a:r>
              <a:rPr sz="1800" spc="3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solo</a:t>
            </a:r>
            <a:r>
              <a:rPr sz="1800" spc="3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mejora</a:t>
            </a:r>
            <a:r>
              <a:rPr sz="1800" spc="3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3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eficiencia 	</a:t>
            </a:r>
            <a:r>
              <a:rPr sz="1800" dirty="0">
                <a:latin typeface="Arial"/>
                <a:cs typeface="Arial"/>
              </a:rPr>
              <a:t>agrícola,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sino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abre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posibilidad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comercialización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del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producto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aportando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dinamismo 	</a:t>
            </a:r>
            <a:r>
              <a:rPr sz="1800" dirty="0">
                <a:latin typeface="Arial"/>
                <a:cs typeface="Arial"/>
              </a:rPr>
              <a:t>económico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local.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90"/>
              </a:spcBef>
              <a:buFont typeface="Courier New"/>
              <a:buChar char="o"/>
            </a:pPr>
            <a:endParaRPr sz="1800">
              <a:latin typeface="Arial"/>
              <a:cs typeface="Arial"/>
            </a:endParaRPr>
          </a:p>
          <a:p>
            <a:pPr marL="297815" marR="5080" lvl="1" indent="-285750" algn="just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Además,</a:t>
            </a:r>
            <a:r>
              <a:rPr sz="1800" spc="2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2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ha</a:t>
            </a:r>
            <a:r>
              <a:rPr sz="1800" spc="2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actuado</a:t>
            </a:r>
            <a:r>
              <a:rPr sz="1800" spc="2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como</a:t>
            </a:r>
            <a:r>
              <a:rPr sz="1800" spc="20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fiscalizadores</a:t>
            </a:r>
            <a:r>
              <a:rPr sz="1800" b="1" spc="2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20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20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construcción</a:t>
            </a:r>
            <a:r>
              <a:rPr sz="1800" b="1" spc="25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y</a:t>
            </a:r>
            <a:r>
              <a:rPr sz="1800" b="1" spc="15" dirty="0">
                <a:latin typeface="Arial"/>
                <a:cs typeface="Arial"/>
              </a:rPr>
              <a:t>  </a:t>
            </a:r>
            <a:r>
              <a:rPr sz="1800" b="1" dirty="0">
                <a:latin typeface="Arial"/>
                <a:cs typeface="Arial"/>
              </a:rPr>
              <a:t>acondicionamiento</a:t>
            </a:r>
            <a:r>
              <a:rPr sz="1800" b="1" spc="25" dirty="0">
                <a:latin typeface="Arial"/>
                <a:cs typeface="Arial"/>
              </a:rPr>
              <a:t>  </a:t>
            </a:r>
            <a:r>
              <a:rPr sz="1800" b="1" spc="-25" dirty="0">
                <a:latin typeface="Arial"/>
                <a:cs typeface="Arial"/>
              </a:rPr>
              <a:t>del 	</a:t>
            </a:r>
            <a:r>
              <a:rPr sz="1800" b="1" dirty="0">
                <a:latin typeface="Arial"/>
                <a:cs typeface="Arial"/>
              </a:rPr>
              <a:t>edificio</a:t>
            </a:r>
            <a:r>
              <a:rPr sz="1800" b="1" spc="38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y</a:t>
            </a:r>
            <a:r>
              <a:rPr sz="1800" b="1" spc="3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sus</a:t>
            </a:r>
            <a:r>
              <a:rPr sz="1800" b="1" spc="40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exteriores</a:t>
            </a:r>
            <a:r>
              <a:rPr sz="1800" b="1" spc="3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3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3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Universidad</a:t>
            </a:r>
            <a:r>
              <a:rPr sz="1800" spc="3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Técnica</a:t>
            </a:r>
            <a:r>
              <a:rPr sz="1800" spc="3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3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Machala</a:t>
            </a:r>
            <a:r>
              <a:rPr sz="1800" spc="3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(UTMACH),</a:t>
            </a:r>
            <a:r>
              <a:rPr sz="1800" spc="3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proyecto</a:t>
            </a:r>
            <a:r>
              <a:rPr sz="1800" spc="3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39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ha 	</a:t>
            </a:r>
            <a:r>
              <a:rPr sz="1800" dirty="0">
                <a:latin typeface="Arial"/>
                <a:cs typeface="Arial"/>
              </a:rPr>
              <a:t>contribuido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generación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empleo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local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fortalecimiento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infraestructura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universitaria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07555" y="1054524"/>
            <a:ext cx="782320" cy="753745"/>
            <a:chOff x="907555" y="1054524"/>
            <a:chExt cx="782320" cy="753745"/>
          </a:xfrm>
        </p:grpSpPr>
        <p:sp>
          <p:nvSpPr>
            <p:cNvPr id="4" name="object 4"/>
            <p:cNvSpPr/>
            <p:nvPr/>
          </p:nvSpPr>
          <p:spPr>
            <a:xfrm>
              <a:off x="909294" y="1114564"/>
              <a:ext cx="781050" cy="633095"/>
            </a:xfrm>
            <a:custGeom>
              <a:avLst/>
              <a:gdLst/>
              <a:ahLst/>
              <a:cxnLst/>
              <a:rect l="l" t="t" r="r" b="b"/>
              <a:pathLst>
                <a:path w="781050" h="633094">
                  <a:moveTo>
                    <a:pt x="561759" y="25285"/>
                  </a:moveTo>
                  <a:lnTo>
                    <a:pt x="558317" y="18465"/>
                  </a:lnTo>
                  <a:lnTo>
                    <a:pt x="551218" y="11938"/>
                  </a:lnTo>
                  <a:lnTo>
                    <a:pt x="532980" y="2044"/>
                  </a:lnTo>
                  <a:lnTo>
                    <a:pt x="514972" y="0"/>
                  </a:lnTo>
                  <a:lnTo>
                    <a:pt x="497586" y="5994"/>
                  </a:lnTo>
                  <a:lnTo>
                    <a:pt x="481190" y="20180"/>
                  </a:lnTo>
                  <a:lnTo>
                    <a:pt x="470916" y="32905"/>
                  </a:lnTo>
                  <a:lnTo>
                    <a:pt x="461073" y="45859"/>
                  </a:lnTo>
                  <a:lnTo>
                    <a:pt x="450684" y="58470"/>
                  </a:lnTo>
                  <a:lnTo>
                    <a:pt x="438785" y="70192"/>
                  </a:lnTo>
                  <a:lnTo>
                    <a:pt x="414947" y="85432"/>
                  </a:lnTo>
                  <a:lnTo>
                    <a:pt x="390499" y="91732"/>
                  </a:lnTo>
                  <a:lnTo>
                    <a:pt x="365582" y="89065"/>
                  </a:lnTo>
                  <a:lnTo>
                    <a:pt x="326555" y="66433"/>
                  </a:lnTo>
                  <a:lnTo>
                    <a:pt x="294233" y="27381"/>
                  </a:lnTo>
                  <a:lnTo>
                    <a:pt x="288480" y="20548"/>
                  </a:lnTo>
                  <a:lnTo>
                    <a:pt x="282143" y="14287"/>
                  </a:lnTo>
                  <a:lnTo>
                    <a:pt x="274955" y="8902"/>
                  </a:lnTo>
                  <a:lnTo>
                    <a:pt x="266649" y="4699"/>
                  </a:lnTo>
                  <a:lnTo>
                    <a:pt x="251891" y="1447"/>
                  </a:lnTo>
                  <a:lnTo>
                    <a:pt x="238442" y="2946"/>
                  </a:lnTo>
                  <a:lnTo>
                    <a:pt x="226225" y="8293"/>
                  </a:lnTo>
                  <a:lnTo>
                    <a:pt x="215176" y="16586"/>
                  </a:lnTo>
                  <a:lnTo>
                    <a:pt x="208368" y="25501"/>
                  </a:lnTo>
                  <a:lnTo>
                    <a:pt x="207352" y="34175"/>
                  </a:lnTo>
                  <a:lnTo>
                    <a:pt x="210654" y="43040"/>
                  </a:lnTo>
                  <a:lnTo>
                    <a:pt x="216814" y="52552"/>
                  </a:lnTo>
                  <a:lnTo>
                    <a:pt x="235204" y="77457"/>
                  </a:lnTo>
                  <a:lnTo>
                    <a:pt x="253263" y="102755"/>
                  </a:lnTo>
                  <a:lnTo>
                    <a:pt x="270103" y="128854"/>
                  </a:lnTo>
                  <a:lnTo>
                    <a:pt x="284772" y="156171"/>
                  </a:lnTo>
                  <a:lnTo>
                    <a:pt x="276936" y="155448"/>
                  </a:lnTo>
                  <a:lnTo>
                    <a:pt x="272415" y="154393"/>
                  </a:lnTo>
                  <a:lnTo>
                    <a:pt x="268300" y="148640"/>
                  </a:lnTo>
                  <a:lnTo>
                    <a:pt x="251421" y="125526"/>
                  </a:lnTo>
                  <a:lnTo>
                    <a:pt x="217043" y="79756"/>
                  </a:lnTo>
                  <a:lnTo>
                    <a:pt x="199936" y="56870"/>
                  </a:lnTo>
                  <a:lnTo>
                    <a:pt x="186563" y="44411"/>
                  </a:lnTo>
                  <a:lnTo>
                    <a:pt x="171107" y="39166"/>
                  </a:lnTo>
                  <a:lnTo>
                    <a:pt x="155346" y="41605"/>
                  </a:lnTo>
                  <a:lnTo>
                    <a:pt x="141046" y="52209"/>
                  </a:lnTo>
                  <a:lnTo>
                    <a:pt x="133464" y="64287"/>
                  </a:lnTo>
                  <a:lnTo>
                    <a:pt x="130695" y="77114"/>
                  </a:lnTo>
                  <a:lnTo>
                    <a:pt x="132194" y="90347"/>
                  </a:lnTo>
                  <a:lnTo>
                    <a:pt x="137337" y="103657"/>
                  </a:lnTo>
                  <a:lnTo>
                    <a:pt x="143446" y="114541"/>
                  </a:lnTo>
                  <a:lnTo>
                    <a:pt x="149694" y="125234"/>
                  </a:lnTo>
                  <a:lnTo>
                    <a:pt x="155638" y="135928"/>
                  </a:lnTo>
                  <a:lnTo>
                    <a:pt x="160807" y="146812"/>
                  </a:lnTo>
                  <a:lnTo>
                    <a:pt x="168452" y="178663"/>
                  </a:lnTo>
                  <a:lnTo>
                    <a:pt x="162356" y="204190"/>
                  </a:lnTo>
                  <a:lnTo>
                    <a:pt x="108927" y="236753"/>
                  </a:lnTo>
                  <a:lnTo>
                    <a:pt x="74066" y="244754"/>
                  </a:lnTo>
                  <a:lnTo>
                    <a:pt x="60744" y="243230"/>
                  </a:lnTo>
                  <a:lnTo>
                    <a:pt x="49796" y="242112"/>
                  </a:lnTo>
                  <a:lnTo>
                    <a:pt x="4127" y="262724"/>
                  </a:lnTo>
                  <a:lnTo>
                    <a:pt x="0" y="275158"/>
                  </a:lnTo>
                  <a:lnTo>
                    <a:pt x="520" y="288556"/>
                  </a:lnTo>
                  <a:lnTo>
                    <a:pt x="2273" y="301879"/>
                  </a:lnTo>
                  <a:lnTo>
                    <a:pt x="6248" y="311188"/>
                  </a:lnTo>
                  <a:lnTo>
                    <a:pt x="14363" y="314820"/>
                  </a:lnTo>
                  <a:lnTo>
                    <a:pt x="24561" y="315226"/>
                  </a:lnTo>
                  <a:lnTo>
                    <a:pt x="34798" y="314833"/>
                  </a:lnTo>
                  <a:lnTo>
                    <a:pt x="152133" y="314680"/>
                  </a:lnTo>
                  <a:lnTo>
                    <a:pt x="191287" y="314833"/>
                  </a:lnTo>
                  <a:lnTo>
                    <a:pt x="238912" y="274523"/>
                  </a:lnTo>
                  <a:lnTo>
                    <a:pt x="254393" y="250659"/>
                  </a:lnTo>
                  <a:lnTo>
                    <a:pt x="270027" y="226860"/>
                  </a:lnTo>
                  <a:lnTo>
                    <a:pt x="285584" y="202958"/>
                  </a:lnTo>
                  <a:lnTo>
                    <a:pt x="289687" y="196405"/>
                  </a:lnTo>
                  <a:lnTo>
                    <a:pt x="292430" y="189522"/>
                  </a:lnTo>
                  <a:lnTo>
                    <a:pt x="291553" y="181978"/>
                  </a:lnTo>
                  <a:lnTo>
                    <a:pt x="284772" y="173431"/>
                  </a:lnTo>
                  <a:lnTo>
                    <a:pt x="296926" y="175590"/>
                  </a:lnTo>
                  <a:lnTo>
                    <a:pt x="306997" y="178917"/>
                  </a:lnTo>
                  <a:lnTo>
                    <a:pt x="316153" y="181825"/>
                  </a:lnTo>
                  <a:lnTo>
                    <a:pt x="325539" y="182778"/>
                  </a:lnTo>
                  <a:lnTo>
                    <a:pt x="356425" y="182232"/>
                  </a:lnTo>
                  <a:lnTo>
                    <a:pt x="387299" y="182118"/>
                  </a:lnTo>
                  <a:lnTo>
                    <a:pt x="418185" y="182321"/>
                  </a:lnTo>
                  <a:lnTo>
                    <a:pt x="449084" y="182778"/>
                  </a:lnTo>
                  <a:lnTo>
                    <a:pt x="458939" y="181978"/>
                  </a:lnTo>
                  <a:lnTo>
                    <a:pt x="467093" y="179374"/>
                  </a:lnTo>
                  <a:lnTo>
                    <a:pt x="473862" y="174599"/>
                  </a:lnTo>
                  <a:lnTo>
                    <a:pt x="479552" y="167335"/>
                  </a:lnTo>
                  <a:lnTo>
                    <a:pt x="498779" y="135559"/>
                  </a:lnTo>
                  <a:lnTo>
                    <a:pt x="518210" y="103924"/>
                  </a:lnTo>
                  <a:lnTo>
                    <a:pt x="537870" y="72415"/>
                  </a:lnTo>
                  <a:lnTo>
                    <a:pt x="557809" y="41046"/>
                  </a:lnTo>
                  <a:lnTo>
                    <a:pt x="561581" y="32715"/>
                  </a:lnTo>
                  <a:lnTo>
                    <a:pt x="561759" y="25285"/>
                  </a:lnTo>
                  <a:close/>
                </a:path>
                <a:path w="781050" h="633094">
                  <a:moveTo>
                    <a:pt x="780580" y="350075"/>
                  </a:moveTo>
                  <a:lnTo>
                    <a:pt x="743915" y="327063"/>
                  </a:lnTo>
                  <a:lnTo>
                    <a:pt x="657771" y="323367"/>
                  </a:lnTo>
                  <a:lnTo>
                    <a:pt x="629043" y="321665"/>
                  </a:lnTo>
                  <a:lnTo>
                    <a:pt x="623874" y="321665"/>
                  </a:lnTo>
                  <a:lnTo>
                    <a:pt x="607682" y="321348"/>
                  </a:lnTo>
                  <a:lnTo>
                    <a:pt x="597369" y="319582"/>
                  </a:lnTo>
                  <a:lnTo>
                    <a:pt x="587883" y="314833"/>
                  </a:lnTo>
                  <a:lnTo>
                    <a:pt x="580415" y="313029"/>
                  </a:lnTo>
                  <a:lnTo>
                    <a:pt x="573824" y="315188"/>
                  </a:lnTo>
                  <a:lnTo>
                    <a:pt x="568071" y="318782"/>
                  </a:lnTo>
                  <a:lnTo>
                    <a:pt x="560654" y="329641"/>
                  </a:lnTo>
                  <a:lnTo>
                    <a:pt x="560654" y="568096"/>
                  </a:lnTo>
                  <a:lnTo>
                    <a:pt x="548678" y="561441"/>
                  </a:lnTo>
                  <a:lnTo>
                    <a:pt x="540448" y="552932"/>
                  </a:lnTo>
                  <a:lnTo>
                    <a:pt x="533984" y="543547"/>
                  </a:lnTo>
                  <a:lnTo>
                    <a:pt x="532193" y="541058"/>
                  </a:lnTo>
                  <a:lnTo>
                    <a:pt x="527316" y="534276"/>
                  </a:lnTo>
                  <a:lnTo>
                    <a:pt x="530199" y="532472"/>
                  </a:lnTo>
                  <a:lnTo>
                    <a:pt x="532676" y="531037"/>
                  </a:lnTo>
                  <a:lnTo>
                    <a:pt x="535559" y="529602"/>
                  </a:lnTo>
                  <a:lnTo>
                    <a:pt x="541794" y="539254"/>
                  </a:lnTo>
                  <a:lnTo>
                    <a:pt x="554418" y="558431"/>
                  </a:lnTo>
                  <a:lnTo>
                    <a:pt x="560654" y="568096"/>
                  </a:lnTo>
                  <a:lnTo>
                    <a:pt x="560654" y="329641"/>
                  </a:lnTo>
                  <a:lnTo>
                    <a:pt x="530352" y="373964"/>
                  </a:lnTo>
                  <a:lnTo>
                    <a:pt x="511390" y="401497"/>
                  </a:lnTo>
                  <a:lnTo>
                    <a:pt x="492315" y="428866"/>
                  </a:lnTo>
                  <a:lnTo>
                    <a:pt x="488391" y="435305"/>
                  </a:lnTo>
                  <a:lnTo>
                    <a:pt x="485673" y="441820"/>
                  </a:lnTo>
                  <a:lnTo>
                    <a:pt x="484733" y="448602"/>
                  </a:lnTo>
                  <a:lnTo>
                    <a:pt x="486130" y="455853"/>
                  </a:lnTo>
                  <a:lnTo>
                    <a:pt x="489026" y="457644"/>
                  </a:lnTo>
                  <a:lnTo>
                    <a:pt x="490664" y="460159"/>
                  </a:lnTo>
                  <a:lnTo>
                    <a:pt x="487375" y="462318"/>
                  </a:lnTo>
                  <a:lnTo>
                    <a:pt x="486549" y="463042"/>
                  </a:lnTo>
                  <a:lnTo>
                    <a:pt x="483666" y="460883"/>
                  </a:lnTo>
                  <a:lnTo>
                    <a:pt x="449084" y="450088"/>
                  </a:lnTo>
                  <a:lnTo>
                    <a:pt x="390194" y="451129"/>
                  </a:lnTo>
                  <a:lnTo>
                    <a:pt x="360705" y="451256"/>
                  </a:lnTo>
                  <a:lnTo>
                    <a:pt x="333959" y="450850"/>
                  </a:lnTo>
                  <a:lnTo>
                    <a:pt x="330771" y="450850"/>
                  </a:lnTo>
                  <a:lnTo>
                    <a:pt x="295059" y="470242"/>
                  </a:lnTo>
                  <a:lnTo>
                    <a:pt x="277863" y="499325"/>
                  </a:lnTo>
                  <a:lnTo>
                    <a:pt x="260362" y="528332"/>
                  </a:lnTo>
                  <a:lnTo>
                    <a:pt x="225056" y="586435"/>
                  </a:lnTo>
                  <a:lnTo>
                    <a:pt x="218097" y="600595"/>
                  </a:lnTo>
                  <a:lnTo>
                    <a:pt x="218020" y="604443"/>
                  </a:lnTo>
                  <a:lnTo>
                    <a:pt x="217906" y="611263"/>
                  </a:lnTo>
                  <a:lnTo>
                    <a:pt x="224878" y="620026"/>
                  </a:lnTo>
                  <a:lnTo>
                    <a:pt x="239471" y="628535"/>
                  </a:lnTo>
                  <a:lnTo>
                    <a:pt x="255219" y="632777"/>
                  </a:lnTo>
                  <a:lnTo>
                    <a:pt x="269621" y="631532"/>
                  </a:lnTo>
                  <a:lnTo>
                    <a:pt x="270471" y="631532"/>
                  </a:lnTo>
                  <a:lnTo>
                    <a:pt x="285330" y="624535"/>
                  </a:lnTo>
                  <a:lnTo>
                    <a:pt x="298767" y="611974"/>
                  </a:lnTo>
                  <a:lnTo>
                    <a:pt x="306806" y="601726"/>
                  </a:lnTo>
                  <a:lnTo>
                    <a:pt x="314629" y="591197"/>
                  </a:lnTo>
                  <a:lnTo>
                    <a:pt x="322745" y="580821"/>
                  </a:lnTo>
                  <a:lnTo>
                    <a:pt x="331711" y="570966"/>
                  </a:lnTo>
                  <a:lnTo>
                    <a:pt x="363169" y="548246"/>
                  </a:lnTo>
                  <a:lnTo>
                    <a:pt x="395592" y="541058"/>
                  </a:lnTo>
                  <a:lnTo>
                    <a:pt x="427786" y="549465"/>
                  </a:lnTo>
                  <a:lnTo>
                    <a:pt x="458546" y="573481"/>
                  </a:lnTo>
                  <a:lnTo>
                    <a:pt x="467055" y="583539"/>
                  </a:lnTo>
                  <a:lnTo>
                    <a:pt x="482981" y="604443"/>
                  </a:lnTo>
                  <a:lnTo>
                    <a:pt x="491490" y="614489"/>
                  </a:lnTo>
                  <a:lnTo>
                    <a:pt x="511162" y="627926"/>
                  </a:lnTo>
                  <a:lnTo>
                    <a:pt x="533336" y="631545"/>
                  </a:lnTo>
                  <a:lnTo>
                    <a:pt x="553732" y="625373"/>
                  </a:lnTo>
                  <a:lnTo>
                    <a:pt x="568071" y="609460"/>
                  </a:lnTo>
                  <a:lnTo>
                    <a:pt x="573189" y="601726"/>
                  </a:lnTo>
                  <a:lnTo>
                    <a:pt x="574903" y="600608"/>
                  </a:lnTo>
                  <a:lnTo>
                    <a:pt x="579031" y="597954"/>
                  </a:lnTo>
                  <a:lnTo>
                    <a:pt x="585851" y="596912"/>
                  </a:lnTo>
                  <a:lnTo>
                    <a:pt x="594029" y="597230"/>
                  </a:lnTo>
                  <a:lnTo>
                    <a:pt x="597496" y="596912"/>
                  </a:lnTo>
                  <a:lnTo>
                    <a:pt x="613384" y="595477"/>
                  </a:lnTo>
                  <a:lnTo>
                    <a:pt x="626872" y="588594"/>
                  </a:lnTo>
                  <a:lnTo>
                    <a:pt x="635254" y="576592"/>
                  </a:lnTo>
                  <a:lnTo>
                    <a:pt x="637260" y="568096"/>
                  </a:lnTo>
                  <a:lnTo>
                    <a:pt x="639305" y="559460"/>
                  </a:lnTo>
                  <a:lnTo>
                    <a:pt x="637857" y="543547"/>
                  </a:lnTo>
                  <a:lnTo>
                    <a:pt x="637781" y="542683"/>
                  </a:lnTo>
                  <a:lnTo>
                    <a:pt x="632142" y="529602"/>
                  </a:lnTo>
                  <a:lnTo>
                    <a:pt x="631380" y="527837"/>
                  </a:lnTo>
                  <a:lnTo>
                    <a:pt x="622985" y="513880"/>
                  </a:lnTo>
                  <a:lnTo>
                    <a:pt x="615429" y="499732"/>
                  </a:lnTo>
                  <a:lnTo>
                    <a:pt x="607187" y="463042"/>
                  </a:lnTo>
                  <a:lnTo>
                    <a:pt x="606780" y="461238"/>
                  </a:lnTo>
                  <a:lnTo>
                    <a:pt x="606666" y="460692"/>
                  </a:lnTo>
                  <a:lnTo>
                    <a:pt x="616216" y="430212"/>
                  </a:lnTo>
                  <a:lnTo>
                    <a:pt x="643305" y="409587"/>
                  </a:lnTo>
                  <a:lnTo>
                    <a:pt x="687108" y="400088"/>
                  </a:lnTo>
                  <a:lnTo>
                    <a:pt x="718705" y="398335"/>
                  </a:lnTo>
                  <a:lnTo>
                    <a:pt x="734352" y="397002"/>
                  </a:lnTo>
                  <a:lnTo>
                    <a:pt x="749681" y="394690"/>
                  </a:lnTo>
                  <a:lnTo>
                    <a:pt x="765632" y="388480"/>
                  </a:lnTo>
                  <a:lnTo>
                    <a:pt x="775335" y="378460"/>
                  </a:lnTo>
                  <a:lnTo>
                    <a:pt x="779932" y="365391"/>
                  </a:lnTo>
                  <a:lnTo>
                    <a:pt x="780580" y="350075"/>
                  </a:lnTo>
                  <a:close/>
                </a:path>
              </a:pathLst>
            </a:custGeom>
            <a:solidFill>
              <a:srgbClr val="0090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07554" y="1149019"/>
              <a:ext cx="778510" cy="565785"/>
            </a:xfrm>
            <a:custGeom>
              <a:avLst/>
              <a:gdLst/>
              <a:ahLst/>
              <a:cxnLst/>
              <a:rect l="l" t="t" r="r" b="b"/>
              <a:pathLst>
                <a:path w="778510" h="565785">
                  <a:moveTo>
                    <a:pt x="293560" y="412711"/>
                  </a:moveTo>
                  <a:lnTo>
                    <a:pt x="291719" y="403110"/>
                  </a:lnTo>
                  <a:lnTo>
                    <a:pt x="286512" y="393331"/>
                  </a:lnTo>
                  <a:lnTo>
                    <a:pt x="260362" y="355600"/>
                  </a:lnTo>
                  <a:lnTo>
                    <a:pt x="247586" y="336524"/>
                  </a:lnTo>
                  <a:lnTo>
                    <a:pt x="235445" y="317068"/>
                  </a:lnTo>
                  <a:lnTo>
                    <a:pt x="225107" y="301180"/>
                  </a:lnTo>
                  <a:lnTo>
                    <a:pt x="213004" y="289318"/>
                  </a:lnTo>
                  <a:lnTo>
                    <a:pt x="196875" y="284937"/>
                  </a:lnTo>
                  <a:lnTo>
                    <a:pt x="174498" y="291515"/>
                  </a:lnTo>
                  <a:lnTo>
                    <a:pt x="169557" y="294043"/>
                  </a:lnTo>
                  <a:lnTo>
                    <a:pt x="160909" y="294043"/>
                  </a:lnTo>
                  <a:lnTo>
                    <a:pt x="155549" y="292239"/>
                  </a:lnTo>
                  <a:lnTo>
                    <a:pt x="138188" y="288836"/>
                  </a:lnTo>
                  <a:lnTo>
                    <a:pt x="120700" y="288467"/>
                  </a:lnTo>
                  <a:lnTo>
                    <a:pt x="103149" y="289712"/>
                  </a:lnTo>
                  <a:lnTo>
                    <a:pt x="85547" y="291160"/>
                  </a:lnTo>
                  <a:lnTo>
                    <a:pt x="59601" y="290804"/>
                  </a:lnTo>
                  <a:lnTo>
                    <a:pt x="15798" y="294716"/>
                  </a:lnTo>
                  <a:lnTo>
                    <a:pt x="0" y="326250"/>
                  </a:lnTo>
                  <a:lnTo>
                    <a:pt x="6375" y="343103"/>
                  </a:lnTo>
                  <a:lnTo>
                    <a:pt x="21259" y="355295"/>
                  </a:lnTo>
                  <a:lnTo>
                    <a:pt x="43548" y="361315"/>
                  </a:lnTo>
                  <a:lnTo>
                    <a:pt x="58432" y="362445"/>
                  </a:lnTo>
                  <a:lnTo>
                    <a:pt x="73393" y="363385"/>
                  </a:lnTo>
                  <a:lnTo>
                    <a:pt x="88366" y="364451"/>
                  </a:lnTo>
                  <a:lnTo>
                    <a:pt x="136753" y="374586"/>
                  </a:lnTo>
                  <a:lnTo>
                    <a:pt x="171640" y="414045"/>
                  </a:lnTo>
                  <a:lnTo>
                    <a:pt x="172021" y="443699"/>
                  </a:lnTo>
                  <a:lnTo>
                    <a:pt x="168795" y="455841"/>
                  </a:lnTo>
                  <a:lnTo>
                    <a:pt x="163791" y="467487"/>
                  </a:lnTo>
                  <a:lnTo>
                    <a:pt x="157543" y="478650"/>
                  </a:lnTo>
                  <a:lnTo>
                    <a:pt x="150609" y="489381"/>
                  </a:lnTo>
                  <a:lnTo>
                    <a:pt x="145097" y="499122"/>
                  </a:lnTo>
                  <a:lnTo>
                    <a:pt x="141401" y="509041"/>
                  </a:lnTo>
                  <a:lnTo>
                    <a:pt x="139319" y="519277"/>
                  </a:lnTo>
                  <a:lnTo>
                    <a:pt x="138671" y="530034"/>
                  </a:lnTo>
                  <a:lnTo>
                    <a:pt x="141605" y="543153"/>
                  </a:lnTo>
                  <a:lnTo>
                    <a:pt x="149479" y="552119"/>
                  </a:lnTo>
                  <a:lnTo>
                    <a:pt x="160909" y="558317"/>
                  </a:lnTo>
                  <a:lnTo>
                    <a:pt x="174498" y="563130"/>
                  </a:lnTo>
                  <a:lnTo>
                    <a:pt x="186550" y="565188"/>
                  </a:lnTo>
                  <a:lnTo>
                    <a:pt x="195605" y="562825"/>
                  </a:lnTo>
                  <a:lnTo>
                    <a:pt x="202641" y="557009"/>
                  </a:lnTo>
                  <a:lnTo>
                    <a:pt x="208673" y="548741"/>
                  </a:lnTo>
                  <a:lnTo>
                    <a:pt x="227545" y="519620"/>
                  </a:lnTo>
                  <a:lnTo>
                    <a:pt x="246608" y="490550"/>
                  </a:lnTo>
                  <a:lnTo>
                    <a:pt x="266065" y="461632"/>
                  </a:lnTo>
                  <a:lnTo>
                    <a:pt x="286092" y="432904"/>
                  </a:lnTo>
                  <a:lnTo>
                    <a:pt x="291782" y="422529"/>
                  </a:lnTo>
                  <a:lnTo>
                    <a:pt x="293560" y="412711"/>
                  </a:lnTo>
                  <a:close/>
                </a:path>
                <a:path w="778510" h="565785">
                  <a:moveTo>
                    <a:pt x="778205" y="237197"/>
                  </a:moveTo>
                  <a:lnTo>
                    <a:pt x="749541" y="206184"/>
                  </a:lnTo>
                  <a:lnTo>
                    <a:pt x="700354" y="201498"/>
                  </a:lnTo>
                  <a:lnTo>
                    <a:pt x="684009" y="200342"/>
                  </a:lnTo>
                  <a:lnTo>
                    <a:pt x="667829" y="197993"/>
                  </a:lnTo>
                  <a:lnTo>
                    <a:pt x="634873" y="185877"/>
                  </a:lnTo>
                  <a:lnTo>
                    <a:pt x="613930" y="166154"/>
                  </a:lnTo>
                  <a:lnTo>
                    <a:pt x="606044" y="140208"/>
                  </a:lnTo>
                  <a:lnTo>
                    <a:pt x="612228" y="109486"/>
                  </a:lnTo>
                  <a:lnTo>
                    <a:pt x="616610" y="99504"/>
                  </a:lnTo>
                  <a:lnTo>
                    <a:pt x="621563" y="89598"/>
                  </a:lnTo>
                  <a:lnTo>
                    <a:pt x="626910" y="79832"/>
                  </a:lnTo>
                  <a:lnTo>
                    <a:pt x="632434" y="70256"/>
                  </a:lnTo>
                  <a:lnTo>
                    <a:pt x="636752" y="62039"/>
                  </a:lnTo>
                  <a:lnTo>
                    <a:pt x="639838" y="53543"/>
                  </a:lnTo>
                  <a:lnTo>
                    <a:pt x="641692" y="44780"/>
                  </a:lnTo>
                  <a:lnTo>
                    <a:pt x="642302" y="35737"/>
                  </a:lnTo>
                  <a:lnTo>
                    <a:pt x="639127" y="22707"/>
                  </a:lnTo>
                  <a:lnTo>
                    <a:pt x="631126" y="13246"/>
                  </a:lnTo>
                  <a:lnTo>
                    <a:pt x="619671" y="6489"/>
                  </a:lnTo>
                  <a:lnTo>
                    <a:pt x="606082" y="1549"/>
                  </a:lnTo>
                  <a:lnTo>
                    <a:pt x="593737" y="0"/>
                  </a:lnTo>
                  <a:lnTo>
                    <a:pt x="584034" y="2832"/>
                  </a:lnTo>
                  <a:lnTo>
                    <a:pt x="576173" y="9156"/>
                  </a:lnTo>
                  <a:lnTo>
                    <a:pt x="569417" y="18097"/>
                  </a:lnTo>
                  <a:lnTo>
                    <a:pt x="550672" y="47383"/>
                  </a:lnTo>
                  <a:lnTo>
                    <a:pt x="531533" y="76428"/>
                  </a:lnTo>
                  <a:lnTo>
                    <a:pt x="512089" y="105270"/>
                  </a:lnTo>
                  <a:lnTo>
                    <a:pt x="492404" y="133934"/>
                  </a:lnTo>
                  <a:lnTo>
                    <a:pt x="487375" y="143586"/>
                  </a:lnTo>
                  <a:lnTo>
                    <a:pt x="485813" y="152831"/>
                  </a:lnTo>
                  <a:lnTo>
                    <a:pt x="487654" y="162064"/>
                  </a:lnTo>
                  <a:lnTo>
                    <a:pt x="492823" y="171716"/>
                  </a:lnTo>
                  <a:lnTo>
                    <a:pt x="512203" y="199834"/>
                  </a:lnTo>
                  <a:lnTo>
                    <a:pt x="569810" y="284327"/>
                  </a:lnTo>
                  <a:lnTo>
                    <a:pt x="575564" y="280733"/>
                  </a:lnTo>
                  <a:lnTo>
                    <a:pt x="582155" y="278574"/>
                  </a:lnTo>
                  <a:lnTo>
                    <a:pt x="589622" y="280377"/>
                  </a:lnTo>
                  <a:lnTo>
                    <a:pt x="627037" y="278752"/>
                  </a:lnTo>
                  <a:lnTo>
                    <a:pt x="702221" y="275666"/>
                  </a:lnTo>
                  <a:lnTo>
                    <a:pt x="739889" y="274256"/>
                  </a:lnTo>
                  <a:lnTo>
                    <a:pt x="759764" y="271957"/>
                  </a:lnTo>
                  <a:lnTo>
                    <a:pt x="772007" y="265849"/>
                  </a:lnTo>
                  <a:lnTo>
                    <a:pt x="777773" y="254673"/>
                  </a:lnTo>
                  <a:lnTo>
                    <a:pt x="778205" y="237197"/>
                  </a:lnTo>
                  <a:close/>
                </a:path>
              </a:pathLst>
            </a:custGeom>
            <a:solidFill>
              <a:srgbClr val="0753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7904" y="1528312"/>
              <a:ext cx="147418" cy="1273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1658" y="1054524"/>
              <a:ext cx="143307" cy="12337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1131" y="1683728"/>
              <a:ext cx="144953" cy="1244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1159" y="1528312"/>
              <a:ext cx="147427" cy="12555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36258" y="1207432"/>
              <a:ext cx="147418" cy="12733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9100" y="1215679"/>
              <a:ext cx="145776" cy="12700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5616" y="2054250"/>
            <a:ext cx="10606405" cy="351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100"/>
              </a:spcBef>
              <a:tabLst>
                <a:tab pos="1358265" algn="l"/>
                <a:tab pos="3008630" algn="l"/>
                <a:tab pos="3503929" algn="l"/>
                <a:tab pos="4639945" algn="l"/>
                <a:tab pos="6108700" algn="l"/>
                <a:tab pos="6771005" algn="l"/>
                <a:tab pos="8328025" algn="l"/>
                <a:tab pos="8654415" algn="l"/>
                <a:tab pos="9063355" algn="l"/>
              </a:tabLst>
            </a:pPr>
            <a:r>
              <a:rPr sz="2200" spc="-10" dirty="0">
                <a:latin typeface="Bookman Old Style"/>
                <a:cs typeface="Bookman Old Style"/>
              </a:rPr>
              <a:t>Estamos</a:t>
            </a:r>
            <a:r>
              <a:rPr sz="2200" dirty="0">
                <a:latin typeface="Bookman Old Style"/>
                <a:cs typeface="Bookman Old Style"/>
              </a:rPr>
              <a:t>	</a:t>
            </a:r>
            <a:r>
              <a:rPr sz="2200" spc="-10" dirty="0">
                <a:latin typeface="Bookman Old Style"/>
                <a:cs typeface="Bookman Old Style"/>
              </a:rPr>
              <a:t>trabajando</a:t>
            </a:r>
            <a:r>
              <a:rPr sz="2200" dirty="0">
                <a:latin typeface="Bookman Old Style"/>
                <a:cs typeface="Bookman Old Style"/>
              </a:rPr>
              <a:t>	</a:t>
            </a:r>
            <a:r>
              <a:rPr sz="2200" spc="-25" dirty="0">
                <a:latin typeface="Bookman Old Style"/>
                <a:cs typeface="Bookman Old Style"/>
              </a:rPr>
              <a:t>en</a:t>
            </a:r>
            <a:r>
              <a:rPr sz="2200" dirty="0">
                <a:latin typeface="Bookman Old Style"/>
                <a:cs typeface="Bookman Old Style"/>
              </a:rPr>
              <a:t>	</a:t>
            </a:r>
            <a:r>
              <a:rPr sz="2200" spc="-10" dirty="0">
                <a:latin typeface="Bookman Old Style"/>
                <a:cs typeface="Bookman Old Style"/>
              </a:rPr>
              <a:t>nuevos</a:t>
            </a:r>
            <a:r>
              <a:rPr sz="2200" dirty="0">
                <a:latin typeface="Bookman Old Style"/>
                <a:cs typeface="Bookman Old Style"/>
              </a:rPr>
              <a:t>	</a:t>
            </a:r>
            <a:r>
              <a:rPr sz="2200" spc="-10" dirty="0">
                <a:latin typeface="Bookman Old Style"/>
                <a:cs typeface="Bookman Old Style"/>
              </a:rPr>
              <a:t>proyectos</a:t>
            </a:r>
            <a:r>
              <a:rPr sz="2200" dirty="0">
                <a:latin typeface="Bookman Old Style"/>
                <a:cs typeface="Bookman Old Style"/>
              </a:rPr>
              <a:t>	</a:t>
            </a:r>
            <a:r>
              <a:rPr sz="2200" spc="-25" dirty="0">
                <a:latin typeface="Bookman Old Style"/>
                <a:cs typeface="Bookman Old Style"/>
              </a:rPr>
              <a:t>que</a:t>
            </a:r>
            <a:r>
              <a:rPr sz="2200" dirty="0">
                <a:latin typeface="Bookman Old Style"/>
                <a:cs typeface="Bookman Old Style"/>
              </a:rPr>
              <a:t>	</a:t>
            </a:r>
            <a:r>
              <a:rPr sz="2200" spc="-10" dirty="0">
                <a:latin typeface="Bookman Old Style"/>
                <a:cs typeface="Bookman Old Style"/>
              </a:rPr>
              <a:t>ayudarían</a:t>
            </a:r>
            <a:r>
              <a:rPr sz="2200" dirty="0">
                <a:latin typeface="Bookman Old Style"/>
                <a:cs typeface="Bookman Old Style"/>
              </a:rPr>
              <a:t>	</a:t>
            </a:r>
            <a:r>
              <a:rPr sz="2200" spc="-50" dirty="0">
                <a:latin typeface="Bookman Old Style"/>
                <a:cs typeface="Bookman Old Style"/>
              </a:rPr>
              <a:t>a</a:t>
            </a:r>
            <a:r>
              <a:rPr sz="2200" dirty="0">
                <a:latin typeface="Bookman Old Style"/>
                <a:cs typeface="Bookman Old Style"/>
              </a:rPr>
              <a:t>	</a:t>
            </a:r>
            <a:r>
              <a:rPr sz="2200" spc="-25" dirty="0">
                <a:latin typeface="Bookman Old Style"/>
                <a:cs typeface="Bookman Old Style"/>
              </a:rPr>
              <a:t>la</a:t>
            </a:r>
            <a:r>
              <a:rPr sz="2200" dirty="0">
                <a:latin typeface="Bookman Old Style"/>
                <a:cs typeface="Bookman Old Style"/>
              </a:rPr>
              <a:t>	</a:t>
            </a:r>
            <a:r>
              <a:rPr sz="2200" spc="-10" dirty="0">
                <a:latin typeface="Bookman Old Style"/>
                <a:cs typeface="Bookman Old Style"/>
              </a:rPr>
              <a:t>comunidad </a:t>
            </a:r>
            <a:r>
              <a:rPr sz="2200" dirty="0">
                <a:latin typeface="Bookman Old Style"/>
                <a:cs typeface="Bookman Old Style"/>
              </a:rPr>
              <a:t>universitaria,</a:t>
            </a:r>
            <a:r>
              <a:rPr sz="2200" spc="-85" dirty="0">
                <a:latin typeface="Bookman Old Style"/>
                <a:cs typeface="Bookman Old Style"/>
              </a:rPr>
              <a:t> </a:t>
            </a:r>
            <a:r>
              <a:rPr sz="2200" dirty="0">
                <a:latin typeface="Bookman Old Style"/>
                <a:cs typeface="Bookman Old Style"/>
              </a:rPr>
              <a:t>como</a:t>
            </a:r>
            <a:r>
              <a:rPr sz="2200" spc="-80" dirty="0">
                <a:latin typeface="Bookman Old Style"/>
                <a:cs typeface="Bookman Old Style"/>
              </a:rPr>
              <a:t> </a:t>
            </a:r>
            <a:r>
              <a:rPr sz="2200" spc="-25" dirty="0">
                <a:latin typeface="Bookman Old Style"/>
                <a:cs typeface="Bookman Old Style"/>
              </a:rPr>
              <a:t>es:</a:t>
            </a:r>
            <a:endParaRPr sz="2200">
              <a:latin typeface="Bookman Old Style"/>
              <a:cs typeface="Bookman Old Style"/>
            </a:endParaRPr>
          </a:p>
          <a:p>
            <a:pPr marL="355600" marR="6350" indent="-342900">
              <a:lnSpc>
                <a:spcPct val="114999"/>
              </a:lnSpc>
              <a:spcBef>
                <a:spcPts val="2290"/>
              </a:spcBef>
              <a:buFont typeface="Symbol"/>
              <a:buChar char=""/>
              <a:tabLst>
                <a:tab pos="355600" algn="l"/>
                <a:tab pos="2618740" algn="l"/>
                <a:tab pos="2947670" algn="l"/>
                <a:tab pos="4083050" algn="l"/>
                <a:tab pos="4578985" algn="l"/>
                <a:tab pos="5142865" algn="l"/>
                <a:tab pos="6102985" algn="l"/>
                <a:tab pos="7808595" algn="l"/>
                <a:tab pos="8874125" algn="l"/>
                <a:tab pos="9453245" algn="l"/>
              </a:tabLst>
            </a:pPr>
            <a:r>
              <a:rPr sz="2200" spc="-10" dirty="0">
                <a:latin typeface="Bookman Old Style"/>
                <a:cs typeface="Bookman Old Style"/>
              </a:rPr>
              <a:t>Administración</a:t>
            </a:r>
            <a:r>
              <a:rPr sz="2200" dirty="0">
                <a:latin typeface="Bookman Old Style"/>
                <a:cs typeface="Bookman Old Style"/>
              </a:rPr>
              <a:t>	</a:t>
            </a:r>
            <a:r>
              <a:rPr sz="2200" spc="-50" dirty="0">
                <a:latin typeface="Bookman Old Style"/>
                <a:cs typeface="Bookman Old Style"/>
              </a:rPr>
              <a:t>y</a:t>
            </a:r>
            <a:r>
              <a:rPr sz="2200" dirty="0">
                <a:latin typeface="Bookman Old Style"/>
                <a:cs typeface="Bookman Old Style"/>
              </a:rPr>
              <a:t>	</a:t>
            </a:r>
            <a:r>
              <a:rPr sz="2200" spc="-10" dirty="0">
                <a:latin typeface="Bookman Old Style"/>
                <a:cs typeface="Bookman Old Style"/>
              </a:rPr>
              <a:t>control</a:t>
            </a:r>
            <a:r>
              <a:rPr sz="2200" dirty="0">
                <a:latin typeface="Bookman Old Style"/>
                <a:cs typeface="Bookman Old Style"/>
              </a:rPr>
              <a:t>	</a:t>
            </a:r>
            <a:r>
              <a:rPr sz="2200" spc="-25" dirty="0">
                <a:latin typeface="Bookman Old Style"/>
                <a:cs typeface="Bookman Old Style"/>
              </a:rPr>
              <a:t>de</a:t>
            </a:r>
            <a:r>
              <a:rPr sz="2200" dirty="0">
                <a:latin typeface="Bookman Old Style"/>
                <a:cs typeface="Bookman Old Style"/>
              </a:rPr>
              <a:t>	</a:t>
            </a:r>
            <a:r>
              <a:rPr sz="2200" spc="-25" dirty="0">
                <a:latin typeface="Bookman Old Style"/>
                <a:cs typeface="Bookman Old Style"/>
              </a:rPr>
              <a:t>los</a:t>
            </a:r>
            <a:r>
              <a:rPr sz="2200" dirty="0">
                <a:latin typeface="Bookman Old Style"/>
                <a:cs typeface="Bookman Old Style"/>
              </a:rPr>
              <a:t>	</a:t>
            </a:r>
            <a:r>
              <a:rPr sz="2200" spc="-10" dirty="0">
                <a:latin typeface="Bookman Old Style"/>
                <a:cs typeface="Bookman Old Style"/>
              </a:rPr>
              <a:t>Bares</a:t>
            </a:r>
            <a:r>
              <a:rPr sz="2200" dirty="0">
                <a:latin typeface="Bookman Old Style"/>
                <a:cs typeface="Bookman Old Style"/>
              </a:rPr>
              <a:t>	</a:t>
            </a:r>
            <a:r>
              <a:rPr sz="2200" spc="-10" dirty="0">
                <a:latin typeface="Bookman Old Style"/>
                <a:cs typeface="Bookman Old Style"/>
              </a:rPr>
              <a:t>Restaurant</a:t>
            </a:r>
            <a:r>
              <a:rPr sz="2200" dirty="0">
                <a:latin typeface="Bookman Old Style"/>
                <a:cs typeface="Bookman Old Style"/>
              </a:rPr>
              <a:t>	</a:t>
            </a:r>
            <a:r>
              <a:rPr sz="2200" spc="-10" dirty="0">
                <a:latin typeface="Bookman Old Style"/>
                <a:cs typeface="Bookman Old Style"/>
              </a:rPr>
              <a:t>dentro</a:t>
            </a:r>
            <a:r>
              <a:rPr sz="2200" dirty="0">
                <a:latin typeface="Bookman Old Style"/>
                <a:cs typeface="Bookman Old Style"/>
              </a:rPr>
              <a:t>	</a:t>
            </a:r>
            <a:r>
              <a:rPr sz="2200" spc="-25" dirty="0">
                <a:latin typeface="Bookman Old Style"/>
                <a:cs typeface="Bookman Old Style"/>
              </a:rPr>
              <a:t>del</a:t>
            </a:r>
            <a:r>
              <a:rPr sz="2200" dirty="0">
                <a:latin typeface="Bookman Old Style"/>
                <a:cs typeface="Bookman Old Style"/>
              </a:rPr>
              <a:t>	</a:t>
            </a:r>
            <a:r>
              <a:rPr sz="2200" spc="-10" dirty="0">
                <a:latin typeface="Bookman Old Style"/>
                <a:cs typeface="Bookman Old Style"/>
              </a:rPr>
              <a:t>Campus Universitario.</a:t>
            </a:r>
            <a:endParaRPr sz="2200">
              <a:latin typeface="Bookman Old Style"/>
              <a:cs typeface="Bookman Old Style"/>
            </a:endParaRPr>
          </a:p>
          <a:p>
            <a:pPr marL="354965" indent="-342265">
              <a:lnSpc>
                <a:spcPct val="100000"/>
              </a:lnSpc>
              <a:spcBef>
                <a:spcPts val="1705"/>
              </a:spcBef>
              <a:buFont typeface="Symbol"/>
              <a:buChar char=""/>
              <a:tabLst>
                <a:tab pos="354965" algn="l"/>
              </a:tabLst>
            </a:pPr>
            <a:r>
              <a:rPr sz="2200" dirty="0">
                <a:latin typeface="Bookman Old Style"/>
                <a:cs typeface="Bookman Old Style"/>
              </a:rPr>
              <a:t>Escuela</a:t>
            </a:r>
            <a:r>
              <a:rPr sz="2200" spc="-20" dirty="0">
                <a:latin typeface="Bookman Old Style"/>
                <a:cs typeface="Bookman Old Style"/>
              </a:rPr>
              <a:t> </a:t>
            </a:r>
            <a:r>
              <a:rPr sz="2200" dirty="0">
                <a:latin typeface="Bookman Old Style"/>
                <a:cs typeface="Bookman Old Style"/>
              </a:rPr>
              <a:t>de</a:t>
            </a:r>
            <a:r>
              <a:rPr sz="2200" spc="-60" dirty="0">
                <a:latin typeface="Bookman Old Style"/>
                <a:cs typeface="Bookman Old Style"/>
              </a:rPr>
              <a:t> </a:t>
            </a:r>
            <a:r>
              <a:rPr sz="2200" spc="-10" dirty="0">
                <a:latin typeface="Bookman Old Style"/>
                <a:cs typeface="Bookman Old Style"/>
              </a:rPr>
              <a:t>conducción</a:t>
            </a:r>
            <a:endParaRPr sz="2200">
              <a:latin typeface="Bookman Old Style"/>
              <a:cs typeface="Bookman Old Style"/>
            </a:endParaRPr>
          </a:p>
          <a:p>
            <a:pPr marL="354965" indent="-342265">
              <a:lnSpc>
                <a:spcPct val="100000"/>
              </a:lnSpc>
              <a:spcBef>
                <a:spcPts val="1695"/>
              </a:spcBef>
              <a:buFont typeface="Symbol"/>
              <a:buChar char=""/>
              <a:tabLst>
                <a:tab pos="354965" algn="l"/>
              </a:tabLst>
            </a:pPr>
            <a:r>
              <a:rPr sz="2200" dirty="0">
                <a:latin typeface="Bookman Old Style"/>
                <a:cs typeface="Bookman Old Style"/>
              </a:rPr>
              <a:t>Lavadora</a:t>
            </a:r>
            <a:r>
              <a:rPr sz="2200" spc="-65" dirty="0">
                <a:latin typeface="Bookman Old Style"/>
                <a:cs typeface="Bookman Old Style"/>
              </a:rPr>
              <a:t> </a:t>
            </a:r>
            <a:r>
              <a:rPr sz="2200" dirty="0">
                <a:latin typeface="Bookman Old Style"/>
                <a:cs typeface="Bookman Old Style"/>
              </a:rPr>
              <a:t>de</a:t>
            </a:r>
            <a:r>
              <a:rPr sz="2200" spc="-70" dirty="0">
                <a:latin typeface="Bookman Old Style"/>
                <a:cs typeface="Bookman Old Style"/>
              </a:rPr>
              <a:t> </a:t>
            </a:r>
            <a:r>
              <a:rPr sz="2200" spc="-10" dirty="0">
                <a:latin typeface="Bookman Old Style"/>
                <a:cs typeface="Bookman Old Style"/>
              </a:rPr>
              <a:t>carros</a:t>
            </a:r>
            <a:endParaRPr sz="2200">
              <a:latin typeface="Bookman Old Style"/>
              <a:cs typeface="Bookman Old Style"/>
            </a:endParaRPr>
          </a:p>
          <a:p>
            <a:pPr marL="354965" indent="-342265">
              <a:lnSpc>
                <a:spcPct val="100000"/>
              </a:lnSpc>
              <a:spcBef>
                <a:spcPts val="1689"/>
              </a:spcBef>
              <a:buFont typeface="Symbol"/>
              <a:buChar char=""/>
              <a:tabLst>
                <a:tab pos="354965" algn="l"/>
              </a:tabLst>
            </a:pPr>
            <a:r>
              <a:rPr sz="2200" dirty="0">
                <a:latin typeface="Bookman Old Style"/>
                <a:cs typeface="Bookman Old Style"/>
              </a:rPr>
              <a:t>Estudios</a:t>
            </a:r>
            <a:r>
              <a:rPr sz="2200" spc="-20" dirty="0">
                <a:latin typeface="Bookman Old Style"/>
                <a:cs typeface="Bookman Old Style"/>
              </a:rPr>
              <a:t> </a:t>
            </a:r>
            <a:r>
              <a:rPr sz="2200" dirty="0">
                <a:latin typeface="Bookman Old Style"/>
                <a:cs typeface="Bookman Old Style"/>
              </a:rPr>
              <a:t>para</a:t>
            </a:r>
            <a:r>
              <a:rPr sz="2200" spc="-65" dirty="0">
                <a:latin typeface="Bookman Old Style"/>
                <a:cs typeface="Bookman Old Style"/>
              </a:rPr>
              <a:t> </a:t>
            </a:r>
            <a:r>
              <a:rPr sz="2200" dirty="0">
                <a:latin typeface="Bookman Old Style"/>
                <a:cs typeface="Bookman Old Style"/>
              </a:rPr>
              <a:t>la</a:t>
            </a:r>
            <a:r>
              <a:rPr sz="2200" spc="-75" dirty="0">
                <a:latin typeface="Bookman Old Style"/>
                <a:cs typeface="Bookman Old Style"/>
              </a:rPr>
              <a:t> </a:t>
            </a:r>
            <a:r>
              <a:rPr sz="2200" dirty="0">
                <a:latin typeface="Bookman Old Style"/>
                <a:cs typeface="Bookman Old Style"/>
              </a:rPr>
              <a:t>producción</a:t>
            </a:r>
            <a:r>
              <a:rPr sz="2200" spc="-20" dirty="0">
                <a:latin typeface="Bookman Old Style"/>
                <a:cs typeface="Bookman Old Style"/>
              </a:rPr>
              <a:t> </a:t>
            </a:r>
            <a:r>
              <a:rPr sz="2200" dirty="0">
                <a:latin typeface="Bookman Old Style"/>
                <a:cs typeface="Bookman Old Style"/>
              </a:rPr>
              <a:t>y</a:t>
            </a:r>
            <a:r>
              <a:rPr sz="2200" spc="-70" dirty="0">
                <a:latin typeface="Bookman Old Style"/>
                <a:cs typeface="Bookman Old Style"/>
              </a:rPr>
              <a:t> </a:t>
            </a:r>
            <a:r>
              <a:rPr sz="2200" dirty="0">
                <a:latin typeface="Bookman Old Style"/>
                <a:cs typeface="Bookman Old Style"/>
              </a:rPr>
              <a:t>Venta</a:t>
            </a:r>
            <a:r>
              <a:rPr sz="2200" spc="-60" dirty="0">
                <a:latin typeface="Bookman Old Style"/>
                <a:cs typeface="Bookman Old Style"/>
              </a:rPr>
              <a:t> </a:t>
            </a:r>
            <a:r>
              <a:rPr sz="2200" dirty="0">
                <a:latin typeface="Bookman Old Style"/>
                <a:cs typeface="Bookman Old Style"/>
              </a:rPr>
              <a:t>de</a:t>
            </a:r>
            <a:r>
              <a:rPr sz="2200" spc="-55" dirty="0">
                <a:latin typeface="Bookman Old Style"/>
                <a:cs typeface="Bookman Old Style"/>
              </a:rPr>
              <a:t> </a:t>
            </a:r>
            <a:r>
              <a:rPr sz="2200" spc="-10" dirty="0">
                <a:latin typeface="Bookman Old Style"/>
                <a:cs typeface="Bookman Old Style"/>
              </a:rPr>
              <a:t>Biofertilizantes</a:t>
            </a:r>
            <a:endParaRPr sz="22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090" rIns="0" bIns="0" rtlCol="0">
            <a:spAutoFit/>
          </a:bodyPr>
          <a:lstStyle/>
          <a:p>
            <a:pPr marL="1469390">
              <a:lnSpc>
                <a:spcPct val="100000"/>
              </a:lnSpc>
              <a:spcBef>
                <a:spcPts val="95"/>
              </a:spcBef>
            </a:pPr>
            <a:r>
              <a:rPr dirty="0"/>
              <a:t>NUEVOS</a:t>
            </a:r>
            <a:r>
              <a:rPr spc="-80" dirty="0"/>
              <a:t> </a:t>
            </a:r>
            <a:r>
              <a:rPr spc="-10" dirty="0"/>
              <a:t>PROYECTOS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263" y="874610"/>
            <a:ext cx="1214031" cy="1186726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64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1758" y="1141857"/>
            <a:ext cx="10370185" cy="4783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7595" marR="484060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APORTES</a:t>
            </a:r>
            <a:r>
              <a:rPr sz="18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CIUDADANOS</a:t>
            </a:r>
            <a:r>
              <a:rPr sz="18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EN</a:t>
            </a:r>
            <a:r>
              <a:rPr sz="1800" b="1" spc="-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RENDICIÓN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DE</a:t>
            </a:r>
            <a:r>
              <a:rPr sz="18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FC0"/>
                </a:solidFill>
                <a:latin typeface="Arial"/>
                <a:cs typeface="Arial"/>
              </a:rPr>
              <a:t>CUENTAS</a:t>
            </a:r>
            <a:r>
              <a:rPr sz="1800" b="1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DEL</a:t>
            </a:r>
            <a:r>
              <a:rPr sz="1800" b="1" spc="-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FC0"/>
                </a:solidFill>
                <a:latin typeface="Arial"/>
                <a:cs typeface="Arial"/>
              </a:rPr>
              <a:t>2023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25"/>
              </a:spcBef>
            </a:pPr>
            <a:endParaRPr sz="18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buAutoNum type="arabicPeriod" startAt="3"/>
              <a:tabLst>
                <a:tab pos="266700" algn="l"/>
              </a:tabLst>
            </a:pP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Oportunidades</a:t>
            </a:r>
            <a:r>
              <a:rPr sz="1800" b="1" spc="-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para</a:t>
            </a:r>
            <a:r>
              <a:rPr sz="1800" b="1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prácticas</a:t>
            </a:r>
            <a:r>
              <a:rPr sz="18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estudiantiles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Clr>
                <a:srgbClr val="006FC0"/>
              </a:buClr>
              <a:buFont typeface="Arial"/>
              <a:buAutoNum type="arabicPeriod" startAt="3"/>
            </a:pPr>
            <a:endParaRPr sz="1800"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Se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trabajado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formulación</a:t>
            </a:r>
            <a:r>
              <a:rPr sz="1800" b="1" spc="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una</a:t>
            </a:r>
            <a:r>
              <a:rPr sz="1800" b="1" spc="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normativa</a:t>
            </a:r>
            <a:r>
              <a:rPr sz="1800" b="1" spc="8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interna</a:t>
            </a:r>
            <a:r>
              <a:rPr sz="1800" b="1" spc="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regula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estructura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las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prácticas </a:t>
            </a:r>
            <a:r>
              <a:rPr sz="1800" b="1" dirty="0">
                <a:latin typeface="Arial"/>
                <a:cs typeface="Arial"/>
              </a:rPr>
              <a:t>preprofesionales</a:t>
            </a:r>
            <a:r>
              <a:rPr sz="1800" b="1" spc="3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3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las</a:t>
            </a:r>
            <a:r>
              <a:rPr sz="1800" spc="3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diferentes</a:t>
            </a:r>
            <a:r>
              <a:rPr sz="1800" spc="3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áreas</a:t>
            </a:r>
            <a:r>
              <a:rPr sz="1800" spc="40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productivas</a:t>
            </a:r>
            <a:r>
              <a:rPr sz="1800" spc="4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3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administrativas</a:t>
            </a:r>
            <a:r>
              <a:rPr sz="1800" spc="3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vinculadas</a:t>
            </a:r>
            <a:r>
              <a:rPr sz="1800" spc="3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3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3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Empresa </a:t>
            </a:r>
            <a:r>
              <a:rPr sz="1800" dirty="0">
                <a:latin typeface="Arial"/>
                <a:cs typeface="Arial"/>
              </a:rPr>
              <a:t>Pública,</a:t>
            </a:r>
            <a:r>
              <a:rPr sz="1800" spc="2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</a:t>
            </a:r>
            <a:r>
              <a:rPr sz="1800" spc="2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2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objetivo</a:t>
            </a:r>
            <a:r>
              <a:rPr sz="1800" spc="2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2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fortalecer</a:t>
            </a:r>
            <a:r>
              <a:rPr sz="1800" b="1" spc="2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2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vinculación</a:t>
            </a:r>
            <a:r>
              <a:rPr sz="1800" b="1" spc="2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académica</a:t>
            </a:r>
            <a:r>
              <a:rPr sz="1800" b="1" spc="2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y</a:t>
            </a:r>
            <a:r>
              <a:rPr sz="1800" b="1" spc="2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254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formación</a:t>
            </a:r>
            <a:r>
              <a:rPr sz="1800" b="1" spc="2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práctica</a:t>
            </a:r>
            <a:r>
              <a:rPr sz="1800" b="1" spc="254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25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los </a:t>
            </a:r>
            <a:r>
              <a:rPr sz="1800" b="1" dirty="0">
                <a:latin typeface="Arial"/>
                <a:cs typeface="Arial"/>
              </a:rPr>
              <a:t>estudiantes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Universidad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Técnica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Machala.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8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266700" algn="l"/>
              </a:tabLst>
            </a:pP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Posicionamiento</a:t>
            </a:r>
            <a:r>
              <a:rPr sz="18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exitoso</a:t>
            </a: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de</a:t>
            </a: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la</a:t>
            </a:r>
            <a:r>
              <a:rPr sz="18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oferta</a:t>
            </a:r>
            <a:r>
              <a:rPr sz="180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académica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La</a:t>
            </a:r>
            <a:r>
              <a:rPr sz="1800" spc="2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participación</a:t>
            </a:r>
            <a:r>
              <a:rPr sz="1800" b="1" spc="3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en</a:t>
            </a:r>
            <a:r>
              <a:rPr sz="1800" b="1" spc="30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los</a:t>
            </a:r>
            <a:r>
              <a:rPr sz="1800" b="1" spc="30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programas</a:t>
            </a:r>
            <a:r>
              <a:rPr sz="1800" b="1" spc="2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29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maestrías</a:t>
            </a:r>
            <a:r>
              <a:rPr sz="1800" b="1" spc="3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registró</a:t>
            </a:r>
            <a:r>
              <a:rPr sz="1800" spc="2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29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incremento</a:t>
            </a:r>
            <a:r>
              <a:rPr sz="1800" b="1" spc="3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superior</a:t>
            </a:r>
            <a:r>
              <a:rPr sz="1800" b="1" spc="2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al</a:t>
            </a:r>
            <a:r>
              <a:rPr sz="1800" b="1" spc="30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100%</a:t>
            </a:r>
            <a:r>
              <a:rPr sz="1800" b="1" spc="28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en </a:t>
            </a:r>
            <a:r>
              <a:rPr sz="1800" dirty="0">
                <a:latin typeface="Arial"/>
                <a:cs typeface="Arial"/>
              </a:rPr>
              <a:t>comparación</a:t>
            </a:r>
            <a:r>
              <a:rPr sz="1800" spc="2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</a:t>
            </a:r>
            <a:r>
              <a:rPr sz="1800" spc="2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25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año</a:t>
            </a:r>
            <a:r>
              <a:rPr sz="1800" spc="2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anterior.</a:t>
            </a:r>
            <a:r>
              <a:rPr sz="1800" spc="2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Este</a:t>
            </a:r>
            <a:r>
              <a:rPr sz="1800" spc="2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crecimiento</a:t>
            </a:r>
            <a:r>
              <a:rPr sz="1800" spc="2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significativo</a:t>
            </a:r>
            <a:r>
              <a:rPr sz="1800" spc="2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</a:t>
            </a:r>
            <a:r>
              <a:rPr sz="1800" spc="2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resultado</a:t>
            </a:r>
            <a:r>
              <a:rPr sz="1800" spc="2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2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una</a:t>
            </a:r>
            <a:r>
              <a:rPr sz="1800" spc="254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estrategia</a:t>
            </a:r>
            <a:r>
              <a:rPr sz="1800" b="1" spc="27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de </a:t>
            </a:r>
            <a:r>
              <a:rPr sz="1800" b="1" dirty="0">
                <a:latin typeface="Arial"/>
                <a:cs typeface="Arial"/>
              </a:rPr>
              <a:t>comunicación</a:t>
            </a:r>
            <a:r>
              <a:rPr sz="1800" b="1" spc="4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efectiva  </a:t>
            </a:r>
            <a:r>
              <a:rPr sz="1800" dirty="0">
                <a:latin typeface="Arial"/>
                <a:cs typeface="Arial"/>
              </a:rPr>
              <a:t>y  del</a:t>
            </a:r>
            <a:r>
              <a:rPr sz="1800" spc="49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trabajo  articulado</a:t>
            </a:r>
            <a:r>
              <a:rPr sz="1800" b="1" spc="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entre  la</a:t>
            </a:r>
            <a:r>
              <a:rPr sz="1800" spc="4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Universidad</a:t>
            </a:r>
            <a:r>
              <a:rPr sz="1800" spc="5" dirty="0">
                <a:latin typeface="Arial"/>
                <a:cs typeface="Arial"/>
              </a:rPr>
              <a:t>  </a:t>
            </a:r>
            <a:r>
              <a:rPr sz="1800" dirty="0">
                <a:latin typeface="Arial"/>
                <a:cs typeface="Arial"/>
              </a:rPr>
              <a:t>Técnica</a:t>
            </a:r>
            <a:r>
              <a:rPr sz="1800" spc="4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  Machala,</a:t>
            </a:r>
            <a:r>
              <a:rPr sz="1800" spc="5" dirty="0">
                <a:latin typeface="Arial"/>
                <a:cs typeface="Arial"/>
              </a:rPr>
              <a:t>  </a:t>
            </a:r>
            <a:r>
              <a:rPr sz="1800" spc="-25" dirty="0">
                <a:latin typeface="Arial"/>
                <a:cs typeface="Arial"/>
              </a:rPr>
              <a:t>su </a:t>
            </a:r>
            <a:r>
              <a:rPr sz="1800" b="1" dirty="0">
                <a:latin typeface="Arial"/>
                <a:cs typeface="Arial"/>
              </a:rPr>
              <a:t>equipo</a:t>
            </a:r>
            <a:r>
              <a:rPr sz="1800" b="1" spc="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Posgrado</a:t>
            </a:r>
            <a:r>
              <a:rPr sz="1800" b="1" spc="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Empresa</a:t>
            </a:r>
            <a:r>
              <a:rPr sz="1800" b="1" spc="9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Pública</a:t>
            </a:r>
            <a:r>
              <a:rPr sz="1800" b="1" spc="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UTMACH</a:t>
            </a:r>
            <a:r>
              <a:rPr sz="1800" b="1" spc="10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EP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permitido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ampliar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alcance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y </a:t>
            </a:r>
            <a:r>
              <a:rPr sz="1800" dirty="0">
                <a:latin typeface="Arial"/>
                <a:cs typeface="Arial"/>
              </a:rPr>
              <a:t>reconocimiento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oferta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académica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nivel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local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regional.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07555" y="1054524"/>
            <a:ext cx="782320" cy="753745"/>
            <a:chOff x="907555" y="1054524"/>
            <a:chExt cx="782320" cy="753745"/>
          </a:xfrm>
        </p:grpSpPr>
        <p:sp>
          <p:nvSpPr>
            <p:cNvPr id="4" name="object 4"/>
            <p:cNvSpPr/>
            <p:nvPr/>
          </p:nvSpPr>
          <p:spPr>
            <a:xfrm>
              <a:off x="909294" y="1114564"/>
              <a:ext cx="781050" cy="633095"/>
            </a:xfrm>
            <a:custGeom>
              <a:avLst/>
              <a:gdLst/>
              <a:ahLst/>
              <a:cxnLst/>
              <a:rect l="l" t="t" r="r" b="b"/>
              <a:pathLst>
                <a:path w="781050" h="633094">
                  <a:moveTo>
                    <a:pt x="561759" y="25285"/>
                  </a:moveTo>
                  <a:lnTo>
                    <a:pt x="558317" y="18465"/>
                  </a:lnTo>
                  <a:lnTo>
                    <a:pt x="551218" y="11938"/>
                  </a:lnTo>
                  <a:lnTo>
                    <a:pt x="532980" y="2044"/>
                  </a:lnTo>
                  <a:lnTo>
                    <a:pt x="514972" y="0"/>
                  </a:lnTo>
                  <a:lnTo>
                    <a:pt x="497586" y="5994"/>
                  </a:lnTo>
                  <a:lnTo>
                    <a:pt x="481190" y="20180"/>
                  </a:lnTo>
                  <a:lnTo>
                    <a:pt x="470916" y="32905"/>
                  </a:lnTo>
                  <a:lnTo>
                    <a:pt x="461073" y="45859"/>
                  </a:lnTo>
                  <a:lnTo>
                    <a:pt x="450684" y="58470"/>
                  </a:lnTo>
                  <a:lnTo>
                    <a:pt x="438785" y="70192"/>
                  </a:lnTo>
                  <a:lnTo>
                    <a:pt x="414947" y="85432"/>
                  </a:lnTo>
                  <a:lnTo>
                    <a:pt x="390499" y="91732"/>
                  </a:lnTo>
                  <a:lnTo>
                    <a:pt x="365582" y="89065"/>
                  </a:lnTo>
                  <a:lnTo>
                    <a:pt x="326555" y="66433"/>
                  </a:lnTo>
                  <a:lnTo>
                    <a:pt x="294233" y="27381"/>
                  </a:lnTo>
                  <a:lnTo>
                    <a:pt x="288480" y="20548"/>
                  </a:lnTo>
                  <a:lnTo>
                    <a:pt x="282143" y="14287"/>
                  </a:lnTo>
                  <a:lnTo>
                    <a:pt x="274955" y="8902"/>
                  </a:lnTo>
                  <a:lnTo>
                    <a:pt x="266649" y="4699"/>
                  </a:lnTo>
                  <a:lnTo>
                    <a:pt x="251891" y="1447"/>
                  </a:lnTo>
                  <a:lnTo>
                    <a:pt x="238442" y="2946"/>
                  </a:lnTo>
                  <a:lnTo>
                    <a:pt x="226225" y="8293"/>
                  </a:lnTo>
                  <a:lnTo>
                    <a:pt x="215176" y="16586"/>
                  </a:lnTo>
                  <a:lnTo>
                    <a:pt x="208368" y="25501"/>
                  </a:lnTo>
                  <a:lnTo>
                    <a:pt x="207352" y="34175"/>
                  </a:lnTo>
                  <a:lnTo>
                    <a:pt x="210654" y="43040"/>
                  </a:lnTo>
                  <a:lnTo>
                    <a:pt x="216814" y="52552"/>
                  </a:lnTo>
                  <a:lnTo>
                    <a:pt x="235204" y="77457"/>
                  </a:lnTo>
                  <a:lnTo>
                    <a:pt x="253263" y="102755"/>
                  </a:lnTo>
                  <a:lnTo>
                    <a:pt x="270103" y="128854"/>
                  </a:lnTo>
                  <a:lnTo>
                    <a:pt x="284772" y="156171"/>
                  </a:lnTo>
                  <a:lnTo>
                    <a:pt x="276936" y="155448"/>
                  </a:lnTo>
                  <a:lnTo>
                    <a:pt x="272415" y="154393"/>
                  </a:lnTo>
                  <a:lnTo>
                    <a:pt x="268300" y="148640"/>
                  </a:lnTo>
                  <a:lnTo>
                    <a:pt x="251421" y="125526"/>
                  </a:lnTo>
                  <a:lnTo>
                    <a:pt x="217043" y="79756"/>
                  </a:lnTo>
                  <a:lnTo>
                    <a:pt x="199936" y="56870"/>
                  </a:lnTo>
                  <a:lnTo>
                    <a:pt x="186563" y="44411"/>
                  </a:lnTo>
                  <a:lnTo>
                    <a:pt x="171107" y="39166"/>
                  </a:lnTo>
                  <a:lnTo>
                    <a:pt x="155346" y="41605"/>
                  </a:lnTo>
                  <a:lnTo>
                    <a:pt x="141046" y="52209"/>
                  </a:lnTo>
                  <a:lnTo>
                    <a:pt x="133464" y="64287"/>
                  </a:lnTo>
                  <a:lnTo>
                    <a:pt x="130695" y="77114"/>
                  </a:lnTo>
                  <a:lnTo>
                    <a:pt x="132194" y="90347"/>
                  </a:lnTo>
                  <a:lnTo>
                    <a:pt x="137337" y="103657"/>
                  </a:lnTo>
                  <a:lnTo>
                    <a:pt x="143446" y="114541"/>
                  </a:lnTo>
                  <a:lnTo>
                    <a:pt x="149694" y="125234"/>
                  </a:lnTo>
                  <a:lnTo>
                    <a:pt x="155638" y="135928"/>
                  </a:lnTo>
                  <a:lnTo>
                    <a:pt x="160807" y="146812"/>
                  </a:lnTo>
                  <a:lnTo>
                    <a:pt x="168452" y="178663"/>
                  </a:lnTo>
                  <a:lnTo>
                    <a:pt x="162356" y="204190"/>
                  </a:lnTo>
                  <a:lnTo>
                    <a:pt x="108927" y="236753"/>
                  </a:lnTo>
                  <a:lnTo>
                    <a:pt x="74066" y="244754"/>
                  </a:lnTo>
                  <a:lnTo>
                    <a:pt x="60744" y="243230"/>
                  </a:lnTo>
                  <a:lnTo>
                    <a:pt x="49796" y="242112"/>
                  </a:lnTo>
                  <a:lnTo>
                    <a:pt x="4127" y="262724"/>
                  </a:lnTo>
                  <a:lnTo>
                    <a:pt x="0" y="275158"/>
                  </a:lnTo>
                  <a:lnTo>
                    <a:pt x="520" y="288556"/>
                  </a:lnTo>
                  <a:lnTo>
                    <a:pt x="2273" y="301879"/>
                  </a:lnTo>
                  <a:lnTo>
                    <a:pt x="6248" y="311188"/>
                  </a:lnTo>
                  <a:lnTo>
                    <a:pt x="14363" y="314820"/>
                  </a:lnTo>
                  <a:lnTo>
                    <a:pt x="24561" y="315226"/>
                  </a:lnTo>
                  <a:lnTo>
                    <a:pt x="34798" y="314833"/>
                  </a:lnTo>
                  <a:lnTo>
                    <a:pt x="152133" y="314680"/>
                  </a:lnTo>
                  <a:lnTo>
                    <a:pt x="191287" y="314833"/>
                  </a:lnTo>
                  <a:lnTo>
                    <a:pt x="238912" y="274523"/>
                  </a:lnTo>
                  <a:lnTo>
                    <a:pt x="254393" y="250659"/>
                  </a:lnTo>
                  <a:lnTo>
                    <a:pt x="270027" y="226860"/>
                  </a:lnTo>
                  <a:lnTo>
                    <a:pt x="285584" y="202958"/>
                  </a:lnTo>
                  <a:lnTo>
                    <a:pt x="289687" y="196405"/>
                  </a:lnTo>
                  <a:lnTo>
                    <a:pt x="292430" y="189522"/>
                  </a:lnTo>
                  <a:lnTo>
                    <a:pt x="291553" y="181978"/>
                  </a:lnTo>
                  <a:lnTo>
                    <a:pt x="284772" y="173431"/>
                  </a:lnTo>
                  <a:lnTo>
                    <a:pt x="296926" y="175590"/>
                  </a:lnTo>
                  <a:lnTo>
                    <a:pt x="306997" y="178917"/>
                  </a:lnTo>
                  <a:lnTo>
                    <a:pt x="316153" y="181825"/>
                  </a:lnTo>
                  <a:lnTo>
                    <a:pt x="325539" y="182778"/>
                  </a:lnTo>
                  <a:lnTo>
                    <a:pt x="356425" y="182232"/>
                  </a:lnTo>
                  <a:lnTo>
                    <a:pt x="387299" y="182118"/>
                  </a:lnTo>
                  <a:lnTo>
                    <a:pt x="418185" y="182321"/>
                  </a:lnTo>
                  <a:lnTo>
                    <a:pt x="449084" y="182778"/>
                  </a:lnTo>
                  <a:lnTo>
                    <a:pt x="458939" y="181978"/>
                  </a:lnTo>
                  <a:lnTo>
                    <a:pt x="467093" y="179374"/>
                  </a:lnTo>
                  <a:lnTo>
                    <a:pt x="473862" y="174599"/>
                  </a:lnTo>
                  <a:lnTo>
                    <a:pt x="479552" y="167335"/>
                  </a:lnTo>
                  <a:lnTo>
                    <a:pt x="498779" y="135559"/>
                  </a:lnTo>
                  <a:lnTo>
                    <a:pt x="518210" y="103924"/>
                  </a:lnTo>
                  <a:lnTo>
                    <a:pt x="537870" y="72415"/>
                  </a:lnTo>
                  <a:lnTo>
                    <a:pt x="557809" y="41046"/>
                  </a:lnTo>
                  <a:lnTo>
                    <a:pt x="561581" y="32715"/>
                  </a:lnTo>
                  <a:lnTo>
                    <a:pt x="561759" y="25285"/>
                  </a:lnTo>
                  <a:close/>
                </a:path>
                <a:path w="781050" h="633094">
                  <a:moveTo>
                    <a:pt x="780580" y="350075"/>
                  </a:moveTo>
                  <a:lnTo>
                    <a:pt x="743915" y="327063"/>
                  </a:lnTo>
                  <a:lnTo>
                    <a:pt x="657771" y="323367"/>
                  </a:lnTo>
                  <a:lnTo>
                    <a:pt x="629043" y="321665"/>
                  </a:lnTo>
                  <a:lnTo>
                    <a:pt x="623874" y="321665"/>
                  </a:lnTo>
                  <a:lnTo>
                    <a:pt x="607682" y="321348"/>
                  </a:lnTo>
                  <a:lnTo>
                    <a:pt x="597369" y="319582"/>
                  </a:lnTo>
                  <a:lnTo>
                    <a:pt x="587883" y="314833"/>
                  </a:lnTo>
                  <a:lnTo>
                    <a:pt x="580415" y="313029"/>
                  </a:lnTo>
                  <a:lnTo>
                    <a:pt x="573824" y="315188"/>
                  </a:lnTo>
                  <a:lnTo>
                    <a:pt x="568071" y="318782"/>
                  </a:lnTo>
                  <a:lnTo>
                    <a:pt x="560654" y="329641"/>
                  </a:lnTo>
                  <a:lnTo>
                    <a:pt x="560654" y="568096"/>
                  </a:lnTo>
                  <a:lnTo>
                    <a:pt x="548678" y="561441"/>
                  </a:lnTo>
                  <a:lnTo>
                    <a:pt x="540448" y="552932"/>
                  </a:lnTo>
                  <a:lnTo>
                    <a:pt x="533984" y="543547"/>
                  </a:lnTo>
                  <a:lnTo>
                    <a:pt x="532193" y="541058"/>
                  </a:lnTo>
                  <a:lnTo>
                    <a:pt x="527316" y="534276"/>
                  </a:lnTo>
                  <a:lnTo>
                    <a:pt x="530199" y="532472"/>
                  </a:lnTo>
                  <a:lnTo>
                    <a:pt x="532676" y="531037"/>
                  </a:lnTo>
                  <a:lnTo>
                    <a:pt x="535559" y="529602"/>
                  </a:lnTo>
                  <a:lnTo>
                    <a:pt x="541794" y="539254"/>
                  </a:lnTo>
                  <a:lnTo>
                    <a:pt x="554418" y="558431"/>
                  </a:lnTo>
                  <a:lnTo>
                    <a:pt x="560654" y="568096"/>
                  </a:lnTo>
                  <a:lnTo>
                    <a:pt x="560654" y="329641"/>
                  </a:lnTo>
                  <a:lnTo>
                    <a:pt x="530352" y="373964"/>
                  </a:lnTo>
                  <a:lnTo>
                    <a:pt x="511390" y="401497"/>
                  </a:lnTo>
                  <a:lnTo>
                    <a:pt x="492315" y="428866"/>
                  </a:lnTo>
                  <a:lnTo>
                    <a:pt x="488391" y="435305"/>
                  </a:lnTo>
                  <a:lnTo>
                    <a:pt x="485673" y="441820"/>
                  </a:lnTo>
                  <a:lnTo>
                    <a:pt x="484733" y="448602"/>
                  </a:lnTo>
                  <a:lnTo>
                    <a:pt x="486130" y="455853"/>
                  </a:lnTo>
                  <a:lnTo>
                    <a:pt x="489026" y="457644"/>
                  </a:lnTo>
                  <a:lnTo>
                    <a:pt x="490664" y="460159"/>
                  </a:lnTo>
                  <a:lnTo>
                    <a:pt x="487375" y="462318"/>
                  </a:lnTo>
                  <a:lnTo>
                    <a:pt x="486549" y="463042"/>
                  </a:lnTo>
                  <a:lnTo>
                    <a:pt x="483666" y="460883"/>
                  </a:lnTo>
                  <a:lnTo>
                    <a:pt x="449084" y="450088"/>
                  </a:lnTo>
                  <a:lnTo>
                    <a:pt x="390194" y="451129"/>
                  </a:lnTo>
                  <a:lnTo>
                    <a:pt x="360705" y="451256"/>
                  </a:lnTo>
                  <a:lnTo>
                    <a:pt x="333959" y="450850"/>
                  </a:lnTo>
                  <a:lnTo>
                    <a:pt x="330771" y="450850"/>
                  </a:lnTo>
                  <a:lnTo>
                    <a:pt x="295059" y="470242"/>
                  </a:lnTo>
                  <a:lnTo>
                    <a:pt x="277863" y="499325"/>
                  </a:lnTo>
                  <a:lnTo>
                    <a:pt x="260362" y="528332"/>
                  </a:lnTo>
                  <a:lnTo>
                    <a:pt x="225056" y="586435"/>
                  </a:lnTo>
                  <a:lnTo>
                    <a:pt x="218097" y="600595"/>
                  </a:lnTo>
                  <a:lnTo>
                    <a:pt x="218020" y="604443"/>
                  </a:lnTo>
                  <a:lnTo>
                    <a:pt x="217906" y="611263"/>
                  </a:lnTo>
                  <a:lnTo>
                    <a:pt x="224878" y="620026"/>
                  </a:lnTo>
                  <a:lnTo>
                    <a:pt x="239471" y="628535"/>
                  </a:lnTo>
                  <a:lnTo>
                    <a:pt x="255219" y="632777"/>
                  </a:lnTo>
                  <a:lnTo>
                    <a:pt x="269621" y="631532"/>
                  </a:lnTo>
                  <a:lnTo>
                    <a:pt x="270471" y="631532"/>
                  </a:lnTo>
                  <a:lnTo>
                    <a:pt x="285330" y="624535"/>
                  </a:lnTo>
                  <a:lnTo>
                    <a:pt x="298767" y="611974"/>
                  </a:lnTo>
                  <a:lnTo>
                    <a:pt x="306806" y="601726"/>
                  </a:lnTo>
                  <a:lnTo>
                    <a:pt x="314629" y="591197"/>
                  </a:lnTo>
                  <a:lnTo>
                    <a:pt x="322745" y="580821"/>
                  </a:lnTo>
                  <a:lnTo>
                    <a:pt x="331711" y="570966"/>
                  </a:lnTo>
                  <a:lnTo>
                    <a:pt x="363169" y="548246"/>
                  </a:lnTo>
                  <a:lnTo>
                    <a:pt x="395592" y="541058"/>
                  </a:lnTo>
                  <a:lnTo>
                    <a:pt x="427786" y="549465"/>
                  </a:lnTo>
                  <a:lnTo>
                    <a:pt x="458546" y="573481"/>
                  </a:lnTo>
                  <a:lnTo>
                    <a:pt x="467055" y="583539"/>
                  </a:lnTo>
                  <a:lnTo>
                    <a:pt x="482981" y="604443"/>
                  </a:lnTo>
                  <a:lnTo>
                    <a:pt x="491490" y="614489"/>
                  </a:lnTo>
                  <a:lnTo>
                    <a:pt x="511162" y="627926"/>
                  </a:lnTo>
                  <a:lnTo>
                    <a:pt x="533336" y="631545"/>
                  </a:lnTo>
                  <a:lnTo>
                    <a:pt x="553732" y="625373"/>
                  </a:lnTo>
                  <a:lnTo>
                    <a:pt x="568071" y="609460"/>
                  </a:lnTo>
                  <a:lnTo>
                    <a:pt x="573189" y="601726"/>
                  </a:lnTo>
                  <a:lnTo>
                    <a:pt x="574903" y="600608"/>
                  </a:lnTo>
                  <a:lnTo>
                    <a:pt x="579031" y="597954"/>
                  </a:lnTo>
                  <a:lnTo>
                    <a:pt x="585851" y="596912"/>
                  </a:lnTo>
                  <a:lnTo>
                    <a:pt x="594029" y="597230"/>
                  </a:lnTo>
                  <a:lnTo>
                    <a:pt x="597496" y="596912"/>
                  </a:lnTo>
                  <a:lnTo>
                    <a:pt x="613384" y="595477"/>
                  </a:lnTo>
                  <a:lnTo>
                    <a:pt x="626872" y="588594"/>
                  </a:lnTo>
                  <a:lnTo>
                    <a:pt x="635254" y="576592"/>
                  </a:lnTo>
                  <a:lnTo>
                    <a:pt x="637260" y="568096"/>
                  </a:lnTo>
                  <a:lnTo>
                    <a:pt x="639305" y="559460"/>
                  </a:lnTo>
                  <a:lnTo>
                    <a:pt x="637857" y="543547"/>
                  </a:lnTo>
                  <a:lnTo>
                    <a:pt x="637781" y="542683"/>
                  </a:lnTo>
                  <a:lnTo>
                    <a:pt x="632142" y="529602"/>
                  </a:lnTo>
                  <a:lnTo>
                    <a:pt x="631380" y="527837"/>
                  </a:lnTo>
                  <a:lnTo>
                    <a:pt x="622985" y="513880"/>
                  </a:lnTo>
                  <a:lnTo>
                    <a:pt x="615429" y="499732"/>
                  </a:lnTo>
                  <a:lnTo>
                    <a:pt x="607187" y="463042"/>
                  </a:lnTo>
                  <a:lnTo>
                    <a:pt x="606780" y="461238"/>
                  </a:lnTo>
                  <a:lnTo>
                    <a:pt x="606666" y="460692"/>
                  </a:lnTo>
                  <a:lnTo>
                    <a:pt x="616216" y="430212"/>
                  </a:lnTo>
                  <a:lnTo>
                    <a:pt x="643305" y="409587"/>
                  </a:lnTo>
                  <a:lnTo>
                    <a:pt x="687108" y="400088"/>
                  </a:lnTo>
                  <a:lnTo>
                    <a:pt x="718705" y="398335"/>
                  </a:lnTo>
                  <a:lnTo>
                    <a:pt x="734352" y="397002"/>
                  </a:lnTo>
                  <a:lnTo>
                    <a:pt x="749681" y="394690"/>
                  </a:lnTo>
                  <a:lnTo>
                    <a:pt x="765632" y="388480"/>
                  </a:lnTo>
                  <a:lnTo>
                    <a:pt x="775335" y="378460"/>
                  </a:lnTo>
                  <a:lnTo>
                    <a:pt x="779932" y="365391"/>
                  </a:lnTo>
                  <a:lnTo>
                    <a:pt x="780580" y="350075"/>
                  </a:lnTo>
                  <a:close/>
                </a:path>
              </a:pathLst>
            </a:custGeom>
            <a:solidFill>
              <a:srgbClr val="0090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07554" y="1149019"/>
              <a:ext cx="778510" cy="565785"/>
            </a:xfrm>
            <a:custGeom>
              <a:avLst/>
              <a:gdLst/>
              <a:ahLst/>
              <a:cxnLst/>
              <a:rect l="l" t="t" r="r" b="b"/>
              <a:pathLst>
                <a:path w="778510" h="565785">
                  <a:moveTo>
                    <a:pt x="293560" y="412711"/>
                  </a:moveTo>
                  <a:lnTo>
                    <a:pt x="291719" y="403110"/>
                  </a:lnTo>
                  <a:lnTo>
                    <a:pt x="286512" y="393331"/>
                  </a:lnTo>
                  <a:lnTo>
                    <a:pt x="260362" y="355600"/>
                  </a:lnTo>
                  <a:lnTo>
                    <a:pt x="247586" y="336524"/>
                  </a:lnTo>
                  <a:lnTo>
                    <a:pt x="235445" y="317068"/>
                  </a:lnTo>
                  <a:lnTo>
                    <a:pt x="225107" y="301180"/>
                  </a:lnTo>
                  <a:lnTo>
                    <a:pt x="213004" y="289318"/>
                  </a:lnTo>
                  <a:lnTo>
                    <a:pt x="196875" y="284937"/>
                  </a:lnTo>
                  <a:lnTo>
                    <a:pt x="174498" y="291515"/>
                  </a:lnTo>
                  <a:lnTo>
                    <a:pt x="169557" y="294043"/>
                  </a:lnTo>
                  <a:lnTo>
                    <a:pt x="160909" y="294043"/>
                  </a:lnTo>
                  <a:lnTo>
                    <a:pt x="155549" y="292239"/>
                  </a:lnTo>
                  <a:lnTo>
                    <a:pt x="138188" y="288836"/>
                  </a:lnTo>
                  <a:lnTo>
                    <a:pt x="120700" y="288467"/>
                  </a:lnTo>
                  <a:lnTo>
                    <a:pt x="103149" y="289712"/>
                  </a:lnTo>
                  <a:lnTo>
                    <a:pt x="85547" y="291160"/>
                  </a:lnTo>
                  <a:lnTo>
                    <a:pt x="59601" y="290804"/>
                  </a:lnTo>
                  <a:lnTo>
                    <a:pt x="15798" y="294716"/>
                  </a:lnTo>
                  <a:lnTo>
                    <a:pt x="0" y="326250"/>
                  </a:lnTo>
                  <a:lnTo>
                    <a:pt x="6375" y="343103"/>
                  </a:lnTo>
                  <a:lnTo>
                    <a:pt x="21259" y="355295"/>
                  </a:lnTo>
                  <a:lnTo>
                    <a:pt x="43548" y="361315"/>
                  </a:lnTo>
                  <a:lnTo>
                    <a:pt x="58432" y="362445"/>
                  </a:lnTo>
                  <a:lnTo>
                    <a:pt x="73393" y="363385"/>
                  </a:lnTo>
                  <a:lnTo>
                    <a:pt x="88366" y="364451"/>
                  </a:lnTo>
                  <a:lnTo>
                    <a:pt x="136753" y="374586"/>
                  </a:lnTo>
                  <a:lnTo>
                    <a:pt x="171640" y="414045"/>
                  </a:lnTo>
                  <a:lnTo>
                    <a:pt x="172021" y="443699"/>
                  </a:lnTo>
                  <a:lnTo>
                    <a:pt x="168795" y="455841"/>
                  </a:lnTo>
                  <a:lnTo>
                    <a:pt x="163791" y="467487"/>
                  </a:lnTo>
                  <a:lnTo>
                    <a:pt x="157543" y="478650"/>
                  </a:lnTo>
                  <a:lnTo>
                    <a:pt x="150609" y="489381"/>
                  </a:lnTo>
                  <a:lnTo>
                    <a:pt x="145097" y="499122"/>
                  </a:lnTo>
                  <a:lnTo>
                    <a:pt x="141401" y="509041"/>
                  </a:lnTo>
                  <a:lnTo>
                    <a:pt x="139319" y="519277"/>
                  </a:lnTo>
                  <a:lnTo>
                    <a:pt x="138671" y="530034"/>
                  </a:lnTo>
                  <a:lnTo>
                    <a:pt x="141605" y="543153"/>
                  </a:lnTo>
                  <a:lnTo>
                    <a:pt x="149479" y="552119"/>
                  </a:lnTo>
                  <a:lnTo>
                    <a:pt x="160909" y="558317"/>
                  </a:lnTo>
                  <a:lnTo>
                    <a:pt x="174498" y="563130"/>
                  </a:lnTo>
                  <a:lnTo>
                    <a:pt x="186550" y="565188"/>
                  </a:lnTo>
                  <a:lnTo>
                    <a:pt x="195605" y="562825"/>
                  </a:lnTo>
                  <a:lnTo>
                    <a:pt x="202641" y="557009"/>
                  </a:lnTo>
                  <a:lnTo>
                    <a:pt x="208673" y="548741"/>
                  </a:lnTo>
                  <a:lnTo>
                    <a:pt x="227545" y="519620"/>
                  </a:lnTo>
                  <a:lnTo>
                    <a:pt x="246608" y="490550"/>
                  </a:lnTo>
                  <a:lnTo>
                    <a:pt x="266065" y="461632"/>
                  </a:lnTo>
                  <a:lnTo>
                    <a:pt x="286092" y="432904"/>
                  </a:lnTo>
                  <a:lnTo>
                    <a:pt x="291782" y="422529"/>
                  </a:lnTo>
                  <a:lnTo>
                    <a:pt x="293560" y="412711"/>
                  </a:lnTo>
                  <a:close/>
                </a:path>
                <a:path w="778510" h="565785">
                  <a:moveTo>
                    <a:pt x="778205" y="237197"/>
                  </a:moveTo>
                  <a:lnTo>
                    <a:pt x="749541" y="206184"/>
                  </a:lnTo>
                  <a:lnTo>
                    <a:pt x="700354" y="201498"/>
                  </a:lnTo>
                  <a:lnTo>
                    <a:pt x="684009" y="200342"/>
                  </a:lnTo>
                  <a:lnTo>
                    <a:pt x="667829" y="197993"/>
                  </a:lnTo>
                  <a:lnTo>
                    <a:pt x="634873" y="185877"/>
                  </a:lnTo>
                  <a:lnTo>
                    <a:pt x="613930" y="166154"/>
                  </a:lnTo>
                  <a:lnTo>
                    <a:pt x="606044" y="140208"/>
                  </a:lnTo>
                  <a:lnTo>
                    <a:pt x="612228" y="109486"/>
                  </a:lnTo>
                  <a:lnTo>
                    <a:pt x="616610" y="99504"/>
                  </a:lnTo>
                  <a:lnTo>
                    <a:pt x="621563" y="89598"/>
                  </a:lnTo>
                  <a:lnTo>
                    <a:pt x="626910" y="79832"/>
                  </a:lnTo>
                  <a:lnTo>
                    <a:pt x="632434" y="70256"/>
                  </a:lnTo>
                  <a:lnTo>
                    <a:pt x="636752" y="62039"/>
                  </a:lnTo>
                  <a:lnTo>
                    <a:pt x="639838" y="53543"/>
                  </a:lnTo>
                  <a:lnTo>
                    <a:pt x="641692" y="44780"/>
                  </a:lnTo>
                  <a:lnTo>
                    <a:pt x="642302" y="35737"/>
                  </a:lnTo>
                  <a:lnTo>
                    <a:pt x="639127" y="22707"/>
                  </a:lnTo>
                  <a:lnTo>
                    <a:pt x="631126" y="13246"/>
                  </a:lnTo>
                  <a:lnTo>
                    <a:pt x="619671" y="6489"/>
                  </a:lnTo>
                  <a:lnTo>
                    <a:pt x="606082" y="1549"/>
                  </a:lnTo>
                  <a:lnTo>
                    <a:pt x="593737" y="0"/>
                  </a:lnTo>
                  <a:lnTo>
                    <a:pt x="584034" y="2832"/>
                  </a:lnTo>
                  <a:lnTo>
                    <a:pt x="576173" y="9156"/>
                  </a:lnTo>
                  <a:lnTo>
                    <a:pt x="569417" y="18097"/>
                  </a:lnTo>
                  <a:lnTo>
                    <a:pt x="550672" y="47383"/>
                  </a:lnTo>
                  <a:lnTo>
                    <a:pt x="531533" y="76428"/>
                  </a:lnTo>
                  <a:lnTo>
                    <a:pt x="512089" y="105270"/>
                  </a:lnTo>
                  <a:lnTo>
                    <a:pt x="492404" y="133934"/>
                  </a:lnTo>
                  <a:lnTo>
                    <a:pt x="487375" y="143586"/>
                  </a:lnTo>
                  <a:lnTo>
                    <a:pt x="485813" y="152831"/>
                  </a:lnTo>
                  <a:lnTo>
                    <a:pt x="487654" y="162064"/>
                  </a:lnTo>
                  <a:lnTo>
                    <a:pt x="492823" y="171716"/>
                  </a:lnTo>
                  <a:lnTo>
                    <a:pt x="512203" y="199834"/>
                  </a:lnTo>
                  <a:lnTo>
                    <a:pt x="569810" y="284327"/>
                  </a:lnTo>
                  <a:lnTo>
                    <a:pt x="575564" y="280733"/>
                  </a:lnTo>
                  <a:lnTo>
                    <a:pt x="582155" y="278574"/>
                  </a:lnTo>
                  <a:lnTo>
                    <a:pt x="589622" y="280377"/>
                  </a:lnTo>
                  <a:lnTo>
                    <a:pt x="627037" y="278752"/>
                  </a:lnTo>
                  <a:lnTo>
                    <a:pt x="702221" y="275666"/>
                  </a:lnTo>
                  <a:lnTo>
                    <a:pt x="739889" y="274256"/>
                  </a:lnTo>
                  <a:lnTo>
                    <a:pt x="759764" y="271957"/>
                  </a:lnTo>
                  <a:lnTo>
                    <a:pt x="772007" y="265849"/>
                  </a:lnTo>
                  <a:lnTo>
                    <a:pt x="777773" y="254673"/>
                  </a:lnTo>
                  <a:lnTo>
                    <a:pt x="778205" y="237197"/>
                  </a:lnTo>
                  <a:close/>
                </a:path>
              </a:pathLst>
            </a:custGeom>
            <a:solidFill>
              <a:srgbClr val="0753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7904" y="1528312"/>
              <a:ext cx="147418" cy="1273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1658" y="1054524"/>
              <a:ext cx="143307" cy="12337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1131" y="1683728"/>
              <a:ext cx="144953" cy="1244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1159" y="1528312"/>
              <a:ext cx="147427" cy="12555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36258" y="1207432"/>
              <a:ext cx="147418" cy="12733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9100" y="1215679"/>
              <a:ext cx="145776" cy="12700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1758" y="2130297"/>
            <a:ext cx="103676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5.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Calidad</a:t>
            </a: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de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la</a:t>
            </a:r>
            <a:r>
              <a:rPr sz="18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fruta</a:t>
            </a: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y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fortalecimiento 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comercial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En</a:t>
            </a:r>
            <a:r>
              <a:rPr sz="1800" spc="2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relación</a:t>
            </a:r>
            <a:r>
              <a:rPr sz="1800" spc="2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</a:t>
            </a:r>
            <a:r>
              <a:rPr sz="1800" spc="2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2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producción</a:t>
            </a:r>
            <a:r>
              <a:rPr sz="1800" spc="2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agrícola</a:t>
            </a:r>
            <a:r>
              <a:rPr sz="1800" spc="2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2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28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Finca</a:t>
            </a:r>
            <a:r>
              <a:rPr sz="1800" b="1" spc="2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Experimental</a:t>
            </a:r>
            <a:r>
              <a:rPr sz="1800" b="1" spc="2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Santa</a:t>
            </a:r>
            <a:r>
              <a:rPr sz="1800" b="1" spc="2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Inés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2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</a:t>
            </a:r>
            <a:r>
              <a:rPr sz="1800" spc="2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</a:t>
            </a:r>
            <a:r>
              <a:rPr sz="1800" spc="2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logrado</a:t>
            </a:r>
            <a:r>
              <a:rPr sz="1800" spc="29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una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08591" y="2953639"/>
            <a:ext cx="1472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825" marR="5080" indent="-11176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exportadoras condiciones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1758" y="2953639"/>
            <a:ext cx="88665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19480" algn="l"/>
                <a:tab pos="1344930" algn="l"/>
                <a:tab pos="1695450" algn="l"/>
                <a:tab pos="1781810" algn="l"/>
                <a:tab pos="2641600" algn="l"/>
                <a:tab pos="2710180" algn="l"/>
                <a:tab pos="3067050" algn="l"/>
                <a:tab pos="3416300" algn="l"/>
                <a:tab pos="4058920" algn="l"/>
                <a:tab pos="4145915" algn="l"/>
                <a:tab pos="4798060" algn="l"/>
                <a:tab pos="5497830" algn="l"/>
                <a:tab pos="5941695" algn="l"/>
                <a:tab pos="6595109" algn="l"/>
                <a:tab pos="6845300" algn="l"/>
                <a:tab pos="7978140" algn="l"/>
                <a:tab pos="8343900" algn="l"/>
              </a:tabLst>
            </a:pPr>
            <a:r>
              <a:rPr sz="1800" b="1" spc="-10" dirty="0">
                <a:latin typeface="Arial"/>
                <a:cs typeface="Arial"/>
              </a:rPr>
              <a:t>mejora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25" dirty="0">
                <a:latin typeface="Arial"/>
                <a:cs typeface="Arial"/>
              </a:rPr>
              <a:t>en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25" dirty="0">
                <a:latin typeface="Arial"/>
                <a:cs typeface="Arial"/>
              </a:rPr>
              <a:t>la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10" dirty="0">
                <a:latin typeface="Arial"/>
                <a:cs typeface="Arial"/>
              </a:rPr>
              <a:t>calidad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25" dirty="0">
                <a:latin typeface="Arial"/>
                <a:cs typeface="Arial"/>
              </a:rPr>
              <a:t>de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25" dirty="0">
                <a:latin typeface="Arial"/>
                <a:cs typeface="Arial"/>
              </a:rPr>
              <a:t>la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10" dirty="0">
                <a:latin typeface="Arial"/>
                <a:cs typeface="Arial"/>
              </a:rPr>
              <a:t>fruta</a:t>
            </a:r>
            <a:r>
              <a:rPr sz="1800" spc="-10" dirty="0">
                <a:latin typeface="Arial"/>
                <a:cs typeface="Arial"/>
              </a:rPr>
              <a:t>,</a:t>
            </a:r>
            <a:r>
              <a:rPr sz="1800" dirty="0">
                <a:latin typeface="Arial"/>
                <a:cs typeface="Arial"/>
              </a:rPr>
              <a:t>		</a:t>
            </a:r>
            <a:r>
              <a:rPr sz="1800" spc="-10" dirty="0">
                <a:latin typeface="Arial"/>
                <a:cs typeface="Arial"/>
              </a:rPr>
              <a:t>permitiendo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gestionar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b="1" spc="-10" dirty="0">
                <a:latin typeface="Arial"/>
                <a:cs typeface="Arial"/>
              </a:rPr>
              <a:t>negociaciones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25" dirty="0">
                <a:latin typeface="Arial"/>
                <a:cs typeface="Arial"/>
              </a:rPr>
              <a:t>con </a:t>
            </a:r>
            <a:r>
              <a:rPr sz="1800" spc="-10" dirty="0">
                <a:latin typeface="Arial"/>
                <a:cs typeface="Arial"/>
              </a:rPr>
              <a:t>interesadas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3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		</a:t>
            </a:r>
            <a:r>
              <a:rPr sz="1800" spc="-10" dirty="0">
                <a:latin typeface="Arial"/>
                <a:cs typeface="Arial"/>
              </a:rPr>
              <a:t>nuestra</a:t>
            </a:r>
            <a:r>
              <a:rPr sz="1800" dirty="0">
                <a:latin typeface="Arial"/>
                <a:cs typeface="Arial"/>
              </a:rPr>
              <a:t>		</a:t>
            </a:r>
            <a:r>
              <a:rPr sz="1800" spc="-10" dirty="0">
                <a:latin typeface="Arial"/>
                <a:cs typeface="Arial"/>
              </a:rPr>
              <a:t>producción.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Estas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gestiones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buscan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b="1" spc="-10" dirty="0">
                <a:latin typeface="Arial"/>
                <a:cs typeface="Arial"/>
              </a:rPr>
              <a:t>asegurar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10" dirty="0">
                <a:latin typeface="Arial"/>
                <a:cs typeface="Arial"/>
              </a:rPr>
              <a:t>mejores </a:t>
            </a:r>
            <a:r>
              <a:rPr sz="1800" b="1" dirty="0">
                <a:latin typeface="Arial"/>
                <a:cs typeface="Arial"/>
              </a:rPr>
              <a:t>comerciales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fortaleciendo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así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sostenibilidad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financiera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proyecto.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1758" y="4599813"/>
            <a:ext cx="10368915" cy="84264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just">
              <a:lnSpc>
                <a:spcPct val="98900"/>
              </a:lnSpc>
              <a:spcBef>
                <a:spcPts val="120"/>
              </a:spcBef>
            </a:pPr>
            <a:r>
              <a:rPr sz="1800" dirty="0">
                <a:latin typeface="Arial"/>
                <a:cs typeface="Arial"/>
              </a:rPr>
              <a:t>Estas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acciones</a:t>
            </a:r>
            <a:r>
              <a:rPr sz="1800" spc="1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evidencian</a:t>
            </a:r>
            <a:r>
              <a:rPr sz="1800" spc="1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1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capacidad</a:t>
            </a:r>
            <a:r>
              <a:rPr sz="1800" spc="1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1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respuesta</a:t>
            </a:r>
            <a:r>
              <a:rPr sz="1800" spc="1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institucional</a:t>
            </a:r>
            <a:r>
              <a:rPr sz="1800" spc="1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ante</a:t>
            </a:r>
            <a:r>
              <a:rPr sz="1800" spc="1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las</a:t>
            </a:r>
            <a:r>
              <a:rPr sz="1800" spc="1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demandas</a:t>
            </a:r>
            <a:r>
              <a:rPr sz="1800" spc="1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ciudadanas</a:t>
            </a:r>
            <a:r>
              <a:rPr sz="1800" spc="15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y </a:t>
            </a:r>
            <a:r>
              <a:rPr sz="1800" dirty="0">
                <a:latin typeface="Arial"/>
                <a:cs typeface="Arial"/>
              </a:rPr>
              <a:t>académicas,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reafirmando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compromiso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UTMACH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EP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calidad,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transparencia, </a:t>
            </a:r>
            <a:r>
              <a:rPr sz="1800" b="1" spc="-10" dirty="0">
                <a:latin typeface="Arial"/>
                <a:cs typeface="Arial"/>
              </a:rPr>
              <a:t>innovación </a:t>
            </a:r>
            <a:r>
              <a:rPr sz="1800" b="1" dirty="0">
                <a:latin typeface="Arial"/>
                <a:cs typeface="Arial"/>
              </a:rPr>
              <a:t>y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responsabilidad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social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77008" y="1141857"/>
            <a:ext cx="4468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APORTES</a:t>
            </a:r>
            <a:r>
              <a:rPr sz="1800" spc="-35" dirty="0"/>
              <a:t> </a:t>
            </a:r>
            <a:r>
              <a:rPr sz="1800" dirty="0"/>
              <a:t>CIUDADANOS</a:t>
            </a:r>
            <a:r>
              <a:rPr sz="1800" spc="-30" dirty="0"/>
              <a:t> </a:t>
            </a:r>
            <a:r>
              <a:rPr sz="1800" dirty="0"/>
              <a:t>EN</a:t>
            </a:r>
            <a:r>
              <a:rPr sz="1800" spc="-70" dirty="0"/>
              <a:t> </a:t>
            </a:r>
            <a:r>
              <a:rPr sz="1800" spc="-10" dirty="0"/>
              <a:t>RENDICIÓN </a:t>
            </a:r>
            <a:r>
              <a:rPr sz="1800" dirty="0"/>
              <a:t>DE</a:t>
            </a:r>
            <a:r>
              <a:rPr sz="1800" spc="-40" dirty="0"/>
              <a:t> </a:t>
            </a:r>
            <a:r>
              <a:rPr sz="1800" spc="-20" dirty="0"/>
              <a:t>CUENTAS</a:t>
            </a:r>
            <a:r>
              <a:rPr sz="1800" spc="20" dirty="0"/>
              <a:t> </a:t>
            </a:r>
            <a:r>
              <a:rPr sz="1800" dirty="0"/>
              <a:t>DEL</a:t>
            </a:r>
            <a:r>
              <a:rPr sz="1800" spc="-70" dirty="0"/>
              <a:t> </a:t>
            </a:r>
            <a:r>
              <a:rPr sz="1800" spc="-20" dirty="0"/>
              <a:t>2023</a:t>
            </a:r>
            <a:endParaRPr sz="1800"/>
          </a:p>
        </p:txBody>
      </p:sp>
      <p:grpSp>
        <p:nvGrpSpPr>
          <p:cNvPr id="7" name="object 7"/>
          <p:cNvGrpSpPr/>
          <p:nvPr/>
        </p:nvGrpSpPr>
        <p:grpSpPr>
          <a:xfrm>
            <a:off x="907555" y="1054524"/>
            <a:ext cx="782320" cy="753745"/>
            <a:chOff x="907555" y="1054524"/>
            <a:chExt cx="782320" cy="753745"/>
          </a:xfrm>
        </p:grpSpPr>
        <p:sp>
          <p:nvSpPr>
            <p:cNvPr id="8" name="object 8"/>
            <p:cNvSpPr/>
            <p:nvPr/>
          </p:nvSpPr>
          <p:spPr>
            <a:xfrm>
              <a:off x="909294" y="1114564"/>
              <a:ext cx="781050" cy="633095"/>
            </a:xfrm>
            <a:custGeom>
              <a:avLst/>
              <a:gdLst/>
              <a:ahLst/>
              <a:cxnLst/>
              <a:rect l="l" t="t" r="r" b="b"/>
              <a:pathLst>
                <a:path w="781050" h="633094">
                  <a:moveTo>
                    <a:pt x="561759" y="25285"/>
                  </a:moveTo>
                  <a:lnTo>
                    <a:pt x="558317" y="18465"/>
                  </a:lnTo>
                  <a:lnTo>
                    <a:pt x="551218" y="11938"/>
                  </a:lnTo>
                  <a:lnTo>
                    <a:pt x="532980" y="2044"/>
                  </a:lnTo>
                  <a:lnTo>
                    <a:pt x="514972" y="0"/>
                  </a:lnTo>
                  <a:lnTo>
                    <a:pt x="497586" y="5994"/>
                  </a:lnTo>
                  <a:lnTo>
                    <a:pt x="481190" y="20180"/>
                  </a:lnTo>
                  <a:lnTo>
                    <a:pt x="470916" y="32905"/>
                  </a:lnTo>
                  <a:lnTo>
                    <a:pt x="461073" y="45859"/>
                  </a:lnTo>
                  <a:lnTo>
                    <a:pt x="450684" y="58470"/>
                  </a:lnTo>
                  <a:lnTo>
                    <a:pt x="438785" y="70192"/>
                  </a:lnTo>
                  <a:lnTo>
                    <a:pt x="414947" y="85432"/>
                  </a:lnTo>
                  <a:lnTo>
                    <a:pt x="390499" y="91732"/>
                  </a:lnTo>
                  <a:lnTo>
                    <a:pt x="365582" y="89065"/>
                  </a:lnTo>
                  <a:lnTo>
                    <a:pt x="326555" y="66433"/>
                  </a:lnTo>
                  <a:lnTo>
                    <a:pt x="294233" y="27381"/>
                  </a:lnTo>
                  <a:lnTo>
                    <a:pt x="288480" y="20548"/>
                  </a:lnTo>
                  <a:lnTo>
                    <a:pt x="282143" y="14287"/>
                  </a:lnTo>
                  <a:lnTo>
                    <a:pt x="274955" y="8902"/>
                  </a:lnTo>
                  <a:lnTo>
                    <a:pt x="266649" y="4699"/>
                  </a:lnTo>
                  <a:lnTo>
                    <a:pt x="251891" y="1447"/>
                  </a:lnTo>
                  <a:lnTo>
                    <a:pt x="238442" y="2946"/>
                  </a:lnTo>
                  <a:lnTo>
                    <a:pt x="226225" y="8293"/>
                  </a:lnTo>
                  <a:lnTo>
                    <a:pt x="215176" y="16586"/>
                  </a:lnTo>
                  <a:lnTo>
                    <a:pt x="208368" y="25501"/>
                  </a:lnTo>
                  <a:lnTo>
                    <a:pt x="207352" y="34175"/>
                  </a:lnTo>
                  <a:lnTo>
                    <a:pt x="210654" y="43040"/>
                  </a:lnTo>
                  <a:lnTo>
                    <a:pt x="216814" y="52552"/>
                  </a:lnTo>
                  <a:lnTo>
                    <a:pt x="235204" y="77457"/>
                  </a:lnTo>
                  <a:lnTo>
                    <a:pt x="253263" y="102755"/>
                  </a:lnTo>
                  <a:lnTo>
                    <a:pt x="270103" y="128854"/>
                  </a:lnTo>
                  <a:lnTo>
                    <a:pt x="284772" y="156171"/>
                  </a:lnTo>
                  <a:lnTo>
                    <a:pt x="276936" y="155448"/>
                  </a:lnTo>
                  <a:lnTo>
                    <a:pt x="272415" y="154393"/>
                  </a:lnTo>
                  <a:lnTo>
                    <a:pt x="268300" y="148640"/>
                  </a:lnTo>
                  <a:lnTo>
                    <a:pt x="251421" y="125526"/>
                  </a:lnTo>
                  <a:lnTo>
                    <a:pt x="217043" y="79756"/>
                  </a:lnTo>
                  <a:lnTo>
                    <a:pt x="199936" y="56870"/>
                  </a:lnTo>
                  <a:lnTo>
                    <a:pt x="186563" y="44411"/>
                  </a:lnTo>
                  <a:lnTo>
                    <a:pt x="171107" y="39166"/>
                  </a:lnTo>
                  <a:lnTo>
                    <a:pt x="155346" y="41605"/>
                  </a:lnTo>
                  <a:lnTo>
                    <a:pt x="141046" y="52209"/>
                  </a:lnTo>
                  <a:lnTo>
                    <a:pt x="133464" y="64287"/>
                  </a:lnTo>
                  <a:lnTo>
                    <a:pt x="130695" y="77114"/>
                  </a:lnTo>
                  <a:lnTo>
                    <a:pt x="132194" y="90347"/>
                  </a:lnTo>
                  <a:lnTo>
                    <a:pt x="137337" y="103657"/>
                  </a:lnTo>
                  <a:lnTo>
                    <a:pt x="143446" y="114541"/>
                  </a:lnTo>
                  <a:lnTo>
                    <a:pt x="149694" y="125234"/>
                  </a:lnTo>
                  <a:lnTo>
                    <a:pt x="155638" y="135928"/>
                  </a:lnTo>
                  <a:lnTo>
                    <a:pt x="160807" y="146812"/>
                  </a:lnTo>
                  <a:lnTo>
                    <a:pt x="168452" y="178663"/>
                  </a:lnTo>
                  <a:lnTo>
                    <a:pt x="162356" y="204190"/>
                  </a:lnTo>
                  <a:lnTo>
                    <a:pt x="108927" y="236753"/>
                  </a:lnTo>
                  <a:lnTo>
                    <a:pt x="74066" y="244754"/>
                  </a:lnTo>
                  <a:lnTo>
                    <a:pt x="60744" y="243230"/>
                  </a:lnTo>
                  <a:lnTo>
                    <a:pt x="49796" y="242112"/>
                  </a:lnTo>
                  <a:lnTo>
                    <a:pt x="4127" y="262724"/>
                  </a:lnTo>
                  <a:lnTo>
                    <a:pt x="0" y="275158"/>
                  </a:lnTo>
                  <a:lnTo>
                    <a:pt x="520" y="288556"/>
                  </a:lnTo>
                  <a:lnTo>
                    <a:pt x="2273" y="301879"/>
                  </a:lnTo>
                  <a:lnTo>
                    <a:pt x="6248" y="311188"/>
                  </a:lnTo>
                  <a:lnTo>
                    <a:pt x="14363" y="314820"/>
                  </a:lnTo>
                  <a:lnTo>
                    <a:pt x="24561" y="315226"/>
                  </a:lnTo>
                  <a:lnTo>
                    <a:pt x="34798" y="314833"/>
                  </a:lnTo>
                  <a:lnTo>
                    <a:pt x="152133" y="314680"/>
                  </a:lnTo>
                  <a:lnTo>
                    <a:pt x="191287" y="314833"/>
                  </a:lnTo>
                  <a:lnTo>
                    <a:pt x="238912" y="274523"/>
                  </a:lnTo>
                  <a:lnTo>
                    <a:pt x="254393" y="250659"/>
                  </a:lnTo>
                  <a:lnTo>
                    <a:pt x="270027" y="226860"/>
                  </a:lnTo>
                  <a:lnTo>
                    <a:pt x="285584" y="202958"/>
                  </a:lnTo>
                  <a:lnTo>
                    <a:pt x="289687" y="196405"/>
                  </a:lnTo>
                  <a:lnTo>
                    <a:pt x="292430" y="189522"/>
                  </a:lnTo>
                  <a:lnTo>
                    <a:pt x="291553" y="181978"/>
                  </a:lnTo>
                  <a:lnTo>
                    <a:pt x="284772" y="173431"/>
                  </a:lnTo>
                  <a:lnTo>
                    <a:pt x="296926" y="175590"/>
                  </a:lnTo>
                  <a:lnTo>
                    <a:pt x="306997" y="178917"/>
                  </a:lnTo>
                  <a:lnTo>
                    <a:pt x="316153" y="181825"/>
                  </a:lnTo>
                  <a:lnTo>
                    <a:pt x="325539" y="182778"/>
                  </a:lnTo>
                  <a:lnTo>
                    <a:pt x="356425" y="182232"/>
                  </a:lnTo>
                  <a:lnTo>
                    <a:pt x="387299" y="182118"/>
                  </a:lnTo>
                  <a:lnTo>
                    <a:pt x="418185" y="182321"/>
                  </a:lnTo>
                  <a:lnTo>
                    <a:pt x="449084" y="182778"/>
                  </a:lnTo>
                  <a:lnTo>
                    <a:pt x="458939" y="181978"/>
                  </a:lnTo>
                  <a:lnTo>
                    <a:pt x="467093" y="179374"/>
                  </a:lnTo>
                  <a:lnTo>
                    <a:pt x="473862" y="174599"/>
                  </a:lnTo>
                  <a:lnTo>
                    <a:pt x="479552" y="167335"/>
                  </a:lnTo>
                  <a:lnTo>
                    <a:pt x="498779" y="135559"/>
                  </a:lnTo>
                  <a:lnTo>
                    <a:pt x="518210" y="103924"/>
                  </a:lnTo>
                  <a:lnTo>
                    <a:pt x="537870" y="72415"/>
                  </a:lnTo>
                  <a:lnTo>
                    <a:pt x="557809" y="41046"/>
                  </a:lnTo>
                  <a:lnTo>
                    <a:pt x="561581" y="32715"/>
                  </a:lnTo>
                  <a:lnTo>
                    <a:pt x="561759" y="25285"/>
                  </a:lnTo>
                  <a:close/>
                </a:path>
                <a:path w="781050" h="633094">
                  <a:moveTo>
                    <a:pt x="780580" y="350075"/>
                  </a:moveTo>
                  <a:lnTo>
                    <a:pt x="743915" y="327063"/>
                  </a:lnTo>
                  <a:lnTo>
                    <a:pt x="657771" y="323367"/>
                  </a:lnTo>
                  <a:lnTo>
                    <a:pt x="629043" y="321665"/>
                  </a:lnTo>
                  <a:lnTo>
                    <a:pt x="623874" y="321665"/>
                  </a:lnTo>
                  <a:lnTo>
                    <a:pt x="607682" y="321348"/>
                  </a:lnTo>
                  <a:lnTo>
                    <a:pt x="597369" y="319582"/>
                  </a:lnTo>
                  <a:lnTo>
                    <a:pt x="587883" y="314833"/>
                  </a:lnTo>
                  <a:lnTo>
                    <a:pt x="580415" y="313029"/>
                  </a:lnTo>
                  <a:lnTo>
                    <a:pt x="573824" y="315188"/>
                  </a:lnTo>
                  <a:lnTo>
                    <a:pt x="568071" y="318782"/>
                  </a:lnTo>
                  <a:lnTo>
                    <a:pt x="560654" y="329641"/>
                  </a:lnTo>
                  <a:lnTo>
                    <a:pt x="560654" y="568096"/>
                  </a:lnTo>
                  <a:lnTo>
                    <a:pt x="548678" y="561441"/>
                  </a:lnTo>
                  <a:lnTo>
                    <a:pt x="540448" y="552932"/>
                  </a:lnTo>
                  <a:lnTo>
                    <a:pt x="533984" y="543547"/>
                  </a:lnTo>
                  <a:lnTo>
                    <a:pt x="532193" y="541058"/>
                  </a:lnTo>
                  <a:lnTo>
                    <a:pt x="527316" y="534276"/>
                  </a:lnTo>
                  <a:lnTo>
                    <a:pt x="530199" y="532472"/>
                  </a:lnTo>
                  <a:lnTo>
                    <a:pt x="532676" y="531037"/>
                  </a:lnTo>
                  <a:lnTo>
                    <a:pt x="535559" y="529602"/>
                  </a:lnTo>
                  <a:lnTo>
                    <a:pt x="541794" y="539254"/>
                  </a:lnTo>
                  <a:lnTo>
                    <a:pt x="554418" y="558431"/>
                  </a:lnTo>
                  <a:lnTo>
                    <a:pt x="560654" y="568096"/>
                  </a:lnTo>
                  <a:lnTo>
                    <a:pt x="560654" y="329641"/>
                  </a:lnTo>
                  <a:lnTo>
                    <a:pt x="530352" y="373964"/>
                  </a:lnTo>
                  <a:lnTo>
                    <a:pt x="511390" y="401497"/>
                  </a:lnTo>
                  <a:lnTo>
                    <a:pt x="492315" y="428866"/>
                  </a:lnTo>
                  <a:lnTo>
                    <a:pt x="488391" y="435305"/>
                  </a:lnTo>
                  <a:lnTo>
                    <a:pt x="485673" y="441820"/>
                  </a:lnTo>
                  <a:lnTo>
                    <a:pt x="484733" y="448602"/>
                  </a:lnTo>
                  <a:lnTo>
                    <a:pt x="486130" y="455853"/>
                  </a:lnTo>
                  <a:lnTo>
                    <a:pt x="489026" y="457644"/>
                  </a:lnTo>
                  <a:lnTo>
                    <a:pt x="490664" y="460159"/>
                  </a:lnTo>
                  <a:lnTo>
                    <a:pt x="487375" y="462318"/>
                  </a:lnTo>
                  <a:lnTo>
                    <a:pt x="486549" y="463042"/>
                  </a:lnTo>
                  <a:lnTo>
                    <a:pt x="483666" y="460883"/>
                  </a:lnTo>
                  <a:lnTo>
                    <a:pt x="449084" y="450088"/>
                  </a:lnTo>
                  <a:lnTo>
                    <a:pt x="390194" y="451129"/>
                  </a:lnTo>
                  <a:lnTo>
                    <a:pt x="360705" y="451256"/>
                  </a:lnTo>
                  <a:lnTo>
                    <a:pt x="333959" y="450850"/>
                  </a:lnTo>
                  <a:lnTo>
                    <a:pt x="330771" y="450850"/>
                  </a:lnTo>
                  <a:lnTo>
                    <a:pt x="295059" y="470242"/>
                  </a:lnTo>
                  <a:lnTo>
                    <a:pt x="277863" y="499325"/>
                  </a:lnTo>
                  <a:lnTo>
                    <a:pt x="260362" y="528332"/>
                  </a:lnTo>
                  <a:lnTo>
                    <a:pt x="225056" y="586435"/>
                  </a:lnTo>
                  <a:lnTo>
                    <a:pt x="218097" y="600595"/>
                  </a:lnTo>
                  <a:lnTo>
                    <a:pt x="218020" y="604443"/>
                  </a:lnTo>
                  <a:lnTo>
                    <a:pt x="217906" y="611263"/>
                  </a:lnTo>
                  <a:lnTo>
                    <a:pt x="224878" y="620026"/>
                  </a:lnTo>
                  <a:lnTo>
                    <a:pt x="239471" y="628535"/>
                  </a:lnTo>
                  <a:lnTo>
                    <a:pt x="255219" y="632777"/>
                  </a:lnTo>
                  <a:lnTo>
                    <a:pt x="269621" y="631532"/>
                  </a:lnTo>
                  <a:lnTo>
                    <a:pt x="270471" y="631532"/>
                  </a:lnTo>
                  <a:lnTo>
                    <a:pt x="285330" y="624535"/>
                  </a:lnTo>
                  <a:lnTo>
                    <a:pt x="298767" y="611974"/>
                  </a:lnTo>
                  <a:lnTo>
                    <a:pt x="306806" y="601726"/>
                  </a:lnTo>
                  <a:lnTo>
                    <a:pt x="314629" y="591197"/>
                  </a:lnTo>
                  <a:lnTo>
                    <a:pt x="322745" y="580821"/>
                  </a:lnTo>
                  <a:lnTo>
                    <a:pt x="331711" y="570966"/>
                  </a:lnTo>
                  <a:lnTo>
                    <a:pt x="363169" y="548246"/>
                  </a:lnTo>
                  <a:lnTo>
                    <a:pt x="395592" y="541058"/>
                  </a:lnTo>
                  <a:lnTo>
                    <a:pt x="427786" y="549465"/>
                  </a:lnTo>
                  <a:lnTo>
                    <a:pt x="458546" y="573481"/>
                  </a:lnTo>
                  <a:lnTo>
                    <a:pt x="467055" y="583539"/>
                  </a:lnTo>
                  <a:lnTo>
                    <a:pt x="482981" y="604443"/>
                  </a:lnTo>
                  <a:lnTo>
                    <a:pt x="491490" y="614489"/>
                  </a:lnTo>
                  <a:lnTo>
                    <a:pt x="511162" y="627926"/>
                  </a:lnTo>
                  <a:lnTo>
                    <a:pt x="533336" y="631545"/>
                  </a:lnTo>
                  <a:lnTo>
                    <a:pt x="553732" y="625373"/>
                  </a:lnTo>
                  <a:lnTo>
                    <a:pt x="568071" y="609460"/>
                  </a:lnTo>
                  <a:lnTo>
                    <a:pt x="573189" y="601726"/>
                  </a:lnTo>
                  <a:lnTo>
                    <a:pt x="574903" y="600608"/>
                  </a:lnTo>
                  <a:lnTo>
                    <a:pt x="579031" y="597954"/>
                  </a:lnTo>
                  <a:lnTo>
                    <a:pt x="585851" y="596912"/>
                  </a:lnTo>
                  <a:lnTo>
                    <a:pt x="594029" y="597230"/>
                  </a:lnTo>
                  <a:lnTo>
                    <a:pt x="597496" y="596912"/>
                  </a:lnTo>
                  <a:lnTo>
                    <a:pt x="613384" y="595477"/>
                  </a:lnTo>
                  <a:lnTo>
                    <a:pt x="626872" y="588594"/>
                  </a:lnTo>
                  <a:lnTo>
                    <a:pt x="635254" y="576592"/>
                  </a:lnTo>
                  <a:lnTo>
                    <a:pt x="637260" y="568096"/>
                  </a:lnTo>
                  <a:lnTo>
                    <a:pt x="639305" y="559460"/>
                  </a:lnTo>
                  <a:lnTo>
                    <a:pt x="637857" y="543547"/>
                  </a:lnTo>
                  <a:lnTo>
                    <a:pt x="637781" y="542683"/>
                  </a:lnTo>
                  <a:lnTo>
                    <a:pt x="632142" y="529602"/>
                  </a:lnTo>
                  <a:lnTo>
                    <a:pt x="631380" y="527837"/>
                  </a:lnTo>
                  <a:lnTo>
                    <a:pt x="622985" y="513880"/>
                  </a:lnTo>
                  <a:lnTo>
                    <a:pt x="615429" y="499732"/>
                  </a:lnTo>
                  <a:lnTo>
                    <a:pt x="607187" y="463042"/>
                  </a:lnTo>
                  <a:lnTo>
                    <a:pt x="606780" y="461238"/>
                  </a:lnTo>
                  <a:lnTo>
                    <a:pt x="606666" y="460692"/>
                  </a:lnTo>
                  <a:lnTo>
                    <a:pt x="616216" y="430212"/>
                  </a:lnTo>
                  <a:lnTo>
                    <a:pt x="643305" y="409587"/>
                  </a:lnTo>
                  <a:lnTo>
                    <a:pt x="687108" y="400088"/>
                  </a:lnTo>
                  <a:lnTo>
                    <a:pt x="718705" y="398335"/>
                  </a:lnTo>
                  <a:lnTo>
                    <a:pt x="734352" y="397002"/>
                  </a:lnTo>
                  <a:lnTo>
                    <a:pt x="749681" y="394690"/>
                  </a:lnTo>
                  <a:lnTo>
                    <a:pt x="765632" y="388480"/>
                  </a:lnTo>
                  <a:lnTo>
                    <a:pt x="775335" y="378460"/>
                  </a:lnTo>
                  <a:lnTo>
                    <a:pt x="779932" y="365391"/>
                  </a:lnTo>
                  <a:lnTo>
                    <a:pt x="780580" y="350075"/>
                  </a:lnTo>
                  <a:close/>
                </a:path>
              </a:pathLst>
            </a:custGeom>
            <a:solidFill>
              <a:srgbClr val="0090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7554" y="1149019"/>
              <a:ext cx="778510" cy="565785"/>
            </a:xfrm>
            <a:custGeom>
              <a:avLst/>
              <a:gdLst/>
              <a:ahLst/>
              <a:cxnLst/>
              <a:rect l="l" t="t" r="r" b="b"/>
              <a:pathLst>
                <a:path w="778510" h="565785">
                  <a:moveTo>
                    <a:pt x="293560" y="412711"/>
                  </a:moveTo>
                  <a:lnTo>
                    <a:pt x="291719" y="403110"/>
                  </a:lnTo>
                  <a:lnTo>
                    <a:pt x="286512" y="393331"/>
                  </a:lnTo>
                  <a:lnTo>
                    <a:pt x="260362" y="355600"/>
                  </a:lnTo>
                  <a:lnTo>
                    <a:pt x="247586" y="336524"/>
                  </a:lnTo>
                  <a:lnTo>
                    <a:pt x="235445" y="317068"/>
                  </a:lnTo>
                  <a:lnTo>
                    <a:pt x="225107" y="301180"/>
                  </a:lnTo>
                  <a:lnTo>
                    <a:pt x="213004" y="289318"/>
                  </a:lnTo>
                  <a:lnTo>
                    <a:pt x="196875" y="284937"/>
                  </a:lnTo>
                  <a:lnTo>
                    <a:pt x="174498" y="291515"/>
                  </a:lnTo>
                  <a:lnTo>
                    <a:pt x="169557" y="294043"/>
                  </a:lnTo>
                  <a:lnTo>
                    <a:pt x="160909" y="294043"/>
                  </a:lnTo>
                  <a:lnTo>
                    <a:pt x="155549" y="292239"/>
                  </a:lnTo>
                  <a:lnTo>
                    <a:pt x="138188" y="288836"/>
                  </a:lnTo>
                  <a:lnTo>
                    <a:pt x="120700" y="288467"/>
                  </a:lnTo>
                  <a:lnTo>
                    <a:pt x="103149" y="289712"/>
                  </a:lnTo>
                  <a:lnTo>
                    <a:pt x="85547" y="291160"/>
                  </a:lnTo>
                  <a:lnTo>
                    <a:pt x="59601" y="290804"/>
                  </a:lnTo>
                  <a:lnTo>
                    <a:pt x="15798" y="294716"/>
                  </a:lnTo>
                  <a:lnTo>
                    <a:pt x="0" y="326250"/>
                  </a:lnTo>
                  <a:lnTo>
                    <a:pt x="6375" y="343103"/>
                  </a:lnTo>
                  <a:lnTo>
                    <a:pt x="21259" y="355295"/>
                  </a:lnTo>
                  <a:lnTo>
                    <a:pt x="43548" y="361315"/>
                  </a:lnTo>
                  <a:lnTo>
                    <a:pt x="58432" y="362445"/>
                  </a:lnTo>
                  <a:lnTo>
                    <a:pt x="73393" y="363385"/>
                  </a:lnTo>
                  <a:lnTo>
                    <a:pt x="88366" y="364451"/>
                  </a:lnTo>
                  <a:lnTo>
                    <a:pt x="136753" y="374586"/>
                  </a:lnTo>
                  <a:lnTo>
                    <a:pt x="171640" y="414045"/>
                  </a:lnTo>
                  <a:lnTo>
                    <a:pt x="172021" y="443699"/>
                  </a:lnTo>
                  <a:lnTo>
                    <a:pt x="168795" y="455841"/>
                  </a:lnTo>
                  <a:lnTo>
                    <a:pt x="163791" y="467487"/>
                  </a:lnTo>
                  <a:lnTo>
                    <a:pt x="157543" y="478650"/>
                  </a:lnTo>
                  <a:lnTo>
                    <a:pt x="150609" y="489381"/>
                  </a:lnTo>
                  <a:lnTo>
                    <a:pt x="145097" y="499122"/>
                  </a:lnTo>
                  <a:lnTo>
                    <a:pt x="141401" y="509041"/>
                  </a:lnTo>
                  <a:lnTo>
                    <a:pt x="139319" y="519277"/>
                  </a:lnTo>
                  <a:lnTo>
                    <a:pt x="138671" y="530034"/>
                  </a:lnTo>
                  <a:lnTo>
                    <a:pt x="141605" y="543153"/>
                  </a:lnTo>
                  <a:lnTo>
                    <a:pt x="149479" y="552119"/>
                  </a:lnTo>
                  <a:lnTo>
                    <a:pt x="160909" y="558317"/>
                  </a:lnTo>
                  <a:lnTo>
                    <a:pt x="174498" y="563130"/>
                  </a:lnTo>
                  <a:lnTo>
                    <a:pt x="186550" y="565188"/>
                  </a:lnTo>
                  <a:lnTo>
                    <a:pt x="195605" y="562825"/>
                  </a:lnTo>
                  <a:lnTo>
                    <a:pt x="202641" y="557009"/>
                  </a:lnTo>
                  <a:lnTo>
                    <a:pt x="208673" y="548741"/>
                  </a:lnTo>
                  <a:lnTo>
                    <a:pt x="227545" y="519620"/>
                  </a:lnTo>
                  <a:lnTo>
                    <a:pt x="246608" y="490550"/>
                  </a:lnTo>
                  <a:lnTo>
                    <a:pt x="266065" y="461632"/>
                  </a:lnTo>
                  <a:lnTo>
                    <a:pt x="286092" y="432904"/>
                  </a:lnTo>
                  <a:lnTo>
                    <a:pt x="291782" y="422529"/>
                  </a:lnTo>
                  <a:lnTo>
                    <a:pt x="293560" y="412711"/>
                  </a:lnTo>
                  <a:close/>
                </a:path>
                <a:path w="778510" h="565785">
                  <a:moveTo>
                    <a:pt x="778205" y="237197"/>
                  </a:moveTo>
                  <a:lnTo>
                    <a:pt x="749541" y="206184"/>
                  </a:lnTo>
                  <a:lnTo>
                    <a:pt x="700354" y="201498"/>
                  </a:lnTo>
                  <a:lnTo>
                    <a:pt x="684009" y="200342"/>
                  </a:lnTo>
                  <a:lnTo>
                    <a:pt x="667829" y="197993"/>
                  </a:lnTo>
                  <a:lnTo>
                    <a:pt x="634873" y="185877"/>
                  </a:lnTo>
                  <a:lnTo>
                    <a:pt x="613930" y="166154"/>
                  </a:lnTo>
                  <a:lnTo>
                    <a:pt x="606044" y="140208"/>
                  </a:lnTo>
                  <a:lnTo>
                    <a:pt x="612228" y="109486"/>
                  </a:lnTo>
                  <a:lnTo>
                    <a:pt x="616610" y="99504"/>
                  </a:lnTo>
                  <a:lnTo>
                    <a:pt x="621563" y="89598"/>
                  </a:lnTo>
                  <a:lnTo>
                    <a:pt x="626910" y="79832"/>
                  </a:lnTo>
                  <a:lnTo>
                    <a:pt x="632434" y="70256"/>
                  </a:lnTo>
                  <a:lnTo>
                    <a:pt x="636752" y="62039"/>
                  </a:lnTo>
                  <a:lnTo>
                    <a:pt x="639838" y="53543"/>
                  </a:lnTo>
                  <a:lnTo>
                    <a:pt x="641692" y="44780"/>
                  </a:lnTo>
                  <a:lnTo>
                    <a:pt x="642302" y="35737"/>
                  </a:lnTo>
                  <a:lnTo>
                    <a:pt x="639127" y="22707"/>
                  </a:lnTo>
                  <a:lnTo>
                    <a:pt x="631126" y="13246"/>
                  </a:lnTo>
                  <a:lnTo>
                    <a:pt x="619671" y="6489"/>
                  </a:lnTo>
                  <a:lnTo>
                    <a:pt x="606082" y="1549"/>
                  </a:lnTo>
                  <a:lnTo>
                    <a:pt x="593737" y="0"/>
                  </a:lnTo>
                  <a:lnTo>
                    <a:pt x="584034" y="2832"/>
                  </a:lnTo>
                  <a:lnTo>
                    <a:pt x="576173" y="9156"/>
                  </a:lnTo>
                  <a:lnTo>
                    <a:pt x="569417" y="18097"/>
                  </a:lnTo>
                  <a:lnTo>
                    <a:pt x="550672" y="47383"/>
                  </a:lnTo>
                  <a:lnTo>
                    <a:pt x="531533" y="76428"/>
                  </a:lnTo>
                  <a:lnTo>
                    <a:pt x="512089" y="105270"/>
                  </a:lnTo>
                  <a:lnTo>
                    <a:pt x="492404" y="133934"/>
                  </a:lnTo>
                  <a:lnTo>
                    <a:pt x="487375" y="143586"/>
                  </a:lnTo>
                  <a:lnTo>
                    <a:pt x="485813" y="152831"/>
                  </a:lnTo>
                  <a:lnTo>
                    <a:pt x="487654" y="162064"/>
                  </a:lnTo>
                  <a:lnTo>
                    <a:pt x="492823" y="171716"/>
                  </a:lnTo>
                  <a:lnTo>
                    <a:pt x="512203" y="199834"/>
                  </a:lnTo>
                  <a:lnTo>
                    <a:pt x="569810" y="284327"/>
                  </a:lnTo>
                  <a:lnTo>
                    <a:pt x="575564" y="280733"/>
                  </a:lnTo>
                  <a:lnTo>
                    <a:pt x="582155" y="278574"/>
                  </a:lnTo>
                  <a:lnTo>
                    <a:pt x="589622" y="280377"/>
                  </a:lnTo>
                  <a:lnTo>
                    <a:pt x="627037" y="278752"/>
                  </a:lnTo>
                  <a:lnTo>
                    <a:pt x="702221" y="275666"/>
                  </a:lnTo>
                  <a:lnTo>
                    <a:pt x="739889" y="274256"/>
                  </a:lnTo>
                  <a:lnTo>
                    <a:pt x="759764" y="271957"/>
                  </a:lnTo>
                  <a:lnTo>
                    <a:pt x="772007" y="265849"/>
                  </a:lnTo>
                  <a:lnTo>
                    <a:pt x="777773" y="254673"/>
                  </a:lnTo>
                  <a:lnTo>
                    <a:pt x="778205" y="237197"/>
                  </a:lnTo>
                  <a:close/>
                </a:path>
              </a:pathLst>
            </a:custGeom>
            <a:solidFill>
              <a:srgbClr val="0753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7904" y="1528312"/>
              <a:ext cx="147418" cy="1273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1658" y="1054524"/>
              <a:ext cx="143307" cy="12337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1131" y="1683728"/>
              <a:ext cx="144953" cy="12447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1159" y="1528312"/>
              <a:ext cx="147427" cy="12555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36258" y="1207432"/>
              <a:ext cx="147418" cy="1273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9100" y="1215679"/>
              <a:ext cx="145776" cy="12700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17598" y="1131823"/>
            <a:ext cx="401701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ATRIBUCIONES</a:t>
            </a:r>
            <a:r>
              <a:rPr sz="1600" b="1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Y</a:t>
            </a:r>
            <a:r>
              <a:rPr sz="1600" b="1" spc="-9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RESPONSABILIDADES 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DE</a:t>
            </a:r>
            <a:r>
              <a:rPr sz="16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LA</a:t>
            </a:r>
            <a:r>
              <a:rPr sz="1600" b="1" spc="-9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6FC0"/>
                </a:solidFill>
                <a:latin typeface="Arial"/>
                <a:cs typeface="Arial"/>
              </a:rPr>
              <a:t>UTMACH</a:t>
            </a:r>
            <a:r>
              <a:rPr sz="1600" b="1" spc="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006FC0"/>
                </a:solidFill>
                <a:latin typeface="Arial"/>
                <a:cs typeface="Arial"/>
              </a:rPr>
              <a:t>EP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81430" y="1925828"/>
            <a:ext cx="100945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b="0" spc="1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conformidad</a:t>
            </a:r>
            <a:r>
              <a:rPr sz="1800" b="0" spc="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con</a:t>
            </a:r>
            <a:r>
              <a:rPr sz="1800" b="0" spc="1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lo</a:t>
            </a:r>
            <a:r>
              <a:rPr sz="1800" b="0" spc="1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establecido</a:t>
            </a:r>
            <a:r>
              <a:rPr sz="1800" b="0" spc="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en</a:t>
            </a:r>
            <a:r>
              <a:rPr sz="1800" b="0" spc="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los</a:t>
            </a:r>
            <a:r>
              <a:rPr sz="1800" b="0" spc="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</a:rPr>
              <a:t>estatutos</a:t>
            </a:r>
            <a:r>
              <a:rPr sz="1800" spc="15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de</a:t>
            </a:r>
            <a:r>
              <a:rPr sz="1800" spc="14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creación</a:t>
            </a:r>
            <a:r>
              <a:rPr sz="1800" spc="160" dirty="0">
                <a:solidFill>
                  <a:srgbClr val="000000"/>
                </a:solidFill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b="0" spc="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sz="1800" b="0" spc="1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</a:rPr>
              <a:t>UTMACH</a:t>
            </a:r>
            <a:r>
              <a:rPr sz="1800" spc="14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EP</a:t>
            </a:r>
            <a:r>
              <a:rPr sz="1800" spc="160" dirty="0">
                <a:solidFill>
                  <a:srgbClr val="000000"/>
                </a:solidFill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1800" b="0" spc="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Empresa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Pública</a:t>
            </a:r>
            <a:r>
              <a:rPr sz="1800" b="0" spc="2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b="0" spc="2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Producción</a:t>
            </a:r>
            <a:r>
              <a:rPr sz="1800" b="0" spc="2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sz="1800" b="0" spc="2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Desarrollo</a:t>
            </a:r>
            <a:r>
              <a:rPr sz="1800" b="0" spc="2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Estratégico</a:t>
            </a:r>
            <a:r>
              <a:rPr sz="1800" b="0" spc="2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b="0" spc="2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sz="1800" b="0" spc="2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Universidad</a:t>
            </a:r>
            <a:r>
              <a:rPr sz="1800" b="0" spc="2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Técnica</a:t>
            </a:r>
            <a:r>
              <a:rPr sz="1800" b="0" spc="2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b="0" spc="2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Machala</a:t>
            </a:r>
            <a:r>
              <a:rPr sz="1800" b="0" spc="2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–,</a:t>
            </a:r>
            <a:r>
              <a:rPr sz="1800" b="0" spc="2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en</a:t>
            </a:r>
            <a:r>
              <a:rPr sz="1800" b="0" spc="2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25" dirty="0">
                <a:solidFill>
                  <a:srgbClr val="000000"/>
                </a:solidFill>
                <a:latin typeface="Arial"/>
                <a:cs typeface="Arial"/>
              </a:rPr>
              <a:t>su </a:t>
            </a:r>
            <a:r>
              <a:rPr sz="1800" dirty="0">
                <a:solidFill>
                  <a:srgbClr val="000000"/>
                </a:solidFill>
              </a:rPr>
              <a:t>Artículo</a:t>
            </a:r>
            <a:r>
              <a:rPr sz="1800" spc="17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Tercero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1800" b="0" spc="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1800" b="0" spc="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establecen</a:t>
            </a:r>
            <a:r>
              <a:rPr sz="1800" b="0" spc="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las</a:t>
            </a:r>
            <a:r>
              <a:rPr sz="1800" b="0" spc="1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atribuciones</a:t>
            </a:r>
            <a:r>
              <a:rPr sz="1800" b="0" spc="1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sz="1800" b="0" spc="1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responsabilidades</a:t>
            </a:r>
            <a:r>
              <a:rPr sz="1800" b="0" spc="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orientadas</a:t>
            </a:r>
            <a:r>
              <a:rPr sz="1800" b="0" spc="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al</a:t>
            </a:r>
            <a:r>
              <a:rPr sz="1800" b="0" spc="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cumplimiento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b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su</a:t>
            </a:r>
            <a:r>
              <a:rPr sz="18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objeto 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social.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1430" y="3297682"/>
            <a:ext cx="3530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Le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corresponde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UTMACH</a:t>
            </a:r>
            <a:r>
              <a:rPr sz="1800" b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EP</a:t>
            </a:r>
            <a:r>
              <a:rPr sz="1800" spc="-25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38860" y="929934"/>
            <a:ext cx="10097135" cy="3980179"/>
            <a:chOff x="738860" y="929934"/>
            <a:chExt cx="10097135" cy="3980179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8860" y="929934"/>
              <a:ext cx="1104396" cy="9669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7000" y="3709238"/>
              <a:ext cx="1062151" cy="12003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7155" y="3601542"/>
              <a:ext cx="1253553" cy="12003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27907" y="3601542"/>
              <a:ext cx="1259979" cy="115321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39231" y="3648659"/>
              <a:ext cx="1062151" cy="115321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73665" y="3709251"/>
              <a:ext cx="1062151" cy="109261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319275" y="4964048"/>
            <a:ext cx="1435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06FC0"/>
                </a:solidFill>
                <a:latin typeface="Palatino Linotype"/>
                <a:cs typeface="Palatino Linotype"/>
              </a:rPr>
              <a:t>Área </a:t>
            </a:r>
            <a:r>
              <a:rPr sz="1800" b="1" spc="-10" dirty="0">
                <a:solidFill>
                  <a:srgbClr val="006FC0"/>
                </a:solidFill>
                <a:latin typeface="Palatino Linotype"/>
                <a:cs typeface="Palatino Linotype"/>
              </a:rPr>
              <a:t>Agrope</a:t>
            </a:r>
            <a:r>
              <a:rPr sz="1800" spc="-10" dirty="0">
                <a:solidFill>
                  <a:srgbClr val="006FC0"/>
                </a:solidFill>
                <a:latin typeface="Palatino Linotype"/>
                <a:cs typeface="Palatino Linotype"/>
              </a:rPr>
              <a:t>c</a:t>
            </a:r>
            <a:r>
              <a:rPr sz="1800" b="1" spc="-10" dirty="0">
                <a:solidFill>
                  <a:srgbClr val="006FC0"/>
                </a:solidFill>
                <a:latin typeface="Palatino Linotype"/>
                <a:cs typeface="Palatino Linotype"/>
              </a:rPr>
              <a:t>uaria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54653" y="4928361"/>
            <a:ext cx="11055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716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FC0"/>
                </a:solidFill>
                <a:latin typeface="Palatino Linotype"/>
                <a:cs typeface="Palatino Linotype"/>
              </a:rPr>
              <a:t>Área</a:t>
            </a:r>
            <a:r>
              <a:rPr sz="1800" b="1" spc="-20" dirty="0">
                <a:solidFill>
                  <a:srgbClr val="006FC0"/>
                </a:solidFill>
                <a:latin typeface="Palatino Linotype"/>
                <a:cs typeface="Palatino Linotype"/>
              </a:rPr>
              <a:t> </a:t>
            </a:r>
            <a:r>
              <a:rPr sz="1800" b="1" spc="-25" dirty="0">
                <a:solidFill>
                  <a:srgbClr val="006FC0"/>
                </a:solidFill>
                <a:latin typeface="Palatino Linotype"/>
                <a:cs typeface="Palatino Linotype"/>
              </a:rPr>
              <a:t>de </a:t>
            </a:r>
            <a:r>
              <a:rPr sz="1800" b="1" spc="-10" dirty="0">
                <a:solidFill>
                  <a:srgbClr val="006FC0"/>
                </a:solidFill>
                <a:latin typeface="Palatino Linotype"/>
                <a:cs typeface="Palatino Linotype"/>
              </a:rPr>
              <a:t>Educación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38698" y="4928361"/>
            <a:ext cx="12814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79095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06FC0"/>
                </a:solidFill>
                <a:latin typeface="Palatino Linotype"/>
                <a:cs typeface="Palatino Linotype"/>
              </a:rPr>
              <a:t>Área </a:t>
            </a:r>
            <a:r>
              <a:rPr sz="1800" b="1" spc="-10" dirty="0">
                <a:solidFill>
                  <a:srgbClr val="006FC0"/>
                </a:solidFill>
                <a:latin typeface="Palatino Linotype"/>
                <a:cs typeface="Palatino Linotype"/>
              </a:rPr>
              <a:t>Empresarial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765283" y="4928361"/>
            <a:ext cx="16827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FC0"/>
                </a:solidFill>
                <a:latin typeface="Palatino Linotype"/>
                <a:cs typeface="Palatino Linotype"/>
              </a:rPr>
              <a:t>Área</a:t>
            </a:r>
            <a:r>
              <a:rPr sz="1800" b="1" spc="-10" dirty="0">
                <a:solidFill>
                  <a:srgbClr val="006FC0"/>
                </a:solidFill>
                <a:latin typeface="Palatino Linotype"/>
                <a:cs typeface="Palatino Linotype"/>
              </a:rPr>
              <a:t> </a:t>
            </a:r>
            <a:r>
              <a:rPr sz="1800" b="1" spc="-25" dirty="0">
                <a:solidFill>
                  <a:srgbClr val="006FC0"/>
                </a:solidFill>
                <a:latin typeface="Palatino Linotype"/>
                <a:cs typeface="Palatino Linotype"/>
              </a:rPr>
              <a:t>de </a:t>
            </a:r>
            <a:r>
              <a:rPr sz="1800" b="1" dirty="0">
                <a:solidFill>
                  <a:srgbClr val="006FC0"/>
                </a:solidFill>
                <a:latin typeface="Palatino Linotype"/>
                <a:cs typeface="Palatino Linotype"/>
              </a:rPr>
              <a:t>Ingeniería</a:t>
            </a:r>
            <a:r>
              <a:rPr sz="1800" b="1" spc="-95" dirty="0">
                <a:solidFill>
                  <a:srgbClr val="006FC0"/>
                </a:solidFill>
                <a:latin typeface="Palatino Linotype"/>
                <a:cs typeface="Palatino Linotype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Palatino Linotype"/>
                <a:cs typeface="Palatino Linotype"/>
              </a:rPr>
              <a:t>Civil </a:t>
            </a:r>
            <a:r>
              <a:rPr sz="1800" b="1" dirty="0">
                <a:solidFill>
                  <a:srgbClr val="006FC0"/>
                </a:solidFill>
                <a:latin typeface="Palatino Linotype"/>
                <a:cs typeface="Palatino Linotype"/>
              </a:rPr>
              <a:t>e</a:t>
            </a:r>
            <a:r>
              <a:rPr sz="1800" b="1" spc="-10" dirty="0">
                <a:solidFill>
                  <a:srgbClr val="006FC0"/>
                </a:solidFill>
                <a:latin typeface="Palatino Linotype"/>
                <a:cs typeface="Palatino Linotype"/>
              </a:rPr>
              <a:t> Informática</a:t>
            </a:r>
            <a:endParaRPr sz="1800">
              <a:latin typeface="Palatino Linotype"/>
              <a:cs typeface="Palatino Linotyp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28533" y="5205476"/>
            <a:ext cx="14789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630" marR="5080" indent="-32956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FC0"/>
                </a:solidFill>
                <a:latin typeface="Palatino Linotype"/>
                <a:cs typeface="Palatino Linotype"/>
              </a:rPr>
              <a:t>Área</a:t>
            </a:r>
            <a:r>
              <a:rPr sz="1800" b="1" spc="-10" dirty="0">
                <a:solidFill>
                  <a:srgbClr val="006FC0"/>
                </a:solidFill>
                <a:latin typeface="Palatino Linotype"/>
                <a:cs typeface="Palatino Linotype"/>
              </a:rPr>
              <a:t> Química </a:t>
            </a:r>
            <a:r>
              <a:rPr sz="1800" b="1" dirty="0">
                <a:solidFill>
                  <a:srgbClr val="006FC0"/>
                </a:solidFill>
                <a:latin typeface="Palatino Linotype"/>
                <a:cs typeface="Palatino Linotype"/>
              </a:rPr>
              <a:t>y</a:t>
            </a:r>
            <a:r>
              <a:rPr sz="1800" b="1" spc="-5" dirty="0">
                <a:solidFill>
                  <a:srgbClr val="006FC0"/>
                </a:solidFill>
                <a:latin typeface="Palatino Linotype"/>
                <a:cs typeface="Palatino Linotype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Palatino Linotype"/>
                <a:cs typeface="Palatino Linotype"/>
              </a:rPr>
              <a:t>Salud</a:t>
            </a:r>
            <a:endParaRPr sz="18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3779</Words>
  <Application>Microsoft Office PowerPoint</Application>
  <PresentationFormat>Panorámica</PresentationFormat>
  <Paragraphs>1514</Paragraphs>
  <Slides>61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61</vt:i4>
      </vt:variant>
    </vt:vector>
  </HeadingPairs>
  <TitlesOfParts>
    <vt:vector size="71" baseType="lpstr">
      <vt:lpstr>Arial</vt:lpstr>
      <vt:lpstr>Arial Narrow</vt:lpstr>
      <vt:lpstr>Bookman Old Style</vt:lpstr>
      <vt:lpstr>Calibri</vt:lpstr>
      <vt:lpstr>Courier New</vt:lpstr>
      <vt:lpstr>Palatino Linotype</vt:lpstr>
      <vt:lpstr>Symbol</vt:lpstr>
      <vt:lpstr>Times New Roman</vt:lpstr>
      <vt:lpstr>Wingdings</vt:lpstr>
      <vt:lpstr>Office Theme</vt:lpstr>
      <vt:lpstr>Presentación de PowerPoint</vt:lpstr>
      <vt:lpstr>Presentación de PowerPoint</vt:lpstr>
      <vt:lpstr>En cumplimiento de la Ley Orgánica de Participación Ciudadana, y en concordancia con lo establecido en la Ley Orgánica del Consejo de Participación Ciudadana y Control Social, se detalla el marco normativo que obliga a las instituciones públicas, empresas públicas y otros entes vinculados al manejo de recursos públicos o actividades de interés público, a rendir cuentas a la ciudadanía.</vt:lpstr>
      <vt:lpstr>Presentación de PowerPoint</vt:lpstr>
      <vt:lpstr>Presentación de PowerPoint</vt:lpstr>
      <vt:lpstr>Presentación de PowerPoint</vt:lpstr>
      <vt:lpstr>Presentación de PowerPoint</vt:lpstr>
      <vt:lpstr>APORTES CIUDADANOS EN RENDICIÓN DE CUENTAS DEL 2023</vt:lpstr>
      <vt:lpstr>De conformidad con lo establecido en los estatutos de creación de la UTMACH EP – Empresa Pública de Producción y Desarrollo Estratégico de la Universidad Técnica de Machala –, en su Artículo Tercero, se establecen las atribuciones y responsabilidades orientadas al cumplimiento de su objeto social.</vt:lpstr>
      <vt:lpstr>OBJETIVOS DE LA UTMACH EP</vt:lpstr>
      <vt:lpstr>Presentación de PowerPoint</vt:lpstr>
      <vt:lpstr>CUMPLIMIENTO DE LA PLANIFICACIÓN ANUAL</vt:lpstr>
      <vt:lpstr>Presentación de PowerPoint</vt:lpstr>
      <vt:lpstr>ESTADO DE SITUACION FINANCIERA</vt:lpstr>
      <vt:lpstr>ESTADO DE RESULTADOS</vt:lpstr>
      <vt:lpstr>COMPORTAMIENTO MENSUAL ESTADO DE RESULTADOS</vt:lpstr>
      <vt:lpstr>Presentación de PowerPoint</vt:lpstr>
      <vt:lpstr>GASTOS EN REMUNERACIONES</vt:lpstr>
      <vt:lpstr>DISTRIBUCIÓN MANO DE OBRA AL 01 DE DICIEMBRE DEL 2024</vt:lpstr>
      <vt:lpstr>MAESTRÍAS APERTURADAS EN EL EJERCICIO ECONÓMICO 2024</vt:lpstr>
      <vt:lpstr>DETALLE DE INGRESOS Y EGRESOS DE PROGRAMAS DE MAESTRÍAS APERTURADAS EN EL EJERCICIO ECONÓMICO 2024</vt:lpstr>
      <vt:lpstr>DETALLE DE INGRESOS Y EGRESOS EN EL EJERCICIO ECONOMICO 2024 DE PROGRAMAS DE MAESTRÍAS APERTURADAS EN EL EJERCICIO ECONÓMICO 2023</vt:lpstr>
      <vt:lpstr>Presentación de PowerPoint</vt:lpstr>
      <vt:lpstr>Presentación de PowerPoint</vt:lpstr>
      <vt:lpstr>Presentación de PowerPoint</vt:lpstr>
      <vt:lpstr>CLÍNICA VETERINARIA</vt:lpstr>
      <vt:lpstr>PRODUCTIVO: Los ingresos por la producción agrícola, porcino y ganadero en el ejercicio económico 2024, se muestra de la siguiente manera:</vt:lpstr>
      <vt:lpstr>Presentación de PowerPoint</vt:lpstr>
      <vt:lpstr>ANÁLISIS COMPARATIVO INDICADORES FINANCIEROS</vt:lpstr>
      <vt:lpstr>Pasivo Corriente</vt:lpstr>
      <vt:lpstr>Presentación de PowerPoint</vt:lpstr>
      <vt:lpstr>Presentación de PowerPoint</vt:lpstr>
      <vt:lpstr>CONTRATACIÓN DE OBRAS Y SERVICIOS</vt:lpstr>
      <vt:lpstr>PROCESOS EXTERNOS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COMPROMISOS ASUMIDOS CON LA COMUNIDAD</vt:lpstr>
      <vt:lpstr>COMPROMISOS ASUMIDOS CON LA COMUNIDAD</vt:lpstr>
      <vt:lpstr>COMPROMISOS ASUMIDOS CON LA COMUNIDAD</vt:lpstr>
      <vt:lpstr>Geomembrana en piscina Acuícola en la Facultad de Ciencias Agropecuarias de la UTMACH</vt:lpstr>
      <vt:lpstr>Presentación de PowerPoint</vt:lpstr>
      <vt:lpstr>Presentación de PowerPoint</vt:lpstr>
      <vt:lpstr>Donación de Biol a la comunidad</vt:lpstr>
      <vt:lpstr>Presentación de PowerPoint</vt:lpstr>
      <vt:lpstr>Presentación de PowerPoint</vt:lpstr>
      <vt:lpstr>Biol, aplicado con tecnología de Dron y fertirriego en las áreas del cultivo de banano y potreros.</vt:lpstr>
      <vt:lpstr>Presentación de PowerPoint</vt:lpstr>
      <vt:lpstr>Presentación de PowerPoint</vt:lpstr>
      <vt:lpstr>Presentación de PowerPoint</vt:lpstr>
      <vt:lpstr>Carga y Descarga de Biol para Producción Bananera</vt:lpstr>
      <vt:lpstr>Acompañamiento a los estudiantes de las diferentes carreras en las practicas que realizan en la granja y obra.</vt:lpstr>
      <vt:lpstr>Presentación de PowerPoint</vt:lpstr>
      <vt:lpstr>Presentación de PowerPoint</vt:lpstr>
      <vt:lpstr>Presentación de PowerPoint</vt:lpstr>
      <vt:lpstr>Presentación de PowerPoint</vt:lpstr>
      <vt:lpstr>NUEVOS PROYECTOS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</dc:creator>
  <cp:lastModifiedBy>Windows</cp:lastModifiedBy>
  <cp:revision>1</cp:revision>
  <dcterms:created xsi:type="dcterms:W3CDTF">2025-07-04T15:15:15Z</dcterms:created>
  <dcterms:modified xsi:type="dcterms:W3CDTF">2025-07-07T14:35:10Z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2025-07-04T00:00:00Z</vt:filetime>
  </property>
  <property fmtid="{D5CDD505-2E9C-101B-9397-08002B2CF9AE}" pid="3" name="LastSaved">
    <vt:filetime>2025-07-04T00:00:00Z</vt:filetime>
  </property>
  <property fmtid="{D5CDD505-2E9C-101B-9397-08002B2CF9AE}" pid="4" name="Producer">
    <vt:lpwstr>3-Heights(TM) PDF Security Shell 4.8.25.2 (http://www.pdf-tools.com)</vt:lpwstr>
  </property>
</Properties>
</file>